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27"/>
  </p:notesMasterIdLst>
  <p:sldIdLst>
    <p:sldId id="1608" r:id="rId5"/>
    <p:sldId id="1698" r:id="rId6"/>
    <p:sldId id="1693" r:id="rId7"/>
    <p:sldId id="1762" r:id="rId8"/>
    <p:sldId id="1763" r:id="rId9"/>
    <p:sldId id="1680" r:id="rId10"/>
    <p:sldId id="1679" r:id="rId11"/>
    <p:sldId id="1694" r:id="rId12"/>
    <p:sldId id="1683" r:id="rId13"/>
    <p:sldId id="1695" r:id="rId14"/>
    <p:sldId id="1684" r:id="rId15"/>
    <p:sldId id="1685" r:id="rId16"/>
    <p:sldId id="1686" r:id="rId17"/>
    <p:sldId id="1687" r:id="rId18"/>
    <p:sldId id="1688" r:id="rId19"/>
    <p:sldId id="1689" r:id="rId20"/>
    <p:sldId id="1690" r:id="rId21"/>
    <p:sldId id="1764" r:id="rId22"/>
    <p:sldId id="1765" r:id="rId23"/>
    <p:sldId id="1766" r:id="rId24"/>
    <p:sldId id="1697" r:id="rId25"/>
    <p:sldId id="1675" r:id="rId2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anda Bibby" initials="AB" lastIdx="15" clrIdx="6">
    <p:extLst>
      <p:ext uri="{19B8F6BF-5375-455C-9EA6-DF929625EA0E}">
        <p15:presenceInfo xmlns:p15="http://schemas.microsoft.com/office/powerpoint/2012/main" userId="S::amanda.bibby@usg.edu::4088cc7c-c18b-4101-a161-6d197cd2d893" providerId="AD"/>
      </p:ext>
    </p:extLst>
  </p:cmAuthor>
  <p:cmAuthor id="1" name="Asheley Faris" initials="AF" lastIdx="24" clrIdx="0">
    <p:extLst>
      <p:ext uri="{19B8F6BF-5375-455C-9EA6-DF929625EA0E}">
        <p15:presenceInfo xmlns:p15="http://schemas.microsoft.com/office/powerpoint/2012/main" userId="S-1-5-21-4060241145-1665654607-1753785296-38344" providerId="AD"/>
      </p:ext>
    </p:extLst>
  </p:cmAuthor>
  <p:cmAuthor id="8" name="Julie Harris" initials="JH" lastIdx="3" clrIdx="7">
    <p:extLst>
      <p:ext uri="{19B8F6BF-5375-455C-9EA6-DF929625EA0E}">
        <p15:presenceInfo xmlns:p15="http://schemas.microsoft.com/office/powerpoint/2012/main" userId="S::julie.harris@usg.edu::57c5158b-65b7-4c5d-94fd-eb0681c5af18" providerId="AD"/>
      </p:ext>
    </p:extLst>
  </p:cmAuthor>
  <p:cmAuthor id="2" name="Brad Freeman" initials="BF" lastIdx="1" clrIdx="1">
    <p:extLst>
      <p:ext uri="{19B8F6BF-5375-455C-9EA6-DF929625EA0E}">
        <p15:presenceInfo xmlns:p15="http://schemas.microsoft.com/office/powerpoint/2012/main" userId="S::brad.freeman@usg.edu::63e3dfc1-10ad-46fd-96ca-8ea4ea480535" providerId="AD"/>
      </p:ext>
    </p:extLst>
  </p:cmAuthor>
  <p:cmAuthor id="9" name="Sherry Smith" initials="SS" lastIdx="5" clrIdx="8">
    <p:extLst>
      <p:ext uri="{19B8F6BF-5375-455C-9EA6-DF929625EA0E}">
        <p15:presenceInfo xmlns:p15="http://schemas.microsoft.com/office/powerpoint/2012/main" userId="S::sherry.smith@usg.edu::0e064c36-e441-4471-a4db-2f766b5760f1" providerId="AD"/>
      </p:ext>
    </p:extLst>
  </p:cmAuthor>
  <p:cmAuthor id="3" name="Wanda Aldridge" initials="WA" lastIdx="25" clrIdx="2">
    <p:extLst>
      <p:ext uri="{19B8F6BF-5375-455C-9EA6-DF929625EA0E}">
        <p15:presenceInfo xmlns:p15="http://schemas.microsoft.com/office/powerpoint/2012/main" userId="S::wanda.aldridge@usg.edu::73802b2e-6967-4afb-b7fb-7c5766483de3" providerId="AD"/>
      </p:ext>
    </p:extLst>
  </p:cmAuthor>
  <p:cmAuthor id="10" name="Benjamin Scott" initials="BS" lastIdx="4" clrIdx="9">
    <p:extLst>
      <p:ext uri="{19B8F6BF-5375-455C-9EA6-DF929625EA0E}">
        <p15:presenceInfo xmlns:p15="http://schemas.microsoft.com/office/powerpoint/2012/main" userId="S::benjamin.scott2@usg.edu::f5487e5e-a037-4624-82c8-243a0099c9a1" providerId="AD"/>
      </p:ext>
    </p:extLst>
  </p:cmAuthor>
  <p:cmAuthor id="4" name="Tracie Arnold-Dixon" initials="TA" lastIdx="2" clrIdx="3">
    <p:extLst>
      <p:ext uri="{19B8F6BF-5375-455C-9EA6-DF929625EA0E}">
        <p15:presenceInfo xmlns:p15="http://schemas.microsoft.com/office/powerpoint/2012/main" userId="S::tracie.dixon@usg.edu::a3595468-2ae3-4d54-8724-1efd692124b3" providerId="AD"/>
      </p:ext>
    </p:extLst>
  </p:cmAuthor>
  <p:cmAuthor id="11" name="Julie Thompson" initials="JT" lastIdx="5" clrIdx="10">
    <p:extLst>
      <p:ext uri="{19B8F6BF-5375-455C-9EA6-DF929625EA0E}">
        <p15:presenceInfo xmlns:p15="http://schemas.microsoft.com/office/powerpoint/2012/main" userId="S::julie.thompson@usg.edu::f52793c9-6e03-45fb-af5e-7ff9f01b17e9" providerId="AD"/>
      </p:ext>
    </p:extLst>
  </p:cmAuthor>
  <p:cmAuthor id="5" name="Asheley Faris" initials="AF [2]" lastIdx="7" clrIdx="4">
    <p:extLst>
      <p:ext uri="{19B8F6BF-5375-455C-9EA6-DF929625EA0E}">
        <p15:presenceInfo xmlns:p15="http://schemas.microsoft.com/office/powerpoint/2012/main" userId="S::asheley.faris@usg.edu::d2e51fe6-0eec-4076-bd96-05a94b18fb41" providerId="AD"/>
      </p:ext>
    </p:extLst>
  </p:cmAuthor>
  <p:cmAuthor id="6" name="Deborah Scott" initials="DS" lastIdx="8" clrIdx="5">
    <p:extLst>
      <p:ext uri="{19B8F6BF-5375-455C-9EA6-DF929625EA0E}">
        <p15:presenceInfo xmlns:p15="http://schemas.microsoft.com/office/powerpoint/2012/main" userId="S::deborah.scott@usg.edu::6a718ed8-643c-42f6-9417-665abbe58b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6EBCDB"/>
    <a:srgbClr val="2D3F50"/>
    <a:srgbClr val="0082D7"/>
    <a:srgbClr val="F084E1"/>
    <a:srgbClr val="F19D83"/>
    <a:srgbClr val="A81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180" autoAdjust="0"/>
  </p:normalViewPr>
  <p:slideViewPr>
    <p:cSldViewPr snapToGrid="0">
      <p:cViewPr varScale="1">
        <p:scale>
          <a:sx n="163" d="100"/>
          <a:sy n="163" d="100"/>
        </p:scale>
        <p:origin x="174" y="22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1440" tIns="45720" rIns="91440" bIns="45720" rtlCol="0"/>
          <a:lstStyle>
            <a:lvl1pPr algn="r">
              <a:defRPr sz="1200"/>
            </a:lvl1pPr>
          </a:lstStyle>
          <a:p>
            <a:fld id="{9B13ADAD-8CFB-4845-AF89-465FDA5708DE}" type="datetimeFigureOut">
              <a:rPr lang="en-US" smtClean="0"/>
              <a:t>9/21/2023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BCE1CBE-8CCD-4914-83F5-C7F397BAC0DA}" type="slidenum">
              <a:rPr lang="en-US" smtClean="0"/>
              <a:t>‹#›</a:t>
            </a:fld>
            <a:endParaRPr lang="en-US"/>
          </a:p>
        </p:txBody>
      </p:sp>
    </p:spTree>
    <p:extLst>
      <p:ext uri="{BB962C8B-B14F-4D97-AF65-F5344CB8AC3E}">
        <p14:creationId xmlns:p14="http://schemas.microsoft.com/office/powerpoint/2010/main" val="388930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t>
            </a:r>
            <a:r>
              <a:rPr lang="en-US" dirty="0" err="1"/>
              <a:t>GeorgiaFIRST</a:t>
            </a:r>
            <a:r>
              <a:rPr lang="en-US" dirty="0"/>
              <a:t> Financials Accounts Payable and Travel &amp; Expenses Birds of a Feather session.</a:t>
            </a:r>
          </a:p>
          <a:p>
            <a:endParaRPr lang="en-US" dirty="0"/>
          </a:p>
          <a:p>
            <a:r>
              <a:rPr lang="en-US" dirty="0"/>
              <a:t>My name is Brooklyn Davis and I have been with ITS since May of 2022 serving as the Travel and Expense Module analyst since then.</a:t>
            </a:r>
          </a:p>
          <a:p>
            <a:endParaRPr lang="en-US" dirty="0"/>
          </a:p>
          <a:p>
            <a:r>
              <a:rPr lang="en-US" dirty="0"/>
              <a:t>(Kistie Introduces herself) </a:t>
            </a:r>
          </a:p>
          <a:p>
            <a:endParaRPr lang="en-US" dirty="0"/>
          </a:p>
          <a:p>
            <a:r>
              <a:rPr lang="en-US" dirty="0"/>
              <a:t>We are so excited to be here and to meet some of you for the first time and a lot of you face to face for the first time.  </a:t>
            </a:r>
          </a:p>
          <a:p>
            <a:endParaRPr lang="en-US" dirty="0"/>
          </a:p>
          <a:p>
            <a:r>
              <a:rPr lang="en-US" dirty="0"/>
              <a:t>Birds of a feather sessions are just an informal discussion, an open forum for us to all voice our issues and/or questions related to these two topics. </a:t>
            </a:r>
          </a:p>
          <a:p>
            <a:endParaRPr lang="en-US" dirty="0"/>
          </a:p>
          <a:p>
            <a:r>
              <a:rPr lang="en-US" dirty="0"/>
              <a:t>We have prepared some content to review but, we would like to begin this session by opening the floor to you all to ask us or your peers any questions pertaining to accounts payable or Travel and Expenses. </a:t>
            </a:r>
          </a:p>
        </p:txBody>
      </p:sp>
      <p:sp>
        <p:nvSpPr>
          <p:cNvPr id="4" name="Slide Number Placeholder 3"/>
          <p:cNvSpPr>
            <a:spLocks noGrp="1"/>
          </p:cNvSpPr>
          <p:nvPr>
            <p:ph type="sldNum" sz="quarter" idx="5"/>
          </p:nvPr>
        </p:nvSpPr>
        <p:spPr/>
        <p:txBody>
          <a:bodyPr/>
          <a:lstStyle/>
          <a:p>
            <a:fld id="{7BCE1CBE-8CCD-4914-83F5-C7F397BAC0DA}" type="slidenum">
              <a:rPr lang="en-US" smtClean="0"/>
              <a:t>1</a:t>
            </a:fld>
            <a:endParaRPr lang="en-US"/>
          </a:p>
        </p:txBody>
      </p:sp>
    </p:spTree>
    <p:extLst>
      <p:ext uri="{BB962C8B-B14F-4D97-AF65-F5344CB8AC3E}">
        <p14:creationId xmlns:p14="http://schemas.microsoft.com/office/powerpoint/2010/main" val="168451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7BCE1CBE-8CCD-4914-83F5-C7F397BAC0DA}" type="slidenum">
              <a:rPr lang="en-US" smtClean="0"/>
              <a:t>10</a:t>
            </a:fld>
            <a:endParaRPr lang="en-US"/>
          </a:p>
        </p:txBody>
      </p:sp>
    </p:spTree>
    <p:extLst>
      <p:ext uri="{BB962C8B-B14F-4D97-AF65-F5344CB8AC3E}">
        <p14:creationId xmlns:p14="http://schemas.microsoft.com/office/powerpoint/2010/main" val="192113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7BCE1CBE-8CCD-4914-83F5-C7F397BAC0DA}" type="slidenum">
              <a:rPr lang="en-US" smtClean="0"/>
              <a:t>11</a:t>
            </a:fld>
            <a:endParaRPr lang="en-US"/>
          </a:p>
        </p:txBody>
      </p:sp>
    </p:spTree>
    <p:extLst>
      <p:ext uri="{BB962C8B-B14F-4D97-AF65-F5344CB8AC3E}">
        <p14:creationId xmlns:p14="http://schemas.microsoft.com/office/powerpoint/2010/main" val="1573013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fld id="{7BCE1CBE-8CCD-4914-83F5-C7F397BAC0DA}" type="slidenum">
              <a:rPr lang="en-US" smtClean="0"/>
              <a:t>12</a:t>
            </a:fld>
            <a:endParaRPr lang="en-US"/>
          </a:p>
        </p:txBody>
      </p:sp>
    </p:spTree>
    <p:extLst>
      <p:ext uri="{BB962C8B-B14F-4D97-AF65-F5344CB8AC3E}">
        <p14:creationId xmlns:p14="http://schemas.microsoft.com/office/powerpoint/2010/main" val="308129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endParaRPr lang="en-US" dirty="0"/>
          </a:p>
        </p:txBody>
      </p:sp>
      <p:sp>
        <p:nvSpPr>
          <p:cNvPr id="4" name="Slide Number Placeholder 3"/>
          <p:cNvSpPr>
            <a:spLocks noGrp="1"/>
          </p:cNvSpPr>
          <p:nvPr>
            <p:ph type="sldNum" sz="quarter" idx="10"/>
          </p:nvPr>
        </p:nvSpPr>
        <p:spPr/>
        <p:txBody>
          <a:bodyPr/>
          <a:lstStyle/>
          <a:p>
            <a:fld id="{7BCE1CBE-8CCD-4914-83F5-C7F397BAC0DA}" type="slidenum">
              <a:rPr lang="en-US" smtClean="0"/>
              <a:t>13</a:t>
            </a:fld>
            <a:endParaRPr lang="en-US"/>
          </a:p>
        </p:txBody>
      </p:sp>
    </p:spTree>
    <p:extLst>
      <p:ext uri="{BB962C8B-B14F-4D97-AF65-F5344CB8AC3E}">
        <p14:creationId xmlns:p14="http://schemas.microsoft.com/office/powerpoint/2010/main" val="2528557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7BCE1CBE-8CCD-4914-83F5-C7F397BAC0DA}" type="slidenum">
              <a:rPr lang="en-US" smtClean="0"/>
              <a:t>14</a:t>
            </a:fld>
            <a:endParaRPr lang="en-US"/>
          </a:p>
        </p:txBody>
      </p:sp>
    </p:spTree>
    <p:extLst>
      <p:ext uri="{BB962C8B-B14F-4D97-AF65-F5344CB8AC3E}">
        <p14:creationId xmlns:p14="http://schemas.microsoft.com/office/powerpoint/2010/main" val="243971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E1CBE-8CCD-4914-83F5-C7F397BAC0DA}" type="slidenum">
              <a:rPr lang="en-US" smtClean="0"/>
              <a:t>15</a:t>
            </a:fld>
            <a:endParaRPr lang="en-US"/>
          </a:p>
        </p:txBody>
      </p:sp>
    </p:spTree>
    <p:extLst>
      <p:ext uri="{BB962C8B-B14F-4D97-AF65-F5344CB8AC3E}">
        <p14:creationId xmlns:p14="http://schemas.microsoft.com/office/powerpoint/2010/main" val="1855931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last scenario</a:t>
            </a:r>
          </a:p>
          <a:p>
            <a:endParaRPr lang="en-US" dirty="0"/>
          </a:p>
          <a:p>
            <a:r>
              <a:rPr lang="en-US" dirty="0"/>
              <a:t>Read Slide</a:t>
            </a:r>
          </a:p>
        </p:txBody>
      </p:sp>
      <p:sp>
        <p:nvSpPr>
          <p:cNvPr id="4" name="Slide Number Placeholder 3"/>
          <p:cNvSpPr>
            <a:spLocks noGrp="1"/>
          </p:cNvSpPr>
          <p:nvPr>
            <p:ph type="sldNum" sz="quarter" idx="10"/>
          </p:nvPr>
        </p:nvSpPr>
        <p:spPr/>
        <p:txBody>
          <a:bodyPr/>
          <a:lstStyle/>
          <a:p>
            <a:fld id="{7BCE1CBE-8CCD-4914-83F5-C7F397BAC0DA}" type="slidenum">
              <a:rPr lang="en-US" smtClean="0"/>
              <a:t>16</a:t>
            </a:fld>
            <a:endParaRPr lang="en-US"/>
          </a:p>
        </p:txBody>
      </p:sp>
    </p:spTree>
    <p:extLst>
      <p:ext uri="{BB962C8B-B14F-4D97-AF65-F5344CB8AC3E}">
        <p14:creationId xmlns:p14="http://schemas.microsoft.com/office/powerpoint/2010/main" val="1181713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7BCE1CBE-8CCD-4914-83F5-C7F397BAC0DA}" type="slidenum">
              <a:rPr lang="en-US" smtClean="0"/>
              <a:t>17</a:t>
            </a:fld>
            <a:endParaRPr lang="en-US"/>
          </a:p>
        </p:txBody>
      </p:sp>
    </p:spTree>
    <p:extLst>
      <p:ext uri="{BB962C8B-B14F-4D97-AF65-F5344CB8AC3E}">
        <p14:creationId xmlns:p14="http://schemas.microsoft.com/office/powerpoint/2010/main" val="425305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FPRC1 </a:t>
            </a:r>
          </a:p>
          <a:p>
            <a:r>
              <a:rPr lang="en-US" dirty="0"/>
              <a:t>-Log in as ITS_BDAVIS1 </a:t>
            </a:r>
          </a:p>
          <a:p>
            <a:r>
              <a:rPr lang="en-US" dirty="0"/>
              <a:t>-Navigate to Classic/ Create an expense report </a:t>
            </a:r>
          </a:p>
          <a:p>
            <a:r>
              <a:rPr lang="en-US" dirty="0"/>
              <a:t>-Copy from approved Travel authorization </a:t>
            </a:r>
          </a:p>
          <a:p>
            <a:r>
              <a:rPr lang="en-US" dirty="0"/>
              <a:t>-Update my milage on the Emp Mileage T1 lines </a:t>
            </a:r>
          </a:p>
          <a:p>
            <a:r>
              <a:rPr lang="en-US" dirty="0"/>
              <a:t>-Deduct 25% from my first and last day of travel</a:t>
            </a:r>
          </a:p>
          <a:p>
            <a:r>
              <a:rPr lang="en-US" dirty="0"/>
              <a:t>-Click on the Quick Fill option to add all meals provided for the week</a:t>
            </a:r>
          </a:p>
          <a:p>
            <a:r>
              <a:rPr lang="en-US" dirty="0"/>
              <a:t>-Update payment method on each line</a:t>
            </a:r>
          </a:p>
          <a:p>
            <a:r>
              <a:rPr lang="en-US" dirty="0"/>
              <a:t>-Verify my lines contain the proper accounting details </a:t>
            </a:r>
          </a:p>
          <a:p>
            <a:r>
              <a:rPr lang="en-US" dirty="0"/>
              <a:t>-*Touch on Hotel Wizard if you didn’t add a separate line for Parking*</a:t>
            </a:r>
          </a:p>
          <a:p>
            <a:r>
              <a:rPr lang="en-US" dirty="0"/>
              <a:t>-Add Attachments / for food, gas and hotel</a:t>
            </a:r>
          </a:p>
          <a:p>
            <a:r>
              <a:rPr lang="en-US" dirty="0"/>
              <a:t>-Summary and submit </a:t>
            </a:r>
          </a:p>
          <a:p>
            <a:r>
              <a:rPr lang="en-US" dirty="0"/>
              <a:t>-Acknowledgment </a:t>
            </a:r>
          </a:p>
          <a:p>
            <a:r>
              <a:rPr lang="en-US" dirty="0"/>
              <a:t>-View pending approval </a:t>
            </a:r>
          </a:p>
          <a:p>
            <a:r>
              <a:rPr lang="en-US" dirty="0"/>
              <a:t>-complete</a:t>
            </a:r>
          </a:p>
        </p:txBody>
      </p:sp>
      <p:sp>
        <p:nvSpPr>
          <p:cNvPr id="4" name="Slide Number Placeholder 3"/>
          <p:cNvSpPr>
            <a:spLocks noGrp="1"/>
          </p:cNvSpPr>
          <p:nvPr>
            <p:ph type="sldNum" sz="quarter" idx="10"/>
          </p:nvPr>
        </p:nvSpPr>
        <p:spPr/>
        <p:txBody>
          <a:bodyPr/>
          <a:lstStyle/>
          <a:p>
            <a:fld id="{870AC2E3-AC79-47CA-BE93-E00A9C20251C}" type="slidenum">
              <a:rPr lang="en-US" smtClean="0"/>
              <a:t>18</a:t>
            </a:fld>
            <a:endParaRPr lang="en-US"/>
          </a:p>
        </p:txBody>
      </p:sp>
    </p:spTree>
    <p:extLst>
      <p:ext uri="{BB962C8B-B14F-4D97-AF65-F5344CB8AC3E}">
        <p14:creationId xmlns:p14="http://schemas.microsoft.com/office/powerpoint/2010/main" val="4167489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Subscribe to </a:t>
            </a:r>
            <a:r>
              <a:rPr lang="en-US" dirty="0" err="1"/>
              <a:t>GaFIRST</a:t>
            </a:r>
            <a:r>
              <a:rPr lang="en-US" dirty="0"/>
              <a:t> Financials List Serv to receive all the current updates and changes related to the Travel and Expense module</a:t>
            </a:r>
          </a:p>
          <a:p>
            <a:endParaRPr lang="en-US" dirty="0"/>
          </a:p>
        </p:txBody>
      </p:sp>
      <p:sp>
        <p:nvSpPr>
          <p:cNvPr id="4" name="Slide Number Placeholder 3"/>
          <p:cNvSpPr>
            <a:spLocks noGrp="1"/>
          </p:cNvSpPr>
          <p:nvPr>
            <p:ph type="sldNum" sz="quarter" idx="5"/>
          </p:nvPr>
        </p:nvSpPr>
        <p:spPr/>
        <p:txBody>
          <a:bodyPr/>
          <a:lstStyle/>
          <a:p>
            <a:fld id="{7BCE1CBE-8CCD-4914-83F5-C7F397BAC0DA}" type="slidenum">
              <a:rPr lang="en-US" smtClean="0"/>
              <a:t>19</a:t>
            </a:fld>
            <a:endParaRPr lang="en-US"/>
          </a:p>
        </p:txBody>
      </p:sp>
    </p:spTree>
    <p:extLst>
      <p:ext uri="{BB962C8B-B14F-4D97-AF65-F5344CB8AC3E}">
        <p14:creationId xmlns:p14="http://schemas.microsoft.com/office/powerpoint/2010/main" val="320387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E1CBE-8CCD-4914-83F5-C7F397BAC0DA}" type="slidenum">
              <a:rPr lang="en-US" smtClean="0"/>
              <a:t>2</a:t>
            </a:fld>
            <a:endParaRPr lang="en-US"/>
          </a:p>
        </p:txBody>
      </p:sp>
    </p:spTree>
    <p:extLst>
      <p:ext uri="{BB962C8B-B14F-4D97-AF65-F5344CB8AC3E}">
        <p14:creationId xmlns:p14="http://schemas.microsoft.com/office/powerpoint/2010/main" val="3846829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E1CBE-8CCD-4914-83F5-C7F397BAC0DA}" type="slidenum">
              <a:rPr lang="en-US" smtClean="0"/>
              <a:t>20</a:t>
            </a:fld>
            <a:endParaRPr lang="en-US"/>
          </a:p>
        </p:txBody>
      </p:sp>
    </p:spTree>
    <p:extLst>
      <p:ext uri="{BB962C8B-B14F-4D97-AF65-F5344CB8AC3E}">
        <p14:creationId xmlns:p14="http://schemas.microsoft.com/office/powerpoint/2010/main" val="419698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19B8E343-A82C-4466-BF65-AA6E9AC830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883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CE1CBE-8CCD-4914-83F5-C7F397BAC0DA}" type="slidenum">
              <a:rPr lang="en-US" smtClean="0"/>
              <a:t>22</a:t>
            </a:fld>
            <a:endParaRPr lang="en-US"/>
          </a:p>
        </p:txBody>
      </p:sp>
    </p:spTree>
    <p:extLst>
      <p:ext uri="{BB962C8B-B14F-4D97-AF65-F5344CB8AC3E}">
        <p14:creationId xmlns:p14="http://schemas.microsoft.com/office/powerpoint/2010/main" val="377349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particular error, the PO line item had 2 </a:t>
            </a:r>
            <a:r>
              <a:rPr lang="en-US" dirty="0" err="1"/>
              <a:t>distrib</a:t>
            </a:r>
            <a:r>
              <a:rPr lang="en-US" dirty="0"/>
              <a:t> lines. </a:t>
            </a:r>
          </a:p>
          <a:p>
            <a:endParaRPr lang="en-US" dirty="0"/>
          </a:p>
          <a:p>
            <a:r>
              <a:rPr lang="en-US" dirty="0"/>
              <a:t>The 1</a:t>
            </a:r>
            <a:r>
              <a:rPr lang="en-US" baseline="30000" dirty="0"/>
              <a:t>st</a:t>
            </a:r>
            <a:r>
              <a:rPr lang="en-US" dirty="0"/>
              <a:t> voucher entered against the PO was only applied to the first </a:t>
            </a:r>
            <a:r>
              <a:rPr lang="en-US" dirty="0" err="1"/>
              <a:t>distrib</a:t>
            </a:r>
            <a:r>
              <a:rPr lang="en-US" dirty="0"/>
              <a:t> line which caused a doc </a:t>
            </a:r>
            <a:r>
              <a:rPr lang="en-US" dirty="0" err="1"/>
              <a:t>tol</a:t>
            </a:r>
            <a:r>
              <a:rPr lang="en-US" dirty="0"/>
              <a:t> exception because the amount of the voucher exceeded the amount on the PO </a:t>
            </a:r>
            <a:r>
              <a:rPr lang="en-US" dirty="0" err="1"/>
              <a:t>distrib</a:t>
            </a:r>
            <a:r>
              <a:rPr lang="en-US" dirty="0"/>
              <a:t> line it was applied against. </a:t>
            </a:r>
          </a:p>
          <a:p>
            <a:endParaRPr lang="en-US" dirty="0"/>
          </a:p>
          <a:p>
            <a:r>
              <a:rPr lang="en-US" dirty="0"/>
              <a:t>The exception was overridden. </a:t>
            </a:r>
          </a:p>
          <a:p>
            <a:endParaRPr lang="en-US" dirty="0"/>
          </a:p>
          <a:p>
            <a:r>
              <a:rPr lang="en-US" dirty="0"/>
              <a:t>When </a:t>
            </a:r>
            <a:r>
              <a:rPr lang="en-US" dirty="0" err="1"/>
              <a:t>add’l</a:t>
            </a:r>
            <a:r>
              <a:rPr lang="en-US" dirty="0"/>
              <a:t> vouchers were applied to the PO, there was no encumbrance remaining on the 1</a:t>
            </a:r>
            <a:r>
              <a:rPr lang="en-US" baseline="30000" dirty="0"/>
              <a:t>st</a:t>
            </a:r>
            <a:r>
              <a:rPr lang="en-US" dirty="0"/>
              <a:t> </a:t>
            </a:r>
            <a:r>
              <a:rPr lang="en-US" dirty="0" err="1"/>
              <a:t>distrib</a:t>
            </a:r>
            <a:r>
              <a:rPr lang="en-US" dirty="0"/>
              <a:t> line, therefore when the voucher </a:t>
            </a:r>
            <a:r>
              <a:rPr lang="en-US" dirty="0" err="1"/>
              <a:t>distrib</a:t>
            </a:r>
            <a:r>
              <a:rPr lang="en-US" dirty="0"/>
              <a:t> line was split to match the PO, the amount for the 1</a:t>
            </a:r>
            <a:r>
              <a:rPr lang="en-US" baseline="30000" dirty="0"/>
              <a:t>st</a:t>
            </a:r>
            <a:r>
              <a:rPr lang="en-US" dirty="0"/>
              <a:t> </a:t>
            </a:r>
            <a:r>
              <a:rPr lang="en-US" dirty="0" err="1"/>
              <a:t>distrib</a:t>
            </a:r>
            <a:r>
              <a:rPr lang="en-US" dirty="0"/>
              <a:t> line had nothing to liquidate. </a:t>
            </a:r>
          </a:p>
          <a:p>
            <a:endParaRPr lang="en-US" dirty="0"/>
          </a:p>
          <a:p>
            <a:r>
              <a:rPr lang="en-US" dirty="0"/>
              <a:t>The vouchers were tied to the PO, but were not liquidating the encumbrance like they should have. </a:t>
            </a:r>
          </a:p>
          <a:p>
            <a:endParaRPr lang="en-US" dirty="0"/>
          </a:p>
          <a:p>
            <a:r>
              <a:rPr lang="en-US" dirty="0"/>
              <a:t>So, just keep in mind the cause and effect of overriding doc </a:t>
            </a:r>
            <a:r>
              <a:rPr lang="en-US" dirty="0" err="1"/>
              <a:t>tol</a:t>
            </a:r>
            <a:r>
              <a:rPr lang="en-US" dirty="0"/>
              <a:t> errors. They may seem small or not important, but in the big picture, they affect more than just the voucher. </a:t>
            </a:r>
          </a:p>
          <a:p>
            <a:endParaRPr lang="en-US" dirty="0"/>
          </a:p>
        </p:txBody>
      </p:sp>
      <p:sp>
        <p:nvSpPr>
          <p:cNvPr id="4" name="Slide Number Placeholder 3"/>
          <p:cNvSpPr>
            <a:spLocks noGrp="1"/>
          </p:cNvSpPr>
          <p:nvPr>
            <p:ph type="sldNum" sz="quarter" idx="10"/>
          </p:nvPr>
        </p:nvSpPr>
        <p:spPr/>
        <p:txBody>
          <a:bodyPr/>
          <a:lstStyle/>
          <a:p>
            <a:fld id="{7BCE1CBE-8CCD-4914-83F5-C7F397BAC0DA}" type="slidenum">
              <a:rPr lang="en-US" smtClean="0"/>
              <a:t>3</a:t>
            </a:fld>
            <a:endParaRPr lang="en-US"/>
          </a:p>
        </p:txBody>
      </p:sp>
    </p:spTree>
    <p:extLst>
      <p:ext uri="{BB962C8B-B14F-4D97-AF65-F5344CB8AC3E}">
        <p14:creationId xmlns:p14="http://schemas.microsoft.com/office/powerpoint/2010/main" val="29003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E1CBE-8CCD-4914-83F5-C7F397BAC0DA}" type="slidenum">
              <a:rPr lang="en-US" smtClean="0"/>
              <a:t>4</a:t>
            </a:fld>
            <a:endParaRPr lang="en-US"/>
          </a:p>
        </p:txBody>
      </p:sp>
    </p:spTree>
    <p:extLst>
      <p:ext uri="{BB962C8B-B14F-4D97-AF65-F5344CB8AC3E}">
        <p14:creationId xmlns:p14="http://schemas.microsoft.com/office/powerpoint/2010/main" val="407406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E1CBE-8CCD-4914-83F5-C7F397BAC0DA}" type="slidenum">
              <a:rPr lang="en-US" smtClean="0"/>
              <a:t>5</a:t>
            </a:fld>
            <a:endParaRPr lang="en-US"/>
          </a:p>
        </p:txBody>
      </p:sp>
    </p:spTree>
    <p:extLst>
      <p:ext uri="{BB962C8B-B14F-4D97-AF65-F5344CB8AC3E}">
        <p14:creationId xmlns:p14="http://schemas.microsoft.com/office/powerpoint/2010/main" val="423488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relationship between Purchasing and AP. </a:t>
            </a:r>
          </a:p>
          <a:p>
            <a:endParaRPr lang="en-US" dirty="0"/>
          </a:p>
          <a:p>
            <a:r>
              <a:rPr lang="en-US" dirty="0"/>
              <a:t>On our website, we have a full recorded matching presentation where Teresa discusses both the purchasing side and the AP side in much more detail. </a:t>
            </a:r>
          </a:p>
          <a:p>
            <a:endParaRPr lang="en-US" dirty="0"/>
          </a:p>
          <a:p>
            <a:r>
              <a:rPr lang="en-US" dirty="0"/>
              <a:t>Read Slide</a:t>
            </a:r>
          </a:p>
        </p:txBody>
      </p:sp>
      <p:sp>
        <p:nvSpPr>
          <p:cNvPr id="4" name="Slide Number Placeholder 3"/>
          <p:cNvSpPr>
            <a:spLocks noGrp="1"/>
          </p:cNvSpPr>
          <p:nvPr>
            <p:ph type="sldNum" sz="quarter" idx="10"/>
          </p:nvPr>
        </p:nvSpPr>
        <p:spPr/>
        <p:txBody>
          <a:bodyPr/>
          <a:lstStyle/>
          <a:p>
            <a:fld id="{7BCE1CBE-8CCD-4914-83F5-C7F397BAC0DA}" type="slidenum">
              <a:rPr lang="en-US" smtClean="0"/>
              <a:t>6</a:t>
            </a:fld>
            <a:endParaRPr lang="en-US"/>
          </a:p>
        </p:txBody>
      </p:sp>
    </p:spTree>
    <p:extLst>
      <p:ext uri="{BB962C8B-B14F-4D97-AF65-F5344CB8AC3E}">
        <p14:creationId xmlns:p14="http://schemas.microsoft.com/office/powerpoint/2010/main" val="52642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 make when encountering a Match Exception is to stop and consider the effects of overriding the exception. </a:t>
            </a:r>
          </a:p>
          <a:p>
            <a:endParaRPr lang="en-US" dirty="0"/>
          </a:p>
          <a:p>
            <a:r>
              <a:rPr lang="en-US" dirty="0"/>
              <a:t>With most matching overrides, the PO will not be eligible to be closed and the purchasing dept will have to force close it. This is one of the reason why we stress that communication between AP &amp; Purchasing is key to avoiding unnecessary confusion. </a:t>
            </a:r>
          </a:p>
          <a:p>
            <a:endParaRPr lang="en-US" dirty="0"/>
          </a:p>
          <a:p>
            <a:r>
              <a:rPr lang="en-US" dirty="0"/>
              <a:t>Most time, you can avoid having to override the exception by working with the purchasing dept to either adjust the match and/or receiving requirements, having the receiver enter a receipt, etc. </a:t>
            </a:r>
          </a:p>
          <a:p>
            <a:endParaRPr lang="en-US" dirty="0"/>
          </a:p>
          <a:p>
            <a:r>
              <a:rPr lang="en-US" dirty="0"/>
              <a:t>If you ever have any questions about the type of exception or the effects of overriding it, please let us know. </a:t>
            </a:r>
          </a:p>
        </p:txBody>
      </p:sp>
      <p:sp>
        <p:nvSpPr>
          <p:cNvPr id="4" name="Slide Number Placeholder 3"/>
          <p:cNvSpPr>
            <a:spLocks noGrp="1"/>
          </p:cNvSpPr>
          <p:nvPr>
            <p:ph type="sldNum" sz="quarter" idx="10"/>
          </p:nvPr>
        </p:nvSpPr>
        <p:spPr/>
        <p:txBody>
          <a:bodyPr/>
          <a:lstStyle/>
          <a:p>
            <a:fld id="{7BCE1CBE-8CCD-4914-83F5-C7F397BAC0DA}" type="slidenum">
              <a:rPr lang="en-US" smtClean="0"/>
              <a:t>7</a:t>
            </a:fld>
            <a:endParaRPr lang="en-US"/>
          </a:p>
        </p:txBody>
      </p:sp>
    </p:spTree>
    <p:extLst>
      <p:ext uri="{BB962C8B-B14F-4D97-AF65-F5344CB8AC3E}">
        <p14:creationId xmlns:p14="http://schemas.microsoft.com/office/powerpoint/2010/main" val="103108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 few scenarios…</a:t>
            </a:r>
          </a:p>
          <a:p>
            <a:endParaRPr lang="en-US" dirty="0"/>
          </a:p>
          <a:p>
            <a:r>
              <a:rPr lang="en-US" dirty="0"/>
              <a:t>Read slide</a:t>
            </a:r>
          </a:p>
          <a:p>
            <a:endParaRPr lang="en-US" dirty="0"/>
          </a:p>
          <a:p>
            <a:r>
              <a:rPr lang="en-US" dirty="0"/>
              <a:t>What is the best way to handle this exception?</a:t>
            </a:r>
          </a:p>
        </p:txBody>
      </p:sp>
      <p:sp>
        <p:nvSpPr>
          <p:cNvPr id="4" name="Slide Number Placeholder 3"/>
          <p:cNvSpPr>
            <a:spLocks noGrp="1"/>
          </p:cNvSpPr>
          <p:nvPr>
            <p:ph type="sldNum" sz="quarter" idx="10"/>
          </p:nvPr>
        </p:nvSpPr>
        <p:spPr/>
        <p:txBody>
          <a:bodyPr/>
          <a:lstStyle/>
          <a:p>
            <a:fld id="{7BCE1CBE-8CCD-4914-83F5-C7F397BAC0DA}" type="slidenum">
              <a:rPr lang="en-US" smtClean="0"/>
              <a:t>8</a:t>
            </a:fld>
            <a:endParaRPr lang="en-US"/>
          </a:p>
        </p:txBody>
      </p:sp>
    </p:spTree>
    <p:extLst>
      <p:ext uri="{BB962C8B-B14F-4D97-AF65-F5344CB8AC3E}">
        <p14:creationId xmlns:p14="http://schemas.microsoft.com/office/powerpoint/2010/main" val="312364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7BCE1CBE-8CCD-4914-83F5-C7F397BAC0DA}" type="slidenum">
              <a:rPr lang="en-US" smtClean="0"/>
              <a:t>9</a:t>
            </a:fld>
            <a:endParaRPr lang="en-US"/>
          </a:p>
        </p:txBody>
      </p:sp>
    </p:spTree>
    <p:extLst>
      <p:ext uri="{BB962C8B-B14F-4D97-AF65-F5344CB8AC3E}">
        <p14:creationId xmlns:p14="http://schemas.microsoft.com/office/powerpoint/2010/main" val="3798854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696240" y="274639"/>
            <a:ext cx="11495760" cy="114300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8" name="Slide Number Placeholder 4"/>
          <p:cNvSpPr>
            <a:spLocks noGrp="1"/>
          </p:cNvSpPr>
          <p:nvPr>
            <p:ph type="sldNum" sz="quarter" idx="4"/>
          </p:nvPr>
        </p:nvSpPr>
        <p:spPr>
          <a:xfrm>
            <a:off x="186028" y="6273802"/>
            <a:ext cx="508000" cy="366183"/>
          </a:xfrm>
          <a:prstGeom prst="rect">
            <a:avLst/>
          </a:prstGeom>
        </p:spPr>
        <p:txBody>
          <a:bodyPr vert="horz" lIns="91440" tIns="45720" rIns="91440" bIns="45720" rtlCol="0" anchor="ctr"/>
          <a:lstStyle>
            <a:lvl1pPr algn="r">
              <a:defRPr sz="1333">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283933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86288" y="2130430"/>
            <a:ext cx="10696112" cy="1470025"/>
          </a:xfrm>
        </p:spPr>
        <p:txBody>
          <a:bodyPr/>
          <a:lstStyle/>
          <a:p>
            <a:r>
              <a:rPr lang="en-US"/>
              <a:t>Click to edit Master title style</a:t>
            </a:r>
          </a:p>
        </p:txBody>
      </p:sp>
      <p:sp>
        <p:nvSpPr>
          <p:cNvPr id="3" name="Subtitle 2"/>
          <p:cNvSpPr>
            <a:spLocks noGrp="1"/>
          </p:cNvSpPr>
          <p:nvPr>
            <p:ph type="subTitle" idx="1"/>
          </p:nvPr>
        </p:nvSpPr>
        <p:spPr>
          <a:xfrm>
            <a:off x="1967144" y="3886200"/>
            <a:ext cx="8534400" cy="1752600"/>
          </a:xfrm>
        </p:spPr>
        <p:txBody>
          <a:bodyPr/>
          <a:lstStyle>
            <a:lvl1pPr marL="0" indent="0" algn="ctr">
              <a:buNone/>
              <a:defRPr>
                <a:solidFill>
                  <a:schemeClr val="tx1">
                    <a:tint val="7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4"/>
          <p:cNvSpPr>
            <a:spLocks noGrp="1"/>
          </p:cNvSpPr>
          <p:nvPr>
            <p:ph type="sldNum" sz="quarter" idx="4"/>
          </p:nvPr>
        </p:nvSpPr>
        <p:spPr>
          <a:xfrm>
            <a:off x="342394" y="6304213"/>
            <a:ext cx="543903" cy="299901"/>
          </a:xfrm>
          <a:prstGeom prst="rect">
            <a:avLst/>
          </a:prstGeom>
        </p:spPr>
        <p:txBody>
          <a:bodyPr vert="horz" lIns="91440" tIns="45720" rIns="91440" bIns="45720" rtlCol="0" anchor="ctr"/>
          <a:lstStyle>
            <a:lvl1pPr algn="r">
              <a:defRPr sz="1200">
                <a:solidFill>
                  <a:schemeClr val="tx1">
                    <a:tint val="75000"/>
                  </a:schemeClr>
                </a:solidFill>
                <a:latin typeface="Century Gothic"/>
                <a:cs typeface="Century Gothic"/>
              </a:defRPr>
            </a:lvl1pPr>
          </a:lstStyle>
          <a:p>
            <a:fld id="{1CE4956D-515A-0A42-9701-32492B03E732}" type="slidenum">
              <a:rPr lang="en-US" smtClean="0"/>
              <a:pPr/>
              <a:t>‹#›</a:t>
            </a:fld>
            <a:endParaRPr lang="en-US"/>
          </a:p>
        </p:txBody>
      </p:sp>
    </p:spTree>
    <p:extLst>
      <p:ext uri="{BB962C8B-B14F-4D97-AF65-F5344CB8AC3E}">
        <p14:creationId xmlns:p14="http://schemas.microsoft.com/office/powerpoint/2010/main" val="78674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402" y="4139605"/>
            <a:ext cx="9903884" cy="1362075"/>
          </a:xfrm>
        </p:spPr>
        <p:txBody>
          <a:bodyPr anchor="ctr">
            <a:normAutofit/>
          </a:bodyPr>
          <a:lstStyle>
            <a:lvl1pPr algn="ctr">
              <a:defRPr sz="4267" b="0" cap="none" baseline="0"/>
            </a:lvl1pPr>
          </a:lstStyle>
          <a:p>
            <a:r>
              <a:rPr lang="en-US"/>
              <a:t>Click to edit the title style</a:t>
            </a:r>
          </a:p>
        </p:txBody>
      </p:sp>
      <p:sp>
        <p:nvSpPr>
          <p:cNvPr id="3" name="Text Placeholder 2"/>
          <p:cNvSpPr>
            <a:spLocks noGrp="1"/>
          </p:cNvSpPr>
          <p:nvPr>
            <p:ph type="body" idx="1"/>
          </p:nvPr>
        </p:nvSpPr>
        <p:spPr>
          <a:xfrm>
            <a:off x="1422403" y="2616200"/>
            <a:ext cx="9903884"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4"/>
          <p:cNvSpPr txBox="1">
            <a:spLocks/>
          </p:cNvSpPr>
          <p:nvPr userDrawn="1"/>
        </p:nvSpPr>
        <p:spPr>
          <a:xfrm>
            <a:off x="186028" y="6273802"/>
            <a:ext cx="508000" cy="366183"/>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tx1">
                    <a:tint val="75000"/>
                  </a:schemeClr>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637BDE-139F-F64C-9F6D-A75C4D60CFCC}" type="slidenum">
              <a:rPr lang="en-US" sz="1333" smtClean="0"/>
              <a:pPr/>
              <a:t>‹#›</a:t>
            </a:fld>
            <a:endParaRPr lang="en-US" sz="1333"/>
          </a:p>
        </p:txBody>
      </p:sp>
    </p:spTree>
    <p:extLst>
      <p:ext uri="{BB962C8B-B14F-4D97-AF65-F5344CB8AC3E}">
        <p14:creationId xmlns:p14="http://schemas.microsoft.com/office/powerpoint/2010/main" val="149009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502400" y="1600200"/>
            <a:ext cx="5384800" cy="4343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696240" y="274639"/>
            <a:ext cx="11495760" cy="114300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9" name="Content Placeholder 3"/>
          <p:cNvSpPr>
            <a:spLocks noGrp="1"/>
          </p:cNvSpPr>
          <p:nvPr>
            <p:ph sz="half" idx="10"/>
          </p:nvPr>
        </p:nvSpPr>
        <p:spPr>
          <a:xfrm>
            <a:off x="696240" y="1600200"/>
            <a:ext cx="5384800" cy="4343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4"/>
          </p:nvPr>
        </p:nvSpPr>
        <p:spPr>
          <a:xfrm>
            <a:off x="186028" y="6273802"/>
            <a:ext cx="508000" cy="366183"/>
          </a:xfrm>
          <a:prstGeom prst="rect">
            <a:avLst/>
          </a:prstGeom>
        </p:spPr>
        <p:txBody>
          <a:bodyPr vert="horz" lIns="91440" tIns="45720" rIns="91440" bIns="45720" rtlCol="0" anchor="ctr"/>
          <a:lstStyle>
            <a:lvl1pPr algn="r">
              <a:defRPr sz="1333">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225393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1941512"/>
            <a:ext cx="5080000" cy="639763"/>
          </a:xfrm>
        </p:spPr>
        <p:txBody>
          <a:bodyPr anchor="b">
            <a:no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320800" y="2581275"/>
            <a:ext cx="4978400" cy="328612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2400" y="1941512"/>
            <a:ext cx="5080000" cy="639763"/>
          </a:xfrm>
        </p:spPr>
        <p:txBody>
          <a:bodyPr anchor="b">
            <a:no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502400" y="2581275"/>
            <a:ext cx="5080000" cy="328612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696240" y="274639"/>
            <a:ext cx="11495760" cy="114300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11" name="Slide Number Placeholder 4"/>
          <p:cNvSpPr>
            <a:spLocks noGrp="1"/>
          </p:cNvSpPr>
          <p:nvPr>
            <p:ph type="sldNum" sz="quarter" idx="10"/>
          </p:nvPr>
        </p:nvSpPr>
        <p:spPr>
          <a:xfrm>
            <a:off x="186028" y="6273802"/>
            <a:ext cx="508000" cy="366183"/>
          </a:xfrm>
          <a:prstGeom prst="rect">
            <a:avLst/>
          </a:prstGeom>
        </p:spPr>
        <p:txBody>
          <a:bodyPr vert="horz" lIns="91440" tIns="45720" rIns="91440" bIns="45720" rtlCol="0" anchor="ctr"/>
          <a:lstStyle>
            <a:lvl1pPr algn="r">
              <a:defRPr sz="1333">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74881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96240" y="274639"/>
            <a:ext cx="11495760" cy="1143000"/>
          </a:xfrm>
          <a:prstGeom prst="rect">
            <a:avLst/>
          </a:prstGeom>
          <a:solidFill>
            <a:srgbClr val="2A81BA"/>
          </a:solidFill>
        </p:spPr>
        <p:txBody>
          <a:bodyPr vert="horz" lIns="91440" tIns="45720" rIns="274320" bIns="45720" rtlCol="0" anchor="ctr">
            <a:noAutofit/>
          </a:bodyPr>
          <a:lstStyle>
            <a:lvl1pPr>
              <a:defRPr sz="3733"/>
            </a:lvl1pPr>
          </a:lstStyle>
          <a:p>
            <a:r>
              <a:rPr lang="en-US"/>
              <a:t>Click to edit Master title style</a:t>
            </a:r>
            <a:br>
              <a:rPr lang="en-US"/>
            </a:br>
            <a:r>
              <a:rPr lang="en-US"/>
              <a:t>Second Line</a:t>
            </a:r>
          </a:p>
        </p:txBody>
      </p:sp>
      <p:sp>
        <p:nvSpPr>
          <p:cNvPr id="7" name="Slide Number Placeholder 4"/>
          <p:cNvSpPr>
            <a:spLocks noGrp="1"/>
          </p:cNvSpPr>
          <p:nvPr>
            <p:ph type="sldNum" sz="quarter" idx="4"/>
          </p:nvPr>
        </p:nvSpPr>
        <p:spPr>
          <a:xfrm>
            <a:off x="186028" y="6273802"/>
            <a:ext cx="508000" cy="366183"/>
          </a:xfrm>
          <a:prstGeom prst="rect">
            <a:avLst/>
          </a:prstGeom>
        </p:spPr>
        <p:txBody>
          <a:bodyPr vert="horz" lIns="91440" tIns="45720" rIns="91440" bIns="45720" rtlCol="0" anchor="ctr"/>
          <a:lstStyle>
            <a:lvl1pPr algn="r">
              <a:defRPr sz="1333">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67250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1" y="273049"/>
            <a:ext cx="4011084" cy="1162051"/>
          </a:xfrm>
        </p:spPr>
        <p:txBody>
          <a:bodyPr anchor="b"/>
          <a:lstStyle>
            <a:lvl1pPr algn="l">
              <a:defRPr sz="3200" b="0"/>
            </a:lvl1pPr>
          </a:lstStyle>
          <a:p>
            <a:r>
              <a:rPr lang="en-US"/>
              <a:t>Click to edit Master title style</a:t>
            </a:r>
          </a:p>
        </p:txBody>
      </p:sp>
      <p:sp>
        <p:nvSpPr>
          <p:cNvPr id="3" name="Content Placeholder 2"/>
          <p:cNvSpPr>
            <a:spLocks noGrp="1"/>
          </p:cNvSpPr>
          <p:nvPr>
            <p:ph idx="1"/>
          </p:nvPr>
        </p:nvSpPr>
        <p:spPr>
          <a:xfrm>
            <a:off x="5689600" y="273052"/>
            <a:ext cx="5892800" cy="5594349"/>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76921" y="1435103"/>
            <a:ext cx="4011084" cy="44323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Slide Number Placeholder 4"/>
          <p:cNvSpPr>
            <a:spLocks noGrp="1"/>
          </p:cNvSpPr>
          <p:nvPr>
            <p:ph type="sldNum" sz="quarter" idx="4"/>
          </p:nvPr>
        </p:nvSpPr>
        <p:spPr>
          <a:xfrm>
            <a:off x="186028" y="6273802"/>
            <a:ext cx="508000" cy="366183"/>
          </a:xfrm>
          <a:prstGeom prst="rect">
            <a:avLst/>
          </a:prstGeom>
        </p:spPr>
        <p:txBody>
          <a:bodyPr vert="horz" lIns="91440" tIns="45720" rIns="91440" bIns="45720" rtlCol="0" anchor="ctr"/>
          <a:lstStyle>
            <a:lvl1pPr algn="r">
              <a:defRPr sz="1333">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292459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029" y="4467227"/>
            <a:ext cx="11091572" cy="566739"/>
          </a:xfrm>
        </p:spPr>
        <p:txBody>
          <a:bodyPr anchor="b"/>
          <a:lstStyle>
            <a:lvl1pPr algn="ctr">
              <a:defRPr sz="3200" b="0"/>
            </a:lvl1pPr>
          </a:lstStyle>
          <a:p>
            <a:r>
              <a:rPr lang="en-US"/>
              <a:t>Click to edit Master title style</a:t>
            </a:r>
          </a:p>
        </p:txBody>
      </p:sp>
      <p:sp>
        <p:nvSpPr>
          <p:cNvPr id="3" name="Picture Placeholder 2"/>
          <p:cNvSpPr>
            <a:spLocks noGrp="1"/>
          </p:cNvSpPr>
          <p:nvPr>
            <p:ph type="pic" idx="1"/>
          </p:nvPr>
        </p:nvSpPr>
        <p:spPr>
          <a:xfrm>
            <a:off x="694029" y="279400"/>
            <a:ext cx="11091572"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694029" y="5033965"/>
            <a:ext cx="11091572" cy="652463"/>
          </a:xfrm>
        </p:spPr>
        <p:txBody>
          <a:bodyPr/>
          <a:lstStyle>
            <a:lvl1pPr marL="0" indent="0" algn="ct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Slide Number Placeholder 4"/>
          <p:cNvSpPr>
            <a:spLocks noGrp="1"/>
          </p:cNvSpPr>
          <p:nvPr>
            <p:ph type="sldNum" sz="quarter" idx="4"/>
          </p:nvPr>
        </p:nvSpPr>
        <p:spPr>
          <a:xfrm>
            <a:off x="186028" y="6273802"/>
            <a:ext cx="508000" cy="366183"/>
          </a:xfrm>
          <a:prstGeom prst="rect">
            <a:avLst/>
          </a:prstGeom>
        </p:spPr>
        <p:txBody>
          <a:bodyPr vert="horz" lIns="91440" tIns="45720" rIns="91440" bIns="45720" rtlCol="0" anchor="ctr"/>
          <a:lstStyle>
            <a:lvl1pPr algn="r">
              <a:defRPr sz="1333">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236117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637BDE-139F-F64C-9F6D-A75C4D60CFCC}" type="slidenum">
              <a:rPr lang="en-US" smtClean="0"/>
              <a:pPr/>
              <a:t>‹#›</a:t>
            </a:fld>
            <a:endParaRPr lang="en-US"/>
          </a:p>
        </p:txBody>
      </p:sp>
    </p:spTree>
    <p:extLst>
      <p:ext uri="{BB962C8B-B14F-4D97-AF65-F5344CB8AC3E}">
        <p14:creationId xmlns:p14="http://schemas.microsoft.com/office/powerpoint/2010/main" val="179014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5" name="Picture 14" descr="Paper clouds_2.jpg"/>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4673600" y="76200"/>
            <a:ext cx="7416800" cy="2438293"/>
          </a:xfrm>
          <a:prstGeom prst="rect">
            <a:avLst/>
          </a:prstGeom>
        </p:spPr>
      </p:pic>
      <p:pic>
        <p:nvPicPr>
          <p:cNvPr id="26" name="Picture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00" y="76201"/>
            <a:ext cx="4470400" cy="2438400"/>
          </a:xfrm>
          <a:prstGeom prst="rect">
            <a:avLst/>
          </a:prstGeom>
        </p:spPr>
      </p:pic>
      <p:pic>
        <p:nvPicPr>
          <p:cNvPr id="8" name="Picture 9"/>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101606" y="2590800"/>
            <a:ext cx="9042399" cy="16764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userDrawn="1"/>
        </p:nvSpPr>
        <p:spPr>
          <a:xfrm>
            <a:off x="9042400" y="2590800"/>
            <a:ext cx="3048000" cy="1676400"/>
          </a:xfrm>
          <a:prstGeom prst="rect">
            <a:avLst/>
          </a:prstGeom>
          <a:gradFill flip="none" rotWithShape="1">
            <a:gsLst>
              <a:gs pos="0">
                <a:schemeClr val="bg2">
                  <a:lumMod val="50000"/>
                </a:schemeClr>
              </a:gs>
              <a:gs pos="100000">
                <a:schemeClr val="bg1"/>
              </a:gs>
            </a:gsLst>
            <a:lin ang="162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Subtitle 2"/>
          <p:cNvSpPr>
            <a:spLocks noGrp="1"/>
          </p:cNvSpPr>
          <p:nvPr>
            <p:ph type="subTitle" idx="1"/>
          </p:nvPr>
        </p:nvSpPr>
        <p:spPr>
          <a:xfrm>
            <a:off x="203200" y="3505200"/>
            <a:ext cx="8737600" cy="609600"/>
          </a:xfrm>
        </p:spPr>
        <p:txBody>
          <a:bodyPr>
            <a:normAutofit/>
          </a:bodyPr>
          <a:lstStyle>
            <a:lvl1pPr marL="0" indent="0" algn="ctr">
              <a:buNone/>
              <a:defRPr sz="3200">
                <a:solidFill>
                  <a:srgbClr val="FFFFFF"/>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title"/>
          </p:nvPr>
        </p:nvSpPr>
        <p:spPr>
          <a:xfrm>
            <a:off x="203200" y="2667000"/>
            <a:ext cx="8737600" cy="762000"/>
          </a:xfrm>
          <a:noFill/>
        </p:spPr>
        <p:txBody>
          <a:bodyPr anchor="ctr" anchorCtr="0">
            <a:normAutofit/>
          </a:bodyPr>
          <a:lstStyle>
            <a:lvl1pPr algn="ctr">
              <a:defRPr sz="4267" b="0">
                <a:solidFill>
                  <a:schemeClr val="bg1"/>
                </a:solidFill>
                <a:latin typeface="Georgia" panose="02040502050405020303" pitchFamily="18" charset="0"/>
              </a:defRPr>
            </a:lvl1pPr>
          </a:lstStyle>
          <a:p>
            <a:r>
              <a:rPr lang="en-US"/>
              <a:t>Click to edit Master title style</a:t>
            </a:r>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99200" y="1436162"/>
            <a:ext cx="5384800" cy="1351820"/>
          </a:xfrm>
          <a:prstGeom prst="rect">
            <a:avLst/>
          </a:prstGeom>
        </p:spPr>
      </p:pic>
      <p:sp>
        <p:nvSpPr>
          <p:cNvPr id="10" name="Picture Placeholder 9"/>
          <p:cNvSpPr>
            <a:spLocks noGrp="1"/>
          </p:cNvSpPr>
          <p:nvPr>
            <p:ph type="pic" sz="quarter" idx="10"/>
          </p:nvPr>
        </p:nvSpPr>
        <p:spPr>
          <a:xfrm>
            <a:off x="9144000" y="2616200"/>
            <a:ext cx="2844800" cy="1524000"/>
          </a:xfrm>
        </p:spPr>
        <p:txBody>
          <a:bodyPr>
            <a:normAutofit/>
          </a:bodyPr>
          <a:lstStyle>
            <a:lvl1pPr marL="0" indent="0">
              <a:buNone/>
              <a:defRPr sz="1333"/>
            </a:lvl1pPr>
          </a:lstStyle>
          <a:p>
            <a:endParaRPr lang="en-US"/>
          </a:p>
        </p:txBody>
      </p:sp>
      <p:pic>
        <p:nvPicPr>
          <p:cNvPr id="11" name="Picture 1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1600" y="4270851"/>
            <a:ext cx="11988800" cy="2451120"/>
          </a:xfrm>
          <a:prstGeom prst="rect">
            <a:avLst/>
          </a:prstGeom>
        </p:spPr>
      </p:pic>
    </p:spTree>
    <p:extLst>
      <p:ext uri="{BB962C8B-B14F-4D97-AF65-F5344CB8AC3E}">
        <p14:creationId xmlns:p14="http://schemas.microsoft.com/office/powerpoint/2010/main" val="135128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6240" y="274639"/>
            <a:ext cx="11495760" cy="114300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3" name="Text Placeholder 2"/>
          <p:cNvSpPr>
            <a:spLocks noGrp="1"/>
          </p:cNvSpPr>
          <p:nvPr>
            <p:ph type="body" idx="1"/>
          </p:nvPr>
        </p:nvSpPr>
        <p:spPr>
          <a:xfrm>
            <a:off x="696240" y="1600201"/>
            <a:ext cx="1119096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flipV="1">
            <a:off x="203200" y="274639"/>
            <a:ext cx="0" cy="6405563"/>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10972801" y="5880459"/>
            <a:ext cx="1082897" cy="833844"/>
          </a:xfrm>
          <a:prstGeom prst="rect">
            <a:avLst/>
          </a:prstGeom>
        </p:spPr>
      </p:pic>
      <p:sp>
        <p:nvSpPr>
          <p:cNvPr id="5" name="Slide Number Placeholder 4"/>
          <p:cNvSpPr>
            <a:spLocks noGrp="1"/>
          </p:cNvSpPr>
          <p:nvPr>
            <p:ph type="sldNum" sz="quarter" idx="4"/>
          </p:nvPr>
        </p:nvSpPr>
        <p:spPr>
          <a:xfrm>
            <a:off x="186028" y="6273802"/>
            <a:ext cx="508000" cy="366183"/>
          </a:xfrm>
          <a:prstGeom prst="rect">
            <a:avLst/>
          </a:prstGeom>
        </p:spPr>
        <p:txBody>
          <a:bodyPr vert="horz" lIns="91440" tIns="45720" rIns="91440" bIns="45720" rtlCol="0" anchor="ctr"/>
          <a:lstStyle>
            <a:lvl1pPr algn="r">
              <a:defRPr sz="1333">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cxnSp>
        <p:nvCxnSpPr>
          <p:cNvPr id="16" name="Straight Connector 15"/>
          <p:cNvCxnSpPr/>
          <p:nvPr userDrawn="1"/>
        </p:nvCxnSpPr>
        <p:spPr>
          <a:xfrm flipH="1">
            <a:off x="180387" y="6672720"/>
            <a:ext cx="10581733" cy="0"/>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282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r" defTabSz="1219170" rtl="0" eaLnBrk="1" latinLnBrk="0" hangingPunct="1">
        <a:spcBef>
          <a:spcPct val="0"/>
        </a:spcBef>
        <a:buNone/>
        <a:defRPr sz="3733" b="0" kern="1200">
          <a:solidFill>
            <a:srgbClr val="FFFFFF"/>
          </a:solidFill>
          <a:latin typeface="Georgia" panose="02040502050405020303" pitchFamily="18" charset="0"/>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Century Gothic"/>
          <a:ea typeface="+mn-ea"/>
          <a:cs typeface="Century Gothic"/>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Century Gothic"/>
          <a:ea typeface="+mn-ea"/>
          <a:cs typeface="Century Gothic"/>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Century Gothic"/>
          <a:ea typeface="+mn-ea"/>
          <a:cs typeface="Century Gothic"/>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Century Gothic"/>
          <a:ea typeface="+mn-ea"/>
          <a:cs typeface="Century Gothic"/>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pikist.com/free-photo-xzqt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usg.edu/gafirst-f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notesSlide" Target="../notesSlides/notesSlide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image" Target="../media/image20.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image" Target="../media/image19.png"/><Relationship Id="rId8"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33.xml"/><Relationship Id="rId5" Type="http://schemas.openxmlformats.org/officeDocument/2006/relationships/image" Target="../media/image2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apicciano.commons.gc.cuny.edu/2020/12/29/democrats-and-republicans-in-the-house-of-representatives-rebuke-trump-and-override-his-veto-of-defense-bill/" TargetMode="External"/><Relationship Id="rId5" Type="http://schemas.openxmlformats.org/officeDocument/2006/relationships/image" Target="../media/image11.jpg"/><Relationship Id="rId4" Type="http://schemas.openxmlformats.org/officeDocument/2006/relationships/hyperlink" Target="https://openclipart.org/detail/1670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3200" y="3436087"/>
            <a:ext cx="8952614" cy="762000"/>
          </a:xfrm>
        </p:spPr>
        <p:txBody>
          <a:bodyPr>
            <a:normAutofit fontScale="70000" lnSpcReduction="20000"/>
          </a:bodyPr>
          <a:lstStyle/>
          <a:p>
            <a:r>
              <a:rPr lang="en-US" dirty="0">
                <a:latin typeface="Arial" panose="020B0604020202020204" pitchFamily="34" charset="0"/>
                <a:cs typeface="Arial" panose="020B0604020202020204" pitchFamily="34" charset="0"/>
              </a:rPr>
              <a:t>Accounts Payable and Travel &amp; Expenses</a:t>
            </a:r>
          </a:p>
          <a:p>
            <a:r>
              <a:rPr lang="en-US" dirty="0">
                <a:latin typeface="Arial" panose="020B0604020202020204" pitchFamily="34" charset="0"/>
                <a:cs typeface="Arial" panose="020B0604020202020204" pitchFamily="34" charset="0"/>
              </a:rPr>
              <a:t>Birds of a Feather Session</a:t>
            </a:r>
          </a:p>
        </p:txBody>
      </p:sp>
      <p:sp>
        <p:nvSpPr>
          <p:cNvPr id="3" name="Title 2"/>
          <p:cNvSpPr>
            <a:spLocks noGrp="1"/>
          </p:cNvSpPr>
          <p:nvPr>
            <p:ph type="title"/>
          </p:nvPr>
        </p:nvSpPr>
        <p:spPr/>
        <p:txBody>
          <a:bodyPr/>
          <a:lstStyle/>
          <a:p>
            <a:r>
              <a:rPr lang="en-US" dirty="0"/>
              <a:t>Georgia</a:t>
            </a:r>
            <a:r>
              <a:rPr lang="en-US" i="1" dirty="0"/>
              <a:t>FIRST</a:t>
            </a:r>
            <a:r>
              <a:rPr lang="en-US" dirty="0"/>
              <a:t> Financials</a:t>
            </a:r>
          </a:p>
        </p:txBody>
      </p:sp>
      <p:sp>
        <p:nvSpPr>
          <p:cNvPr id="5" name="TextBox 4"/>
          <p:cNvSpPr txBox="1"/>
          <p:nvPr/>
        </p:nvSpPr>
        <p:spPr>
          <a:xfrm>
            <a:off x="9158400" y="3182400"/>
            <a:ext cx="2808000"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September 13, 2023</a:t>
            </a:r>
          </a:p>
        </p:txBody>
      </p:sp>
    </p:spTree>
    <p:extLst>
      <p:ext uri="{BB962C8B-B14F-4D97-AF65-F5344CB8AC3E}">
        <p14:creationId xmlns:p14="http://schemas.microsoft.com/office/powerpoint/2010/main" val="412298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10</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6240" y="1600200"/>
            <a:ext cx="11190960" cy="4593209"/>
          </a:xfrm>
        </p:spPr>
        <p:txBody>
          <a:bodyPr>
            <a:normAutofit fontScale="92500" lnSpcReduction="20000"/>
          </a:bodyPr>
          <a:lstStyle/>
          <a:p>
            <a:pPr marL="0" marR="20140" indent="0" algn="ctr">
              <a:buNone/>
            </a:pPr>
            <a:r>
              <a:rPr lang="en-US" sz="2400" b="1" dirty="0">
                <a:latin typeface="Century Gothic" panose="020B0502020202020204" pitchFamily="34" charset="0"/>
              </a:rPr>
              <a:t>To Override or Not to Override?</a:t>
            </a:r>
          </a:p>
          <a:p>
            <a:pPr marL="0" marR="20140" indent="0" algn="ctr">
              <a:buNone/>
            </a:pPr>
            <a:endParaRPr lang="en-US" sz="2400" b="1" dirty="0">
              <a:latin typeface="Century Gothic" panose="020B0502020202020204" pitchFamily="34" charset="0"/>
            </a:endParaRPr>
          </a:p>
          <a:p>
            <a:pPr marR="107240"/>
            <a:r>
              <a:rPr lang="en-US" sz="1900" dirty="0">
                <a:latin typeface="Arial" panose="020B0604020202020204" pitchFamily="34" charset="0"/>
              </a:rPr>
              <a:t>PO Qty = 5</a:t>
            </a:r>
          </a:p>
          <a:p>
            <a:pPr marR="98720"/>
            <a:r>
              <a:rPr lang="en-US" sz="1900" dirty="0">
                <a:latin typeface="Arial" panose="020B0604020202020204" pitchFamily="34" charset="0"/>
              </a:rPr>
              <a:t>Voucher Qty = 5</a:t>
            </a:r>
          </a:p>
          <a:p>
            <a:pPr marR="51740"/>
            <a:r>
              <a:rPr lang="en-US" sz="1900" dirty="0">
                <a:latin typeface="Arial" panose="020B0604020202020204" pitchFamily="34" charset="0"/>
              </a:rPr>
              <a:t>Receiving Required, but No Receipt created </a:t>
            </a:r>
          </a:p>
          <a:p>
            <a:pPr marL="0" marR="51740" indent="0">
              <a:buNone/>
            </a:pPr>
            <a:endParaRPr lang="en-US" sz="1900" dirty="0">
              <a:latin typeface="Arial" panose="020B0604020202020204" pitchFamily="34" charset="0"/>
            </a:endParaRPr>
          </a:p>
          <a:p>
            <a:pPr marL="0" marR="51740" indent="0" algn="l">
              <a:buNone/>
            </a:pPr>
            <a:endParaRPr lang="en-US" sz="4400" b="1" i="0" u="none" strike="noStrike" baseline="0" dirty="0">
              <a:latin typeface="Century Gothic" panose="020B0502020202020204" pitchFamily="34" charset="0"/>
            </a:endParaRPr>
          </a:p>
          <a:p>
            <a:endParaRPr lang="en-US" dirty="0"/>
          </a:p>
          <a:p>
            <a:endParaRPr lang="en-US" dirty="0"/>
          </a:p>
          <a:p>
            <a:endParaRPr lang="en-US" sz="1800" dirty="0"/>
          </a:p>
          <a:p>
            <a:endParaRPr lang="en-US" sz="1800" dirty="0"/>
          </a:p>
          <a:p>
            <a:pPr marL="0" indent="0">
              <a:buNone/>
            </a:pPr>
            <a:r>
              <a:rPr lang="en-US" sz="1800" i="1" dirty="0"/>
              <a:t>What are 2 ways to resolve this exception without overriding it? </a:t>
            </a:r>
          </a:p>
          <a:p>
            <a:endParaRPr lang="en-US" dirty="0"/>
          </a:p>
        </p:txBody>
      </p:sp>
      <p:pic>
        <p:nvPicPr>
          <p:cNvPr id="7" name="Picture 6">
            <a:extLst>
              <a:ext uri="{FF2B5EF4-FFF2-40B4-BE49-F238E27FC236}">
                <a16:creationId xmlns:a16="http://schemas.microsoft.com/office/drawing/2014/main" id="{F1A78687-85E3-50FE-C7B3-AFDA235E6657}"/>
              </a:ext>
            </a:extLst>
          </p:cNvPr>
          <p:cNvPicPr>
            <a:picLocks noChangeAspect="1"/>
          </p:cNvPicPr>
          <p:nvPr/>
        </p:nvPicPr>
        <p:blipFill>
          <a:blip r:embed="rId3"/>
          <a:stretch>
            <a:fillRect/>
          </a:stretch>
        </p:blipFill>
        <p:spPr>
          <a:xfrm>
            <a:off x="2170480" y="3232841"/>
            <a:ext cx="8242479" cy="1770434"/>
          </a:xfrm>
          <a:prstGeom prst="rect">
            <a:avLst/>
          </a:prstGeom>
        </p:spPr>
      </p:pic>
    </p:spTree>
    <p:extLst>
      <p:ext uri="{BB962C8B-B14F-4D97-AF65-F5344CB8AC3E}">
        <p14:creationId xmlns:p14="http://schemas.microsoft.com/office/powerpoint/2010/main" val="260612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11</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6240" y="1600201"/>
            <a:ext cx="11190960" cy="4856692"/>
          </a:xfrm>
        </p:spPr>
        <p:txBody>
          <a:bodyPr>
            <a:normAutofit/>
          </a:bodyPr>
          <a:lstStyle/>
          <a:p>
            <a:pPr marL="0" marR="11360" indent="0" algn="ctr">
              <a:buNone/>
            </a:pPr>
            <a:r>
              <a:rPr lang="en-US" sz="2400" b="1" i="0" u="none" strike="noStrike" baseline="0" dirty="0">
                <a:latin typeface="Century Gothic" panose="020B0502020202020204" pitchFamily="34" charset="0"/>
              </a:rPr>
              <a:t>To Override or Not to Override?</a:t>
            </a:r>
          </a:p>
          <a:p>
            <a:pPr marL="0" marR="0" indent="0" algn="l">
              <a:buNone/>
            </a:pPr>
            <a:endParaRPr lang="en-US" sz="1800" dirty="0">
              <a:latin typeface="Arial" panose="020B0604020202020204" pitchFamily="34" charset="0"/>
            </a:endParaRPr>
          </a:p>
          <a:p>
            <a:pPr marR="0" algn="l"/>
            <a:r>
              <a:rPr lang="en-US" sz="1800" b="0" i="0" u="none" strike="noStrike" baseline="0" dirty="0">
                <a:latin typeface="Century Gothic" panose="020B0502020202020204" pitchFamily="34" charset="0"/>
              </a:rPr>
              <a:t>If you override this exception, the PO Status will get updated to Matched, as expected. </a:t>
            </a: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However, the PO will </a:t>
            </a:r>
            <a:r>
              <a:rPr lang="en-US" sz="1800" b="1" i="0" u="none" strike="noStrike" baseline="0" dirty="0">
                <a:latin typeface="Century Gothic" panose="020B0502020202020204" pitchFamily="34" charset="0"/>
              </a:rPr>
              <a:t>NOT</a:t>
            </a:r>
            <a:r>
              <a:rPr lang="en-US" sz="1800" b="0" i="0" u="none" strike="noStrike" baseline="0" dirty="0">
                <a:latin typeface="Century Gothic" panose="020B0502020202020204" pitchFamily="34" charset="0"/>
              </a:rPr>
              <a:t> be eligible to be closed. The Purchasing dept will have to manually force it to close. </a:t>
            </a: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It is OK to leave a voucher with a Match Status of Exceptions. Once a receipt is created the voucher will be matched when the matching</a:t>
            </a:r>
          </a:p>
          <a:p>
            <a:pPr marL="0" marR="0" indent="0" algn="l">
              <a:buNone/>
            </a:pPr>
            <a:r>
              <a:rPr lang="en-US" sz="1800" dirty="0">
                <a:latin typeface="Century Gothic" panose="020B0502020202020204" pitchFamily="34" charset="0"/>
              </a:rPr>
              <a:t>      </a:t>
            </a:r>
            <a:r>
              <a:rPr lang="en-US" sz="1800" b="0" i="0" u="none" strike="noStrike" baseline="0" dirty="0">
                <a:latin typeface="Century Gothic" panose="020B0502020202020204" pitchFamily="34" charset="0"/>
              </a:rPr>
              <a:t> process is run. </a:t>
            </a:r>
          </a:p>
          <a:p>
            <a:pPr marL="0" indent="0">
              <a:buNone/>
            </a:pPr>
            <a:endParaRPr lang="en-US" sz="4400" b="1" i="0" u="none" strike="noStrike" baseline="0" dirty="0">
              <a:latin typeface="Century Gothic" panose="020B0502020202020204" pitchFamily="34" charset="0"/>
            </a:endParaRPr>
          </a:p>
        </p:txBody>
      </p:sp>
      <p:pic>
        <p:nvPicPr>
          <p:cNvPr id="5" name="Picture 4" descr="A stack of receipt papers&#10;&#10;Description automatically generated">
            <a:extLst>
              <a:ext uri="{FF2B5EF4-FFF2-40B4-BE49-F238E27FC236}">
                <a16:creationId xmlns:a16="http://schemas.microsoft.com/office/drawing/2014/main" id="{299B1DA7-1A6B-D496-2763-1461ADDE5E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8946" y="4408848"/>
            <a:ext cx="3075562" cy="2048045"/>
          </a:xfrm>
          <a:prstGeom prst="rect">
            <a:avLst/>
          </a:prstGeom>
        </p:spPr>
      </p:pic>
    </p:spTree>
    <p:extLst>
      <p:ext uri="{BB962C8B-B14F-4D97-AF65-F5344CB8AC3E}">
        <p14:creationId xmlns:p14="http://schemas.microsoft.com/office/powerpoint/2010/main" val="315382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12</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6240" y="1600201"/>
            <a:ext cx="11190960" cy="4432954"/>
          </a:xfrm>
        </p:spPr>
        <p:txBody>
          <a:bodyPr>
            <a:normAutofit/>
          </a:bodyPr>
          <a:lstStyle/>
          <a:p>
            <a:pPr marL="0" marR="11360" indent="0" algn="ctr">
              <a:buNone/>
            </a:pPr>
            <a:r>
              <a:rPr lang="en-US" sz="2400" b="1" i="0" u="none" strike="noStrike" baseline="0" dirty="0">
                <a:latin typeface="Century Gothic" panose="020B0502020202020204" pitchFamily="34" charset="0"/>
              </a:rPr>
              <a:t>To Override or Not to Override?</a:t>
            </a:r>
          </a:p>
          <a:p>
            <a:pPr marL="0" marR="11360" indent="0" algn="ctr">
              <a:buNone/>
            </a:pPr>
            <a:endParaRPr lang="en-US" sz="2400" b="1" i="0" u="none" strike="noStrike" baseline="0" dirty="0">
              <a:latin typeface="Century Gothic" panose="020B0502020202020204" pitchFamily="34" charset="0"/>
            </a:endParaRPr>
          </a:p>
          <a:p>
            <a:pPr marR="67890"/>
            <a:r>
              <a:rPr lang="en-US" sz="1800" dirty="0">
                <a:latin typeface="Arial" panose="020B0604020202020204" pitchFamily="34" charset="0"/>
              </a:rPr>
              <a:t>P</a:t>
            </a:r>
            <a:r>
              <a:rPr lang="pl-PL" sz="1800" dirty="0">
                <a:latin typeface="Arial" panose="020B0604020202020204" pitchFamily="34" charset="0"/>
              </a:rPr>
              <a:t>O Qty = 5, PO Unit Price = $20.00</a:t>
            </a:r>
          </a:p>
          <a:p>
            <a:pPr marR="15260"/>
            <a:r>
              <a:rPr lang="en-US" sz="1800" dirty="0">
                <a:latin typeface="Arial" panose="020B0604020202020204" pitchFamily="34" charset="0"/>
              </a:rPr>
              <a:t>Voucher Qty = 5, Voucher Unit Price = $17.00 (Invoice came in with a lower unit price)</a:t>
            </a:r>
          </a:p>
          <a:p>
            <a:pPr marR="85580"/>
            <a:r>
              <a:rPr lang="en-US" sz="1800" dirty="0">
                <a:latin typeface="Arial" panose="020B0604020202020204" pitchFamily="34" charset="0"/>
              </a:rPr>
              <a:t>Receiving NOT Required </a:t>
            </a:r>
          </a:p>
          <a:p>
            <a:pPr marL="0" marR="85580" indent="0" algn="l">
              <a:buNone/>
            </a:pPr>
            <a:endParaRPr lang="en-US" sz="1800" dirty="0">
              <a:latin typeface="Century Gothic" panose="020B0502020202020204" pitchFamily="34" charset="0"/>
            </a:endParaRPr>
          </a:p>
          <a:p>
            <a:pPr marL="0" marR="85580" indent="0" algn="l">
              <a:buNone/>
            </a:pPr>
            <a:endParaRPr lang="en-US" sz="1800" b="1" i="0" u="none" strike="noStrike" baseline="0" dirty="0">
              <a:latin typeface="Century Gothic" panose="020B0502020202020204" pitchFamily="34" charset="0"/>
            </a:endParaRPr>
          </a:p>
          <a:p>
            <a:pPr marL="0" marR="85580" indent="0" algn="l">
              <a:buNone/>
            </a:pPr>
            <a:endParaRPr lang="en-US" sz="1800" b="1" dirty="0">
              <a:latin typeface="Century Gothic" panose="020B0502020202020204" pitchFamily="34" charset="0"/>
            </a:endParaRPr>
          </a:p>
          <a:p>
            <a:pPr marL="0" marR="85580" indent="0" algn="l">
              <a:buNone/>
            </a:pPr>
            <a:endParaRPr lang="en-US" sz="1800" b="1" i="0" u="none" strike="noStrike" baseline="0" dirty="0">
              <a:latin typeface="Century Gothic" panose="020B0502020202020204" pitchFamily="34" charset="0"/>
            </a:endParaRPr>
          </a:p>
          <a:p>
            <a:pPr marL="0" marR="85580" indent="0" algn="l">
              <a:buNone/>
            </a:pPr>
            <a:endParaRPr lang="en-US" sz="1800" b="1" dirty="0">
              <a:latin typeface="Century Gothic" panose="020B0502020202020204" pitchFamily="34" charset="0"/>
            </a:endParaRPr>
          </a:p>
          <a:p>
            <a:pPr marL="0" marR="85580" indent="0" algn="l">
              <a:buNone/>
            </a:pPr>
            <a:endParaRPr lang="en-US" sz="1800" i="1" dirty="0">
              <a:latin typeface="Century Gothic" panose="020B0502020202020204" pitchFamily="34" charset="0"/>
            </a:endParaRPr>
          </a:p>
          <a:p>
            <a:pPr marL="0" marR="85580" indent="0" algn="l">
              <a:buNone/>
            </a:pPr>
            <a:r>
              <a:rPr lang="en-US" sz="1800" i="1" dirty="0">
                <a:latin typeface="Century Gothic" panose="020B0502020202020204" pitchFamily="34" charset="0"/>
              </a:rPr>
              <a:t>What is the best way to resolve this Match Exception? </a:t>
            </a:r>
          </a:p>
        </p:txBody>
      </p:sp>
      <p:pic>
        <p:nvPicPr>
          <p:cNvPr id="5" name="Picture 4">
            <a:extLst>
              <a:ext uri="{FF2B5EF4-FFF2-40B4-BE49-F238E27FC236}">
                <a16:creationId xmlns:a16="http://schemas.microsoft.com/office/drawing/2014/main" id="{C6D52B4B-EC14-F314-AF08-77F5D6C21433}"/>
              </a:ext>
            </a:extLst>
          </p:cNvPr>
          <p:cNvPicPr>
            <a:picLocks noChangeAspect="1"/>
          </p:cNvPicPr>
          <p:nvPr/>
        </p:nvPicPr>
        <p:blipFill>
          <a:blip r:embed="rId3"/>
          <a:stretch>
            <a:fillRect/>
          </a:stretch>
        </p:blipFill>
        <p:spPr>
          <a:xfrm>
            <a:off x="1638243" y="3541451"/>
            <a:ext cx="9081140" cy="1596157"/>
          </a:xfrm>
          <a:prstGeom prst="rect">
            <a:avLst/>
          </a:prstGeom>
        </p:spPr>
      </p:pic>
    </p:spTree>
    <p:extLst>
      <p:ext uri="{BB962C8B-B14F-4D97-AF65-F5344CB8AC3E}">
        <p14:creationId xmlns:p14="http://schemas.microsoft.com/office/powerpoint/2010/main" val="320740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13</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6240" y="1418110"/>
            <a:ext cx="11190960" cy="4982689"/>
          </a:xfrm>
        </p:spPr>
        <p:txBody>
          <a:bodyPr>
            <a:normAutofit/>
          </a:bodyPr>
          <a:lstStyle/>
          <a:p>
            <a:pPr marL="0" marR="11360" indent="0" algn="ctr">
              <a:buNone/>
            </a:pPr>
            <a:r>
              <a:rPr lang="en-US" sz="2400" b="1" i="0" u="none" strike="noStrike" baseline="0" dirty="0">
                <a:latin typeface="Century Gothic" panose="020B0502020202020204" pitchFamily="34" charset="0"/>
              </a:rPr>
              <a:t>To Override or Not to Override?</a:t>
            </a:r>
          </a:p>
          <a:p>
            <a:pPr marL="0" marR="0" indent="0" algn="l">
              <a:buNone/>
            </a:pPr>
            <a:endParaRPr lang="en-US" sz="1800" dirty="0">
              <a:latin typeface="Arial" panose="020B0604020202020204" pitchFamily="34" charset="0"/>
            </a:endParaRPr>
          </a:p>
          <a:p>
            <a:pPr marR="0" algn="l"/>
            <a:r>
              <a:rPr lang="en-US" sz="1800" b="0" i="0" u="none" strike="noStrike" baseline="0" dirty="0">
                <a:latin typeface="Century Gothic" panose="020B0502020202020204" pitchFamily="34" charset="0"/>
              </a:rPr>
              <a:t>This Match Exception will most likely require some research to determine the best way to resolve. The first thing to do is confirm you copied in the correct PO.</a:t>
            </a: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Confirm the final invoice amount is correct.                       </a:t>
            </a: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If you determine that the final invoice price is correct and is less than the PO price, it is ok to override this Match Exception. </a:t>
            </a:r>
          </a:p>
          <a:p>
            <a:pPr marR="0" algn="l"/>
            <a:endParaRPr lang="en-US" sz="1800" b="0" i="0" u="none" strike="noStrike" baseline="0" dirty="0">
              <a:latin typeface="Century Gothic" panose="020B0502020202020204" pitchFamily="34" charset="0"/>
            </a:endParaRPr>
          </a:p>
          <a:p>
            <a:pPr marR="0" algn="l"/>
            <a:r>
              <a:rPr lang="en-US" sz="1800" dirty="0">
                <a:latin typeface="Century Gothic" panose="020B0502020202020204" pitchFamily="34" charset="0"/>
              </a:rPr>
              <a:t>T</a:t>
            </a:r>
            <a:r>
              <a:rPr lang="en-US" sz="1800" b="0" i="0" u="none" strike="noStrike" baseline="0" dirty="0">
                <a:latin typeface="Century Gothic" panose="020B0502020202020204" pitchFamily="34" charset="0"/>
              </a:rPr>
              <a:t>he PO Match Status is updated to MATCHED, since the full quantity was vouchered.</a:t>
            </a: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The PO </a:t>
            </a:r>
            <a:r>
              <a:rPr lang="en-US" sz="1800" b="1" i="0" u="none" strike="noStrike" baseline="0" dirty="0">
                <a:latin typeface="Century Gothic" panose="020B0502020202020204" pitchFamily="34" charset="0"/>
              </a:rPr>
              <a:t>WILL</a:t>
            </a:r>
            <a:r>
              <a:rPr lang="en-US" sz="1800" b="0" i="0" u="none" strike="noStrike" baseline="0" dirty="0">
                <a:latin typeface="Century Gothic" panose="020B0502020202020204" pitchFamily="34" charset="0"/>
              </a:rPr>
              <a:t> be eligible to be closed, without further intervention. </a:t>
            </a:r>
          </a:p>
          <a:p>
            <a:endParaRPr lang="en-US" sz="1800" b="0" i="0" u="none" strike="noStrike" baseline="0" dirty="0">
              <a:latin typeface="Century Gothic" panose="020B0502020202020204" pitchFamily="34" charset="0"/>
            </a:endParaRPr>
          </a:p>
          <a:p>
            <a:pPr marL="0" indent="0">
              <a:buNone/>
            </a:pPr>
            <a:endParaRPr lang="en-US" sz="4400" b="1" i="0" u="none" strike="noStrike" baseline="0" dirty="0">
              <a:latin typeface="Century Gothic" panose="020B0502020202020204" pitchFamily="34" charset="0"/>
            </a:endParaRPr>
          </a:p>
        </p:txBody>
      </p:sp>
    </p:spTree>
    <p:extLst>
      <p:ext uri="{BB962C8B-B14F-4D97-AF65-F5344CB8AC3E}">
        <p14:creationId xmlns:p14="http://schemas.microsoft.com/office/powerpoint/2010/main" val="144926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14</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4028" y="1629479"/>
            <a:ext cx="11190960" cy="4432954"/>
          </a:xfrm>
        </p:spPr>
        <p:txBody>
          <a:bodyPr>
            <a:normAutofit/>
          </a:bodyPr>
          <a:lstStyle/>
          <a:p>
            <a:pPr marL="0" marR="11360" indent="0" algn="ctr">
              <a:buNone/>
            </a:pPr>
            <a:r>
              <a:rPr lang="en-US" sz="2400" b="1" i="0" u="none" strike="noStrike" baseline="0" dirty="0">
                <a:latin typeface="Century Gothic" panose="020B0502020202020204" pitchFamily="34" charset="0"/>
              </a:rPr>
              <a:t>To Override or Not to Override?</a:t>
            </a:r>
          </a:p>
          <a:p>
            <a:pPr marR="83630" algn="l"/>
            <a:endParaRPr lang="en-US" sz="1800" dirty="0">
              <a:latin typeface="Arial" panose="020B0604020202020204" pitchFamily="34" charset="0"/>
            </a:endParaRPr>
          </a:p>
          <a:p>
            <a:pPr marR="83630"/>
            <a:r>
              <a:rPr lang="en-US" sz="1800" b="0" i="0" u="none" strike="noStrike" baseline="0" dirty="0">
                <a:latin typeface="Arial" panose="020B0604020202020204" pitchFamily="34" charset="0"/>
              </a:rPr>
              <a:t>PO Line Amount: $31.40</a:t>
            </a:r>
          </a:p>
          <a:p>
            <a:pPr marR="76950"/>
            <a:r>
              <a:rPr lang="en-US" sz="1800" b="0" i="0" u="none" strike="noStrike" baseline="0" dirty="0">
                <a:latin typeface="Arial" panose="020B0604020202020204" pitchFamily="34" charset="0"/>
              </a:rPr>
              <a:t>Voucher Line Amount: $6.28</a:t>
            </a:r>
          </a:p>
          <a:p>
            <a:pPr marR="50700"/>
            <a:r>
              <a:rPr lang="en-US" sz="1800" b="0" i="0" u="none" strike="noStrike" baseline="0" dirty="0">
                <a:latin typeface="Arial" panose="020B0604020202020204" pitchFamily="34" charset="0"/>
              </a:rPr>
              <a:t>Previously Vouchered Line Amount: $31.40 </a:t>
            </a:r>
            <a:endParaRPr lang="en-US" sz="1800" dirty="0">
              <a:latin typeface="Arial" panose="020B0604020202020204" pitchFamily="34" charset="0"/>
            </a:endParaRPr>
          </a:p>
          <a:p>
            <a:pPr marL="0" marR="85580" indent="0" algn="l">
              <a:buNone/>
            </a:pPr>
            <a:endParaRPr lang="en-US" sz="1800" b="1" i="0" u="none" strike="noStrike" baseline="0" dirty="0">
              <a:latin typeface="Arial" panose="020B0604020202020204" pitchFamily="34" charset="0"/>
            </a:endParaRPr>
          </a:p>
          <a:p>
            <a:pPr marL="0" marR="85580" indent="0" algn="l">
              <a:buNone/>
            </a:pPr>
            <a:endParaRPr lang="en-US" sz="1800" b="1" dirty="0">
              <a:latin typeface="Arial" panose="020B0604020202020204" pitchFamily="34" charset="0"/>
            </a:endParaRPr>
          </a:p>
          <a:p>
            <a:pPr marL="0" marR="85580" indent="0" algn="l">
              <a:buNone/>
            </a:pPr>
            <a:endParaRPr lang="en-US" sz="1800" b="1" i="0" u="none" strike="noStrike" baseline="0" dirty="0">
              <a:latin typeface="Arial" panose="020B0604020202020204" pitchFamily="34" charset="0"/>
            </a:endParaRPr>
          </a:p>
          <a:p>
            <a:pPr marL="0" marR="85580" indent="0" algn="l">
              <a:buNone/>
            </a:pPr>
            <a:endParaRPr lang="en-US" sz="1800" b="1" dirty="0">
              <a:latin typeface="Arial" panose="020B0604020202020204" pitchFamily="34" charset="0"/>
            </a:endParaRPr>
          </a:p>
          <a:p>
            <a:pPr marL="0" marR="85580" indent="0" algn="l">
              <a:buNone/>
            </a:pPr>
            <a:endParaRPr lang="en-US" sz="1800" i="1" dirty="0">
              <a:latin typeface="Arial" panose="020B0604020202020204" pitchFamily="34" charset="0"/>
            </a:endParaRPr>
          </a:p>
          <a:p>
            <a:pPr marL="0" marR="85580" indent="0" algn="l">
              <a:buNone/>
            </a:pPr>
            <a:endParaRPr lang="en-US" sz="1800" i="1" dirty="0">
              <a:latin typeface="Arial" panose="020B0604020202020204" pitchFamily="34" charset="0"/>
            </a:endParaRPr>
          </a:p>
          <a:p>
            <a:pPr marL="0" marR="85580" indent="0" algn="l">
              <a:buNone/>
            </a:pPr>
            <a:r>
              <a:rPr lang="en-US" sz="1800" i="1" dirty="0">
                <a:latin typeface="Arial" panose="020B0604020202020204" pitchFamily="34" charset="0"/>
              </a:rPr>
              <a:t>What is the best way to resolve this Match Exception? </a:t>
            </a:r>
          </a:p>
        </p:txBody>
      </p:sp>
      <p:pic>
        <p:nvPicPr>
          <p:cNvPr id="6" name="Picture 5">
            <a:extLst>
              <a:ext uri="{FF2B5EF4-FFF2-40B4-BE49-F238E27FC236}">
                <a16:creationId xmlns:a16="http://schemas.microsoft.com/office/drawing/2014/main" id="{B131E907-398E-92C0-1FC6-B6C0B86BE68F}"/>
              </a:ext>
            </a:extLst>
          </p:cNvPr>
          <p:cNvPicPr>
            <a:picLocks noChangeAspect="1"/>
          </p:cNvPicPr>
          <p:nvPr/>
        </p:nvPicPr>
        <p:blipFill>
          <a:blip r:embed="rId3"/>
          <a:stretch>
            <a:fillRect/>
          </a:stretch>
        </p:blipFill>
        <p:spPr>
          <a:xfrm>
            <a:off x="2000518" y="3429000"/>
            <a:ext cx="8190963" cy="1731523"/>
          </a:xfrm>
          <a:prstGeom prst="rect">
            <a:avLst/>
          </a:prstGeom>
        </p:spPr>
      </p:pic>
    </p:spTree>
    <p:extLst>
      <p:ext uri="{BB962C8B-B14F-4D97-AF65-F5344CB8AC3E}">
        <p14:creationId xmlns:p14="http://schemas.microsoft.com/office/powerpoint/2010/main" val="73167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15</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6240" y="1600201"/>
            <a:ext cx="11190960" cy="4432954"/>
          </a:xfrm>
        </p:spPr>
        <p:txBody>
          <a:bodyPr>
            <a:normAutofit fontScale="92500" lnSpcReduction="20000"/>
          </a:bodyPr>
          <a:lstStyle/>
          <a:p>
            <a:pPr marL="0" marR="11360" indent="0" algn="ctr">
              <a:buNone/>
            </a:pPr>
            <a:r>
              <a:rPr lang="en-US" sz="2400" b="1" i="0" u="none" strike="noStrike" baseline="0" dirty="0">
                <a:latin typeface="Century Gothic" panose="020B0502020202020204" pitchFamily="34" charset="0"/>
              </a:rPr>
              <a:t>To Override or Not to Override?</a:t>
            </a:r>
          </a:p>
          <a:p>
            <a:pPr marL="0" marR="0" indent="0" algn="l">
              <a:buNone/>
            </a:pPr>
            <a:endParaRPr lang="en-US" sz="1800" dirty="0">
              <a:latin typeface="Arial" panose="020B0604020202020204" pitchFamily="34" charset="0"/>
            </a:endParaRPr>
          </a:p>
          <a:p>
            <a:pPr marR="0" algn="l"/>
            <a:r>
              <a:rPr lang="en-US" sz="1800" b="0" i="0" u="none" strike="noStrike" baseline="0" dirty="0">
                <a:latin typeface="Century Gothic" panose="020B0502020202020204" pitchFamily="34" charset="0"/>
              </a:rPr>
              <a:t>This Match Exception will most likely require some research in order to determine the best way to resolve. </a:t>
            </a: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These Match Exceptions are telling us:</a:t>
            </a:r>
          </a:p>
          <a:p>
            <a:pPr lvl="1"/>
            <a:r>
              <a:rPr lang="en-US" sz="1700" b="0" i="0" u="none" strike="noStrike" baseline="0" dirty="0">
                <a:latin typeface="Century Gothic" panose="020B0502020202020204" pitchFamily="34" charset="0"/>
              </a:rPr>
              <a:t>The voucher amount does not equal the PO amount. </a:t>
            </a:r>
          </a:p>
          <a:p>
            <a:pPr lvl="1"/>
            <a:r>
              <a:rPr lang="en-US" sz="1700" dirty="0">
                <a:latin typeface="Century Gothic" panose="020B0502020202020204" pitchFamily="34" charset="0"/>
              </a:rPr>
              <a:t>The voucher amount EXCEEDS the PO tolerance amount ($500 or 10%) because the full amount of the PO line was previously vouchered. </a:t>
            </a:r>
            <a:endParaRPr lang="en-US" sz="1700" b="0" i="0" u="none" strike="noStrike" baseline="0" dirty="0">
              <a:latin typeface="Century Gothic" panose="020B0502020202020204" pitchFamily="34" charset="0"/>
            </a:endParaRP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Determine if there is a valid reason for exceeding the PO amount.</a:t>
            </a:r>
          </a:p>
          <a:p>
            <a:pPr marR="0" algn="l"/>
            <a:endParaRPr lang="en-US" sz="1800" b="0" i="0" u="none" strike="noStrike" baseline="0" dirty="0">
              <a:latin typeface="Century Gothic" panose="020B0502020202020204" pitchFamily="34" charset="0"/>
            </a:endParaRPr>
          </a:p>
          <a:p>
            <a:pPr marR="0" algn="l"/>
            <a:r>
              <a:rPr lang="en-US" sz="1800" dirty="0">
                <a:latin typeface="Century Gothic" panose="020B0502020202020204" pitchFamily="34" charset="0"/>
              </a:rPr>
              <a:t>Choose which action to take – Override, Correct the voucher amount, or Close/Delete the voucher if it is a duplicate. </a:t>
            </a:r>
            <a:endParaRPr lang="en-US" sz="1800" b="0" i="0" u="none" strike="noStrike" baseline="0" dirty="0">
              <a:latin typeface="Century Gothic" panose="020B0502020202020204" pitchFamily="34" charset="0"/>
            </a:endParaRP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The PO </a:t>
            </a:r>
            <a:r>
              <a:rPr lang="en-US" sz="1800" i="0" u="none" strike="noStrike" baseline="0" dirty="0">
                <a:latin typeface="Century Gothic" panose="020B0502020202020204" pitchFamily="34" charset="0"/>
              </a:rPr>
              <a:t>wil</a:t>
            </a:r>
            <a:r>
              <a:rPr lang="en-US" sz="1800" dirty="0">
                <a:latin typeface="Century Gothic" panose="020B0502020202020204" pitchFamily="34" charset="0"/>
              </a:rPr>
              <a:t>l</a:t>
            </a:r>
            <a:r>
              <a:rPr lang="en-US" sz="1800" b="1" dirty="0">
                <a:latin typeface="Century Gothic" panose="020B0502020202020204" pitchFamily="34" charset="0"/>
              </a:rPr>
              <a:t> </a:t>
            </a:r>
            <a:r>
              <a:rPr lang="en-US" sz="1800" b="1" i="0" u="none" strike="noStrike" baseline="0" dirty="0">
                <a:latin typeface="Century Gothic" panose="020B0502020202020204" pitchFamily="34" charset="0"/>
              </a:rPr>
              <a:t>NOT</a:t>
            </a:r>
            <a:r>
              <a:rPr lang="en-US" sz="1800" b="0" i="0" u="none" strike="noStrike" baseline="0" dirty="0">
                <a:latin typeface="Century Gothic" panose="020B0502020202020204" pitchFamily="34" charset="0"/>
              </a:rPr>
              <a:t> be eligible to be closed and will need to be force closed. </a:t>
            </a:r>
          </a:p>
          <a:p>
            <a:endParaRPr lang="en-US" sz="1800" b="0" i="0" u="none" strike="noStrike" baseline="0" dirty="0">
              <a:latin typeface="Century Gothic" panose="020B0502020202020204" pitchFamily="34" charset="0"/>
            </a:endParaRPr>
          </a:p>
          <a:p>
            <a:pPr marL="0" indent="0">
              <a:buNone/>
            </a:pPr>
            <a:endParaRPr lang="en-US" sz="4400" b="1" i="0" u="none" strike="noStrike" baseline="0" dirty="0">
              <a:latin typeface="Century Gothic" panose="020B0502020202020204" pitchFamily="34" charset="0"/>
            </a:endParaRPr>
          </a:p>
        </p:txBody>
      </p:sp>
    </p:spTree>
    <p:extLst>
      <p:ext uri="{BB962C8B-B14F-4D97-AF65-F5344CB8AC3E}">
        <p14:creationId xmlns:p14="http://schemas.microsoft.com/office/powerpoint/2010/main" val="392360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16</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4028" y="1629479"/>
            <a:ext cx="11190960" cy="4432954"/>
          </a:xfrm>
        </p:spPr>
        <p:txBody>
          <a:bodyPr>
            <a:normAutofit/>
          </a:bodyPr>
          <a:lstStyle/>
          <a:p>
            <a:pPr marL="0" marR="11360" indent="0" algn="ctr">
              <a:buNone/>
            </a:pPr>
            <a:r>
              <a:rPr lang="en-US" sz="2400" b="1" i="0" u="none" strike="noStrike" baseline="0" dirty="0">
                <a:latin typeface="Century Gothic" panose="020B0502020202020204" pitchFamily="34" charset="0"/>
              </a:rPr>
              <a:t>To Override or Not to Override?</a:t>
            </a:r>
          </a:p>
          <a:p>
            <a:pPr algn="l"/>
            <a:endParaRPr lang="en-US" sz="1800" b="0" i="0" u="none" strike="noStrike" baseline="0" dirty="0">
              <a:solidFill>
                <a:srgbClr val="000000"/>
              </a:solidFill>
              <a:latin typeface="Arial" panose="020B0604020202020204" pitchFamily="34" charset="0"/>
            </a:endParaRPr>
          </a:p>
          <a:p>
            <a:pPr marR="96300"/>
            <a:r>
              <a:rPr lang="en-US" sz="1800" b="0" i="0" u="none" strike="noStrike" baseline="0" dirty="0">
                <a:latin typeface="Arial" panose="020B0604020202020204" pitchFamily="34" charset="0"/>
              </a:rPr>
              <a:t>PO is for an Asset</a:t>
            </a:r>
          </a:p>
          <a:p>
            <a:pPr marR="51580"/>
            <a:r>
              <a:rPr lang="en-US" sz="1800" b="0" i="0" u="none" strike="noStrike" baseline="0" dirty="0">
                <a:latin typeface="Arial" panose="020B0604020202020204" pitchFamily="34" charset="0"/>
              </a:rPr>
              <a:t>Receiving is Required, but no receipt exists</a:t>
            </a:r>
            <a:endParaRPr lang="en-US" sz="1800" b="1" i="0" u="none" strike="noStrike" baseline="0" dirty="0">
              <a:latin typeface="Arial" panose="020B0604020202020204" pitchFamily="34" charset="0"/>
            </a:endParaRPr>
          </a:p>
          <a:p>
            <a:pPr marL="0" marR="85580" indent="0" algn="l">
              <a:buNone/>
            </a:pPr>
            <a:endParaRPr lang="en-US" sz="1800" b="1" dirty="0">
              <a:latin typeface="Arial" panose="020B0604020202020204" pitchFamily="34" charset="0"/>
            </a:endParaRPr>
          </a:p>
          <a:p>
            <a:pPr marL="0" marR="85580" indent="0" algn="l">
              <a:buNone/>
            </a:pPr>
            <a:endParaRPr lang="en-US" sz="1800" b="1" i="0" u="none" strike="noStrike" baseline="0" dirty="0">
              <a:latin typeface="Arial" panose="020B0604020202020204" pitchFamily="34" charset="0"/>
            </a:endParaRPr>
          </a:p>
          <a:p>
            <a:pPr marL="0" marR="85580" indent="0" algn="l">
              <a:buNone/>
            </a:pPr>
            <a:endParaRPr lang="en-US" sz="1800" b="1" dirty="0">
              <a:latin typeface="Arial" panose="020B0604020202020204" pitchFamily="34" charset="0"/>
            </a:endParaRPr>
          </a:p>
          <a:p>
            <a:pPr marL="0" marR="85580" indent="0" algn="l">
              <a:buNone/>
            </a:pPr>
            <a:endParaRPr lang="en-US" sz="1800" i="1" dirty="0">
              <a:latin typeface="Arial" panose="020B0604020202020204" pitchFamily="34" charset="0"/>
            </a:endParaRPr>
          </a:p>
          <a:p>
            <a:pPr marL="0" marR="85580" indent="0" algn="l">
              <a:buNone/>
            </a:pPr>
            <a:endParaRPr lang="en-US" sz="1800" i="1" dirty="0">
              <a:latin typeface="Arial" panose="020B0604020202020204" pitchFamily="34" charset="0"/>
            </a:endParaRPr>
          </a:p>
          <a:p>
            <a:pPr marL="0" marR="85580" indent="0" algn="l">
              <a:buNone/>
            </a:pPr>
            <a:endParaRPr lang="en-US" sz="1800" i="1" dirty="0">
              <a:latin typeface="Arial" panose="020B0604020202020204" pitchFamily="34" charset="0"/>
            </a:endParaRPr>
          </a:p>
          <a:p>
            <a:pPr marL="0" marR="85580" indent="0" algn="l">
              <a:buNone/>
            </a:pPr>
            <a:endParaRPr lang="en-US" sz="1800" i="1" dirty="0">
              <a:latin typeface="Arial" panose="020B0604020202020204" pitchFamily="34" charset="0"/>
            </a:endParaRPr>
          </a:p>
          <a:p>
            <a:pPr marL="0" marR="85580" indent="0" algn="l">
              <a:buNone/>
            </a:pPr>
            <a:r>
              <a:rPr lang="en-US" sz="1800" i="1" dirty="0">
                <a:latin typeface="Arial" panose="020B0604020202020204" pitchFamily="34" charset="0"/>
              </a:rPr>
              <a:t>What is the best way to resolve this Match Exception? </a:t>
            </a:r>
          </a:p>
        </p:txBody>
      </p:sp>
      <p:pic>
        <p:nvPicPr>
          <p:cNvPr id="5" name="Picture 4">
            <a:extLst>
              <a:ext uri="{FF2B5EF4-FFF2-40B4-BE49-F238E27FC236}">
                <a16:creationId xmlns:a16="http://schemas.microsoft.com/office/drawing/2014/main" id="{630A622D-BD05-CB9A-5691-6A8147878CE2}"/>
              </a:ext>
            </a:extLst>
          </p:cNvPr>
          <p:cNvPicPr>
            <a:picLocks noChangeAspect="1"/>
          </p:cNvPicPr>
          <p:nvPr/>
        </p:nvPicPr>
        <p:blipFill>
          <a:blip r:embed="rId3"/>
          <a:stretch>
            <a:fillRect/>
          </a:stretch>
        </p:blipFill>
        <p:spPr>
          <a:xfrm>
            <a:off x="2000518" y="3120861"/>
            <a:ext cx="8190963" cy="2107660"/>
          </a:xfrm>
          <a:prstGeom prst="rect">
            <a:avLst/>
          </a:prstGeom>
        </p:spPr>
      </p:pic>
    </p:spTree>
    <p:extLst>
      <p:ext uri="{BB962C8B-B14F-4D97-AF65-F5344CB8AC3E}">
        <p14:creationId xmlns:p14="http://schemas.microsoft.com/office/powerpoint/2010/main" val="170011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17</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6240" y="1600201"/>
            <a:ext cx="11190960" cy="4432954"/>
          </a:xfrm>
        </p:spPr>
        <p:txBody>
          <a:bodyPr>
            <a:normAutofit/>
          </a:bodyPr>
          <a:lstStyle/>
          <a:p>
            <a:pPr marL="0" marR="11360" indent="0" algn="ctr">
              <a:buNone/>
            </a:pPr>
            <a:r>
              <a:rPr lang="en-US" sz="2400" b="1" i="0" u="none" strike="noStrike" baseline="0" dirty="0">
                <a:latin typeface="Century Gothic" panose="020B0502020202020204" pitchFamily="34" charset="0"/>
              </a:rPr>
              <a:t>To Override or Not to Override?</a:t>
            </a:r>
          </a:p>
          <a:p>
            <a:endParaRPr lang="en-US" sz="1800" b="0" i="0" u="none" strike="noStrike" baseline="0" dirty="0">
              <a:latin typeface="Arial" panose="020B0604020202020204" pitchFamily="34" charset="0"/>
            </a:endParaRPr>
          </a:p>
          <a:p>
            <a:pPr marR="0" algn="l"/>
            <a:r>
              <a:rPr lang="en-US" sz="1800" b="0" i="0" u="none" strike="noStrike" baseline="0" dirty="0">
                <a:latin typeface="Arial" panose="020B0604020202020204" pitchFamily="34" charset="0"/>
              </a:rPr>
              <a:t>This Match Exception cannot be overridden.</a:t>
            </a:r>
          </a:p>
          <a:p>
            <a:pPr marR="0" algn="l"/>
            <a:endParaRPr lang="en-US" sz="1800" b="0" i="0" u="none" strike="noStrike" baseline="0" dirty="0">
              <a:latin typeface="Arial" panose="020B0604020202020204" pitchFamily="34" charset="0"/>
            </a:endParaRPr>
          </a:p>
          <a:p>
            <a:pPr marR="0" algn="l"/>
            <a:r>
              <a:rPr lang="en-US" sz="1800" b="0" i="0" u="none" strike="noStrike" baseline="0" dirty="0">
                <a:latin typeface="Arial" panose="020B0604020202020204" pitchFamily="34" charset="0"/>
              </a:rPr>
              <a:t>Ask Purchasing/Receiving to create a receipt if the item has been physically received OR wait for a receipt to be created. </a:t>
            </a:r>
          </a:p>
          <a:p>
            <a:pPr marR="0" algn="l"/>
            <a:endParaRPr lang="en-US" sz="1800" b="0" i="0" u="none" strike="noStrike" baseline="0" dirty="0">
              <a:latin typeface="Arial" panose="020B0604020202020204" pitchFamily="34" charset="0"/>
            </a:endParaRPr>
          </a:p>
          <a:p>
            <a:pPr marR="0" algn="l"/>
            <a:r>
              <a:rPr lang="en-US" sz="1800" b="0" i="0" u="none" strike="noStrike" baseline="0" dirty="0">
                <a:latin typeface="Arial" panose="020B0604020202020204" pitchFamily="34" charset="0"/>
              </a:rPr>
              <a:t>It is OK to leave a voucher with a Match Status of Exceptions. Once a receipt is created the voucher will be matched when the matching process is run. </a:t>
            </a:r>
          </a:p>
          <a:p>
            <a:pPr marL="0" indent="0">
              <a:buNone/>
            </a:pPr>
            <a:endParaRPr lang="en-US" sz="4400" b="1" i="0" u="none" strike="noStrike" baseline="0" dirty="0">
              <a:latin typeface="Century Gothic" panose="020B0502020202020204" pitchFamily="34" charset="0"/>
            </a:endParaRPr>
          </a:p>
        </p:txBody>
      </p:sp>
    </p:spTree>
    <p:extLst>
      <p:ext uri="{BB962C8B-B14F-4D97-AF65-F5344CB8AC3E}">
        <p14:creationId xmlns:p14="http://schemas.microsoft.com/office/powerpoint/2010/main" val="274651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63960" y="6356350"/>
            <a:ext cx="3898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755F93-CAF7-410F-AA05-0D8D31D485AD}" type="slidenum">
              <a:rPr lang="en-US" smtClean="0"/>
              <a:pPr/>
              <a:t>18</a:t>
            </a:fld>
            <a:endParaRPr lang="en-US"/>
          </a:p>
        </p:txBody>
      </p:sp>
      <p:sp>
        <p:nvSpPr>
          <p:cNvPr id="2" name="TextBox 1">
            <a:extLst>
              <a:ext uri="{FF2B5EF4-FFF2-40B4-BE49-F238E27FC236}">
                <a16:creationId xmlns:a16="http://schemas.microsoft.com/office/drawing/2014/main" id="{72B60643-07A2-4A8B-7502-005E0B942E55}"/>
              </a:ext>
            </a:extLst>
          </p:cNvPr>
          <p:cNvSpPr txBox="1"/>
          <p:nvPr/>
        </p:nvSpPr>
        <p:spPr>
          <a:xfrm>
            <a:off x="709723" y="1997839"/>
            <a:ext cx="10772553" cy="2862322"/>
          </a:xfrm>
          <a:prstGeom prst="rect">
            <a:avLst/>
          </a:prstGeom>
          <a:noFill/>
        </p:spPr>
        <p:txBody>
          <a:bodyPr wrap="square" rtlCol="0">
            <a:spAutoFit/>
          </a:bodyPr>
          <a:lstStyle/>
          <a:p>
            <a:pPr algn="ctr"/>
            <a:r>
              <a:rPr lang="en-US" sz="6000" dirty="0">
                <a:solidFill>
                  <a:srgbClr val="0070C0"/>
                </a:solidFill>
              </a:rPr>
              <a:t>Creating an Expense Report from an approved Travel Authorization Demonstration </a:t>
            </a:r>
          </a:p>
        </p:txBody>
      </p:sp>
      <p:sp>
        <p:nvSpPr>
          <p:cNvPr id="5" name="Title 2">
            <a:extLst>
              <a:ext uri="{FF2B5EF4-FFF2-40B4-BE49-F238E27FC236}">
                <a16:creationId xmlns:a16="http://schemas.microsoft.com/office/drawing/2014/main" id="{429A392E-8293-EAB9-4241-DDC49003AC5F}"/>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Travel and Expenses</a:t>
            </a:r>
          </a:p>
        </p:txBody>
      </p:sp>
    </p:spTree>
    <p:extLst>
      <p:ext uri="{BB962C8B-B14F-4D97-AF65-F5344CB8AC3E}">
        <p14:creationId xmlns:p14="http://schemas.microsoft.com/office/powerpoint/2010/main" val="2805142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74AE216-7F3E-19C2-7247-11A12E62BCB3}"/>
              </a:ext>
            </a:extLst>
          </p:cNvPr>
          <p:cNvPicPr>
            <a:picLocks noGrp="1" noChangeAspect="1"/>
          </p:cNvPicPr>
          <p:nvPr>
            <p:ph idx="1"/>
          </p:nvPr>
        </p:nvPicPr>
        <p:blipFill>
          <a:blip r:embed="rId3"/>
          <a:stretch>
            <a:fillRect/>
          </a:stretch>
        </p:blipFill>
        <p:spPr>
          <a:xfrm>
            <a:off x="7117782" y="1539551"/>
            <a:ext cx="3938994" cy="4734251"/>
          </a:xfrm>
        </p:spPr>
      </p:pic>
      <p:sp>
        <p:nvSpPr>
          <p:cNvPr id="3" name="Title 2">
            <a:extLst>
              <a:ext uri="{FF2B5EF4-FFF2-40B4-BE49-F238E27FC236}">
                <a16:creationId xmlns:a16="http://schemas.microsoft.com/office/drawing/2014/main" id="{AAB82269-38E7-6BF5-6242-33E24607B2B2}"/>
              </a:ext>
            </a:extLst>
          </p:cNvPr>
          <p:cNvSpPr>
            <a:spLocks noGrp="1"/>
          </p:cNvSpPr>
          <p:nvPr>
            <p:ph type="title"/>
          </p:nvPr>
        </p:nvSpPr>
        <p:spPr/>
        <p:txBody>
          <a:bodyPr/>
          <a:lstStyle/>
          <a:p>
            <a:r>
              <a:rPr lang="en-US" dirty="0"/>
              <a:t>Georgia</a:t>
            </a:r>
            <a:r>
              <a:rPr lang="en-US" i="1" dirty="0"/>
              <a:t>FIRST</a:t>
            </a:r>
            <a:r>
              <a:rPr lang="en-US" dirty="0"/>
              <a:t> Communications</a:t>
            </a:r>
          </a:p>
        </p:txBody>
      </p:sp>
      <p:sp>
        <p:nvSpPr>
          <p:cNvPr id="4" name="Slide Number Placeholder 3">
            <a:extLst>
              <a:ext uri="{FF2B5EF4-FFF2-40B4-BE49-F238E27FC236}">
                <a16:creationId xmlns:a16="http://schemas.microsoft.com/office/drawing/2014/main" id="{8E749E9F-F4B6-D983-0D9D-B005C47BFA3A}"/>
              </a:ext>
            </a:extLst>
          </p:cNvPr>
          <p:cNvSpPr>
            <a:spLocks noGrp="1"/>
          </p:cNvSpPr>
          <p:nvPr>
            <p:ph type="sldNum" sz="quarter" idx="4"/>
          </p:nvPr>
        </p:nvSpPr>
        <p:spPr/>
        <p:txBody>
          <a:bodyPr/>
          <a:lstStyle/>
          <a:p>
            <a:fld id="{8D637BDE-139F-F64C-9F6D-A75C4D60CFCC}" type="slidenum">
              <a:rPr lang="en-US" smtClean="0"/>
              <a:pPr/>
              <a:t>19</a:t>
            </a:fld>
            <a:endParaRPr lang="en-US"/>
          </a:p>
        </p:txBody>
      </p:sp>
      <p:sp>
        <p:nvSpPr>
          <p:cNvPr id="7" name="TextBox 6">
            <a:extLst>
              <a:ext uri="{FF2B5EF4-FFF2-40B4-BE49-F238E27FC236}">
                <a16:creationId xmlns:a16="http://schemas.microsoft.com/office/drawing/2014/main" id="{246CCC94-B775-757F-D90A-01BA90B39DF0}"/>
              </a:ext>
            </a:extLst>
          </p:cNvPr>
          <p:cNvSpPr txBox="1"/>
          <p:nvPr/>
        </p:nvSpPr>
        <p:spPr>
          <a:xfrm>
            <a:off x="1020147" y="1858131"/>
            <a:ext cx="5075853" cy="1569660"/>
          </a:xfrm>
          <a:prstGeom prst="rect">
            <a:avLst/>
          </a:prstGeom>
          <a:noFill/>
        </p:spPr>
        <p:txBody>
          <a:bodyPr wrap="square" rtlCol="0">
            <a:spAutoFit/>
          </a:bodyPr>
          <a:lstStyle/>
          <a:p>
            <a:r>
              <a:rPr lang="en-US" dirty="0"/>
              <a:t> </a:t>
            </a:r>
            <a:r>
              <a:rPr lang="en-US" sz="2400" dirty="0">
                <a:latin typeface="Arial" panose="020B0604020202020204" pitchFamily="34" charset="0"/>
                <a:cs typeface="Arial" panose="020B0604020202020204" pitchFamily="34" charset="0"/>
              </a:rPr>
              <a:t>Users are encouraged to subscribe to Georgia</a:t>
            </a:r>
            <a:r>
              <a:rPr lang="en-US" sz="2400" i="1" dirty="0">
                <a:latin typeface="Arial" panose="020B0604020202020204" pitchFamily="34" charset="0"/>
                <a:cs typeface="Arial" panose="020B0604020202020204" pitchFamily="34" charset="0"/>
              </a:rPr>
              <a:t>FIRST</a:t>
            </a:r>
            <a:r>
              <a:rPr lang="en-US" sz="2400" dirty="0">
                <a:latin typeface="Arial" panose="020B0604020202020204" pitchFamily="34" charset="0"/>
                <a:cs typeface="Arial" panose="020B0604020202020204" pitchFamily="34" charset="0"/>
              </a:rPr>
              <a:t> communications via Mailchimp announcements and listservs </a:t>
            </a:r>
            <a:r>
              <a:rPr lang="en-US" sz="2400" dirty="0">
                <a:latin typeface="Arial" panose="020B0604020202020204" pitchFamily="34" charset="0"/>
                <a:cs typeface="Arial" panose="020B0604020202020204" pitchFamily="34" charset="0"/>
                <a:hlinkClick r:id="rId4"/>
              </a:rPr>
              <a:t>here</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408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6240" y="1600201"/>
            <a:ext cx="11190960" cy="4191000"/>
          </a:xfrm>
        </p:spPr>
        <p:txBody>
          <a:bodyPr>
            <a:normAutofit/>
          </a:bodyPr>
          <a:lstStyle/>
          <a:p>
            <a:pPr marL="0" indent="0" algn="r">
              <a:buNone/>
            </a:pPr>
            <a:endParaRPr lang="en-US" dirty="0"/>
          </a:p>
          <a:p>
            <a:pPr marL="0" indent="0" algn="r">
              <a:buNone/>
            </a:pPr>
            <a:endParaRPr lang="en-US" dirty="0"/>
          </a:p>
          <a:p>
            <a:pPr marL="0" indent="0" algn="r">
              <a:buNone/>
            </a:pPr>
            <a:r>
              <a:rPr lang="en-US" sz="5400" dirty="0">
                <a:solidFill>
                  <a:srgbClr val="0070C0"/>
                </a:solidFill>
              </a:rPr>
              <a:t>Open Discussion </a:t>
            </a:r>
          </a:p>
        </p:txBody>
      </p:sp>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4639"/>
            <a:ext cx="11495760" cy="1143000"/>
          </a:xfrm>
        </p:spPr>
        <p:txBody>
          <a:bodyPr/>
          <a:lstStyle/>
          <a:p>
            <a:r>
              <a:rPr lang="en-US" dirty="0"/>
              <a:t>Accounts Payable &amp; Travel and Expenses</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a:xfrm>
            <a:off x="186028" y="6273802"/>
            <a:ext cx="508000" cy="366183"/>
          </a:xfrm>
        </p:spPr>
        <p:txBody>
          <a:bodyPr/>
          <a:lstStyle/>
          <a:p>
            <a:fld id="{8D637BDE-139F-F64C-9F6D-A75C4D60CFCC}" type="slidenum">
              <a:rPr lang="en-US" smtClean="0"/>
              <a:pPr/>
              <a:t>2</a:t>
            </a:fld>
            <a:endParaRPr lang="en-US"/>
          </a:p>
        </p:txBody>
      </p:sp>
      <p:pic>
        <p:nvPicPr>
          <p:cNvPr id="5" name="Picture 4" descr="People talking">
            <a:extLst>
              <a:ext uri="{FF2B5EF4-FFF2-40B4-BE49-F238E27FC236}">
                <a16:creationId xmlns:a16="http://schemas.microsoft.com/office/drawing/2014/main" id="{0EC827B0-9DF6-DAF2-726D-05D4AFFAA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63" y="1990190"/>
            <a:ext cx="5116530" cy="3411020"/>
          </a:xfrm>
          <a:prstGeom prst="rect">
            <a:avLst/>
          </a:prstGeom>
        </p:spPr>
      </p:pic>
    </p:spTree>
    <p:extLst>
      <p:ext uri="{BB962C8B-B14F-4D97-AF65-F5344CB8AC3E}">
        <p14:creationId xmlns:p14="http://schemas.microsoft.com/office/powerpoint/2010/main" val="53920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6240" y="1600201"/>
            <a:ext cx="11190960" cy="4191000"/>
          </a:xfrm>
        </p:spPr>
        <p:txBody>
          <a:bodyPr>
            <a:normAutofit/>
          </a:bodyPr>
          <a:lstStyle/>
          <a:p>
            <a:pPr marL="0" indent="0" algn="r">
              <a:buNone/>
            </a:pPr>
            <a:endParaRPr lang="en-US" dirty="0"/>
          </a:p>
          <a:p>
            <a:pPr marL="0" indent="0" algn="r">
              <a:buNone/>
            </a:pPr>
            <a:endParaRPr lang="en-US" dirty="0"/>
          </a:p>
          <a:p>
            <a:pPr marL="0" indent="0" algn="r">
              <a:buNone/>
            </a:pPr>
            <a:r>
              <a:rPr lang="en-US" sz="5400" dirty="0">
                <a:solidFill>
                  <a:srgbClr val="0070C0"/>
                </a:solidFill>
              </a:rPr>
              <a:t>Open Discussion </a:t>
            </a:r>
          </a:p>
        </p:txBody>
      </p:sp>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4639"/>
            <a:ext cx="11495760" cy="1143000"/>
          </a:xfrm>
        </p:spPr>
        <p:txBody>
          <a:bodyPr/>
          <a:lstStyle/>
          <a:p>
            <a:r>
              <a:rPr lang="en-US" dirty="0"/>
              <a:t>Accounts Payable &amp; Travel and Expenses</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a:xfrm>
            <a:off x="186028" y="6273802"/>
            <a:ext cx="508000" cy="366183"/>
          </a:xfrm>
        </p:spPr>
        <p:txBody>
          <a:bodyPr/>
          <a:lstStyle/>
          <a:p>
            <a:fld id="{8D637BDE-139F-F64C-9F6D-A75C4D60CFCC}" type="slidenum">
              <a:rPr lang="en-US" smtClean="0"/>
              <a:pPr/>
              <a:t>20</a:t>
            </a:fld>
            <a:endParaRPr lang="en-US"/>
          </a:p>
        </p:txBody>
      </p:sp>
      <p:pic>
        <p:nvPicPr>
          <p:cNvPr id="5" name="Picture 4" descr="People talking">
            <a:extLst>
              <a:ext uri="{FF2B5EF4-FFF2-40B4-BE49-F238E27FC236}">
                <a16:creationId xmlns:a16="http://schemas.microsoft.com/office/drawing/2014/main" id="{0EC827B0-9DF6-DAF2-726D-05D4AFFAA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63" y="1990190"/>
            <a:ext cx="5116530" cy="3411020"/>
          </a:xfrm>
          <a:prstGeom prst="rect">
            <a:avLst/>
          </a:prstGeom>
        </p:spPr>
      </p:pic>
    </p:spTree>
    <p:extLst>
      <p:ext uri="{BB962C8B-B14F-4D97-AF65-F5344CB8AC3E}">
        <p14:creationId xmlns:p14="http://schemas.microsoft.com/office/powerpoint/2010/main" val="1095559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5" name="OTLSHAPE_M_f262e84dafb44fd88f912489289d8831_Date"/>
          <p:cNvSpPr txBox="1"/>
          <p:nvPr>
            <p:custDataLst>
              <p:tags r:id="rId2"/>
            </p:custDataLst>
          </p:nvPr>
        </p:nvSpPr>
        <p:spPr>
          <a:xfrm flipH="1">
            <a:off x="4897695" y="2236737"/>
            <a:ext cx="64575" cy="143565"/>
          </a:xfrm>
          <a:prstGeom prst="rect">
            <a:avLst/>
          </a:prstGeom>
          <a:noFill/>
        </p:spPr>
        <p:txBody>
          <a:bodyPr vert="horz" wrap="square" lIns="0" tIns="0" rIns="0" bIns="0" rtlCol="0" anchor="ctr" anchorCtr="0">
            <a:spAutoFit/>
          </a:bodyPr>
          <a:lstStyle/>
          <a:p>
            <a:pPr defTabSz="1218930">
              <a:defRPr/>
            </a:pPr>
            <a:endParaRPr lang="en-US" sz="933" spc="-21">
              <a:solidFill>
                <a:prstClr val="black"/>
              </a:solidFill>
              <a:latin typeface="Calibri" panose="020F0502020204030204" pitchFamily="34" charset="0"/>
            </a:endParaRPr>
          </a:p>
        </p:txBody>
      </p:sp>
      <p:sp>
        <p:nvSpPr>
          <p:cNvPr id="7820" name="OTLSHAPE_T_6dd1af6f892d49418341de2fa455b696_ShapePercentage" hidden="1"/>
          <p:cNvSpPr/>
          <p:nvPr>
            <p:custDataLst>
              <p:tags r:id="rId3"/>
            </p:custDataLst>
          </p:nvPr>
        </p:nvSpPr>
        <p:spPr>
          <a:xfrm>
            <a:off x="4643753" y="5479232"/>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0">
              <a:defRPr/>
            </a:pPr>
            <a:endParaRPr lang="en-US" sz="2400">
              <a:solidFill>
                <a:prstClr val="white"/>
              </a:solidFill>
              <a:latin typeface="Calibri"/>
            </a:endParaRPr>
          </a:p>
        </p:txBody>
      </p:sp>
      <p:sp>
        <p:nvSpPr>
          <p:cNvPr id="7821" name="OTLSHAPE_T_6dd1af6f892d49418341de2fa455b696_Duration" hidden="1"/>
          <p:cNvSpPr txBox="1"/>
          <p:nvPr>
            <p:custDataLst>
              <p:tags r:id="rId4"/>
            </p:custDataLst>
          </p:nvPr>
        </p:nvSpPr>
        <p:spPr>
          <a:xfrm>
            <a:off x="0" y="5480022"/>
            <a:ext cx="524933" cy="205121"/>
          </a:xfrm>
          <a:prstGeom prst="rect">
            <a:avLst/>
          </a:prstGeom>
          <a:noFill/>
        </p:spPr>
        <p:txBody>
          <a:bodyPr vert="horz" wrap="square" lIns="0" tIns="0" rIns="0" bIns="0" rtlCol="0" anchor="ctr" anchorCtr="0">
            <a:spAutoFit/>
          </a:bodyPr>
          <a:lstStyle/>
          <a:p>
            <a:pPr algn="ctr" defTabSz="1218930">
              <a:defRPr/>
            </a:pPr>
            <a:r>
              <a:rPr lang="en-US" sz="1333">
                <a:solidFill>
                  <a:srgbClr val="B2B2B2"/>
                </a:solidFill>
                <a:latin typeface="Calibri" panose="020F0502020204030204" pitchFamily="34" charset="0"/>
              </a:rPr>
              <a:t>37 days</a:t>
            </a:r>
          </a:p>
        </p:txBody>
      </p:sp>
      <p:sp>
        <p:nvSpPr>
          <p:cNvPr id="7822" name="OTLSHAPE_T_6dd1af6f892d49418341de2fa455b696_TextPercentage" hidden="1"/>
          <p:cNvSpPr txBox="1"/>
          <p:nvPr>
            <p:custDataLst>
              <p:tags r:id="rId5"/>
            </p:custDataLst>
          </p:nvPr>
        </p:nvSpPr>
        <p:spPr>
          <a:xfrm>
            <a:off x="0" y="5685964"/>
            <a:ext cx="0" cy="205121"/>
          </a:xfrm>
          <a:prstGeom prst="rect">
            <a:avLst/>
          </a:prstGeom>
          <a:noFill/>
        </p:spPr>
        <p:txBody>
          <a:bodyPr vert="horz" wrap="square" lIns="0" tIns="0" rIns="0" bIns="0" rtlCol="0" anchor="ctr" anchorCtr="0">
            <a:spAutoFit/>
          </a:bodyPr>
          <a:lstStyle/>
          <a:p>
            <a:pPr algn="ctr" defTabSz="1218930">
              <a:defRPr/>
            </a:pPr>
            <a:endParaRPr lang="en-US" sz="1333">
              <a:solidFill>
                <a:srgbClr val="B2B2B2"/>
              </a:solidFill>
              <a:latin typeface="Calibri" panose="020F0502020204030204" pitchFamily="34" charset="0"/>
            </a:endParaRPr>
          </a:p>
        </p:txBody>
      </p:sp>
      <p:sp>
        <p:nvSpPr>
          <p:cNvPr id="7823" name="OTLSHAPE_T_6dd1af6f892d49418341de2fa455b696_JoinedDate" hidden="1"/>
          <p:cNvSpPr txBox="1"/>
          <p:nvPr>
            <p:custDataLst>
              <p:tags r:id="rId6"/>
            </p:custDataLst>
          </p:nvPr>
        </p:nvSpPr>
        <p:spPr>
          <a:xfrm>
            <a:off x="0" y="5685931"/>
            <a:ext cx="0" cy="0"/>
          </a:xfrm>
          <a:prstGeom prst="rect">
            <a:avLst/>
          </a:prstGeom>
          <a:noFill/>
        </p:spPr>
        <p:txBody>
          <a:bodyPr vert="horz" wrap="square" lIns="0" tIns="0" rIns="0" bIns="0" rtlCol="0" anchor="ctr" anchorCtr="0">
            <a:noAutofit/>
          </a:bodyPr>
          <a:lstStyle/>
          <a:p>
            <a:pPr defTabSz="1218930">
              <a:defRPr/>
            </a:pPr>
            <a:endParaRPr lang="en-US" sz="1333">
              <a:solidFill>
                <a:prstClr val="black"/>
              </a:solidFill>
              <a:latin typeface="Calibri" panose="020F0502020204030204" pitchFamily="34" charset="0"/>
            </a:endParaRPr>
          </a:p>
        </p:txBody>
      </p:sp>
      <p:sp>
        <p:nvSpPr>
          <p:cNvPr id="7824" name="OTLSHAPE_T_6dd1af6f892d49418341de2fa455b696_StartDate" hidden="1"/>
          <p:cNvSpPr txBox="1"/>
          <p:nvPr>
            <p:custDataLst>
              <p:tags r:id="rId7"/>
            </p:custDataLst>
          </p:nvPr>
        </p:nvSpPr>
        <p:spPr>
          <a:xfrm>
            <a:off x="0" y="5685964"/>
            <a:ext cx="0" cy="205121"/>
          </a:xfrm>
          <a:prstGeom prst="rect">
            <a:avLst/>
          </a:prstGeom>
          <a:noFill/>
        </p:spPr>
        <p:txBody>
          <a:bodyPr vert="horz" wrap="square" lIns="0" tIns="0" rIns="0" bIns="0" rtlCol="0" anchor="ctr" anchorCtr="0">
            <a:spAutoFit/>
          </a:bodyPr>
          <a:lstStyle/>
          <a:p>
            <a:pPr algn="ctr" defTabSz="1218930">
              <a:defRPr/>
            </a:pPr>
            <a:endParaRPr lang="en-US" sz="1333">
              <a:solidFill>
                <a:prstClr val="black"/>
              </a:solidFill>
              <a:latin typeface="Calibri" panose="020F0502020204030204" pitchFamily="34" charset="0"/>
            </a:endParaRPr>
          </a:p>
        </p:txBody>
      </p:sp>
      <p:sp>
        <p:nvSpPr>
          <p:cNvPr id="7825" name="OTLSHAPE_T_6dd1af6f892d49418341de2fa455b696_EndDate" hidden="1"/>
          <p:cNvSpPr txBox="1"/>
          <p:nvPr>
            <p:custDataLst>
              <p:tags r:id="rId8"/>
            </p:custDataLst>
          </p:nvPr>
        </p:nvSpPr>
        <p:spPr>
          <a:xfrm>
            <a:off x="0" y="5685964"/>
            <a:ext cx="0" cy="205121"/>
          </a:xfrm>
          <a:prstGeom prst="rect">
            <a:avLst/>
          </a:prstGeom>
          <a:noFill/>
        </p:spPr>
        <p:txBody>
          <a:bodyPr vert="horz" wrap="square" lIns="0" tIns="0" rIns="0" bIns="0" rtlCol="0" anchor="ctr" anchorCtr="0">
            <a:spAutoFit/>
          </a:bodyPr>
          <a:lstStyle/>
          <a:p>
            <a:pPr algn="ctr" defTabSz="1218930">
              <a:defRPr/>
            </a:pPr>
            <a:endParaRPr lang="en-US" sz="1333">
              <a:solidFill>
                <a:prstClr val="black"/>
              </a:solidFill>
              <a:latin typeface="Calibri" panose="020F0502020204030204" pitchFamily="34" charset="0"/>
            </a:endParaRPr>
          </a:p>
        </p:txBody>
      </p:sp>
      <p:sp>
        <p:nvSpPr>
          <p:cNvPr id="7828" name="OTLSHAPE_T_4cb5b5fac7824cb1b22f38e0f74c4225_ShapePercentage" hidden="1"/>
          <p:cNvSpPr/>
          <p:nvPr>
            <p:custDataLst>
              <p:tags r:id="rId9"/>
            </p:custDataLst>
          </p:nvPr>
        </p:nvSpPr>
        <p:spPr>
          <a:xfrm>
            <a:off x="7548248" y="5700551"/>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0">
              <a:defRPr/>
            </a:pPr>
            <a:endParaRPr lang="en-US" sz="2400">
              <a:solidFill>
                <a:prstClr val="white"/>
              </a:solidFill>
              <a:latin typeface="Calibri"/>
            </a:endParaRPr>
          </a:p>
        </p:txBody>
      </p:sp>
      <p:sp>
        <p:nvSpPr>
          <p:cNvPr id="7829" name="OTLSHAPE_T_4cb5b5fac7824cb1b22f38e0f74c4225_Duration" hidden="1"/>
          <p:cNvSpPr txBox="1"/>
          <p:nvPr>
            <p:custDataLst>
              <p:tags r:id="rId10"/>
            </p:custDataLst>
          </p:nvPr>
        </p:nvSpPr>
        <p:spPr>
          <a:xfrm>
            <a:off x="0" y="5701340"/>
            <a:ext cx="524933" cy="205121"/>
          </a:xfrm>
          <a:prstGeom prst="rect">
            <a:avLst/>
          </a:prstGeom>
          <a:noFill/>
        </p:spPr>
        <p:txBody>
          <a:bodyPr vert="horz" wrap="square" lIns="0" tIns="0" rIns="0" bIns="0" rtlCol="0" anchor="ctr" anchorCtr="0">
            <a:spAutoFit/>
          </a:bodyPr>
          <a:lstStyle/>
          <a:p>
            <a:pPr algn="ctr" defTabSz="1218930">
              <a:defRPr/>
            </a:pPr>
            <a:r>
              <a:rPr lang="en-US" sz="1333">
                <a:solidFill>
                  <a:srgbClr val="B2B2B2"/>
                </a:solidFill>
                <a:latin typeface="Calibri" panose="020F0502020204030204" pitchFamily="34" charset="0"/>
              </a:rPr>
              <a:t>22 days</a:t>
            </a:r>
          </a:p>
        </p:txBody>
      </p:sp>
      <p:sp>
        <p:nvSpPr>
          <p:cNvPr id="7830" name="OTLSHAPE_T_4cb5b5fac7824cb1b22f38e0f74c4225_TextPercentage" hidden="1"/>
          <p:cNvSpPr txBox="1"/>
          <p:nvPr>
            <p:custDataLst>
              <p:tags r:id="rId11"/>
            </p:custDataLst>
          </p:nvPr>
        </p:nvSpPr>
        <p:spPr>
          <a:xfrm>
            <a:off x="0" y="5907282"/>
            <a:ext cx="0" cy="205121"/>
          </a:xfrm>
          <a:prstGeom prst="rect">
            <a:avLst/>
          </a:prstGeom>
          <a:noFill/>
        </p:spPr>
        <p:txBody>
          <a:bodyPr vert="horz" wrap="square" lIns="0" tIns="0" rIns="0" bIns="0" rtlCol="0" anchor="ctr" anchorCtr="0">
            <a:spAutoFit/>
          </a:bodyPr>
          <a:lstStyle/>
          <a:p>
            <a:pPr algn="ctr" defTabSz="1218930">
              <a:defRPr/>
            </a:pPr>
            <a:endParaRPr lang="en-US" sz="1333">
              <a:solidFill>
                <a:srgbClr val="B2B2B2"/>
              </a:solidFill>
              <a:latin typeface="Calibri" panose="020F0502020204030204" pitchFamily="34" charset="0"/>
            </a:endParaRPr>
          </a:p>
        </p:txBody>
      </p:sp>
      <p:sp>
        <p:nvSpPr>
          <p:cNvPr id="7831" name="OTLSHAPE_T_4cb5b5fac7824cb1b22f38e0f74c4225_JoinedDate" hidden="1"/>
          <p:cNvSpPr txBox="1"/>
          <p:nvPr>
            <p:custDataLst>
              <p:tags r:id="rId12"/>
            </p:custDataLst>
          </p:nvPr>
        </p:nvSpPr>
        <p:spPr>
          <a:xfrm>
            <a:off x="0" y="5907282"/>
            <a:ext cx="0" cy="205121"/>
          </a:xfrm>
          <a:prstGeom prst="rect">
            <a:avLst/>
          </a:prstGeom>
          <a:noFill/>
        </p:spPr>
        <p:txBody>
          <a:bodyPr vert="horz" wrap="square" lIns="0" tIns="0" rIns="0" bIns="0" rtlCol="0" anchor="ctr" anchorCtr="0">
            <a:spAutoFit/>
          </a:bodyPr>
          <a:lstStyle/>
          <a:p>
            <a:pPr defTabSz="1218930">
              <a:defRPr/>
            </a:pPr>
            <a:endParaRPr lang="en-US" sz="1333">
              <a:solidFill>
                <a:prstClr val="black"/>
              </a:solidFill>
              <a:latin typeface="Calibri" panose="020F0502020204030204" pitchFamily="34" charset="0"/>
            </a:endParaRPr>
          </a:p>
        </p:txBody>
      </p:sp>
      <p:sp>
        <p:nvSpPr>
          <p:cNvPr id="7832" name="OTLSHAPE_T_4cb5b5fac7824cb1b22f38e0f74c4225_StartDate" hidden="1"/>
          <p:cNvSpPr txBox="1"/>
          <p:nvPr>
            <p:custDataLst>
              <p:tags r:id="rId13"/>
            </p:custDataLst>
          </p:nvPr>
        </p:nvSpPr>
        <p:spPr>
          <a:xfrm>
            <a:off x="0" y="5907282"/>
            <a:ext cx="0" cy="205121"/>
          </a:xfrm>
          <a:prstGeom prst="rect">
            <a:avLst/>
          </a:prstGeom>
          <a:noFill/>
        </p:spPr>
        <p:txBody>
          <a:bodyPr vert="horz" wrap="square" lIns="0" tIns="0" rIns="0" bIns="0" rtlCol="0" anchor="ctr" anchorCtr="0">
            <a:spAutoFit/>
          </a:bodyPr>
          <a:lstStyle/>
          <a:p>
            <a:pPr algn="ctr" defTabSz="1218930">
              <a:defRPr/>
            </a:pPr>
            <a:endParaRPr lang="en-US" sz="1333">
              <a:solidFill>
                <a:prstClr val="black"/>
              </a:solidFill>
              <a:latin typeface="Calibri" panose="020F0502020204030204" pitchFamily="34" charset="0"/>
            </a:endParaRPr>
          </a:p>
        </p:txBody>
      </p:sp>
      <p:sp>
        <p:nvSpPr>
          <p:cNvPr id="7833" name="OTLSHAPE_T_4cb5b5fac7824cb1b22f38e0f74c4225_EndDate" hidden="1"/>
          <p:cNvSpPr txBox="1"/>
          <p:nvPr>
            <p:custDataLst>
              <p:tags r:id="rId14"/>
            </p:custDataLst>
          </p:nvPr>
        </p:nvSpPr>
        <p:spPr>
          <a:xfrm>
            <a:off x="0" y="5907282"/>
            <a:ext cx="0" cy="205121"/>
          </a:xfrm>
          <a:prstGeom prst="rect">
            <a:avLst/>
          </a:prstGeom>
          <a:noFill/>
        </p:spPr>
        <p:txBody>
          <a:bodyPr vert="horz" wrap="square" lIns="0" tIns="0" rIns="0" bIns="0" rtlCol="0" anchor="ctr" anchorCtr="0">
            <a:spAutoFit/>
          </a:bodyPr>
          <a:lstStyle/>
          <a:p>
            <a:pPr algn="ctr" defTabSz="1218930">
              <a:defRPr/>
            </a:pPr>
            <a:endParaRPr lang="en-US" sz="1333">
              <a:solidFill>
                <a:prstClr val="black"/>
              </a:solidFill>
              <a:latin typeface="Calibri" panose="020F0502020204030204" pitchFamily="34" charset="0"/>
            </a:endParaRPr>
          </a:p>
        </p:txBody>
      </p:sp>
      <p:sp>
        <p:nvSpPr>
          <p:cNvPr id="7836" name="OTLSHAPE_T_3a5f2ff0b5a1424390d1c459450b0c18_ShapePercentage" hidden="1"/>
          <p:cNvSpPr/>
          <p:nvPr>
            <p:custDataLst>
              <p:tags r:id="rId15"/>
            </p:custDataLst>
          </p:nvPr>
        </p:nvSpPr>
        <p:spPr>
          <a:xfrm>
            <a:off x="9242536" y="5920684"/>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0">
              <a:defRPr/>
            </a:pPr>
            <a:endParaRPr lang="en-US" sz="2400">
              <a:solidFill>
                <a:prstClr val="white"/>
              </a:solidFill>
              <a:latin typeface="Calibri"/>
            </a:endParaRPr>
          </a:p>
        </p:txBody>
      </p:sp>
      <p:sp>
        <p:nvSpPr>
          <p:cNvPr id="7837" name="OTLSHAPE_T_3a5f2ff0b5a1424390d1c459450b0c18_Duration" hidden="1"/>
          <p:cNvSpPr txBox="1"/>
          <p:nvPr>
            <p:custDataLst>
              <p:tags r:id="rId16"/>
            </p:custDataLst>
          </p:nvPr>
        </p:nvSpPr>
        <p:spPr>
          <a:xfrm>
            <a:off x="0" y="5921474"/>
            <a:ext cx="440267" cy="205121"/>
          </a:xfrm>
          <a:prstGeom prst="rect">
            <a:avLst/>
          </a:prstGeom>
          <a:noFill/>
        </p:spPr>
        <p:txBody>
          <a:bodyPr vert="horz" wrap="square" lIns="0" tIns="0" rIns="0" bIns="0" rtlCol="0" anchor="ctr" anchorCtr="0">
            <a:spAutoFit/>
          </a:bodyPr>
          <a:lstStyle/>
          <a:p>
            <a:pPr algn="ctr" defTabSz="1218930">
              <a:defRPr/>
            </a:pPr>
            <a:r>
              <a:rPr lang="en-US" sz="1333">
                <a:solidFill>
                  <a:srgbClr val="B2B2B2"/>
                </a:solidFill>
                <a:latin typeface="Calibri" panose="020F0502020204030204" pitchFamily="34" charset="0"/>
              </a:rPr>
              <a:t>8 days</a:t>
            </a:r>
          </a:p>
        </p:txBody>
      </p:sp>
      <p:sp>
        <p:nvSpPr>
          <p:cNvPr id="7838" name="OTLSHAPE_T_3a5f2ff0b5a1424390d1c459450b0c18_TextPercentage" hidden="1"/>
          <p:cNvSpPr txBox="1"/>
          <p:nvPr>
            <p:custDataLst>
              <p:tags r:id="rId17"/>
            </p:custDataLst>
          </p:nvPr>
        </p:nvSpPr>
        <p:spPr>
          <a:xfrm>
            <a:off x="0" y="6127416"/>
            <a:ext cx="0" cy="205121"/>
          </a:xfrm>
          <a:prstGeom prst="rect">
            <a:avLst/>
          </a:prstGeom>
          <a:noFill/>
        </p:spPr>
        <p:txBody>
          <a:bodyPr vert="horz" wrap="square" lIns="0" tIns="0" rIns="0" bIns="0" rtlCol="0" anchor="ctr" anchorCtr="0">
            <a:spAutoFit/>
          </a:bodyPr>
          <a:lstStyle/>
          <a:p>
            <a:pPr algn="ctr" defTabSz="1218930">
              <a:defRPr/>
            </a:pPr>
            <a:endParaRPr lang="en-US" sz="1333">
              <a:solidFill>
                <a:srgbClr val="B2B2B2"/>
              </a:solidFill>
              <a:latin typeface="Calibri" panose="020F0502020204030204" pitchFamily="34" charset="0"/>
            </a:endParaRPr>
          </a:p>
        </p:txBody>
      </p:sp>
      <p:sp>
        <p:nvSpPr>
          <p:cNvPr id="7839" name="OTLSHAPE_T_3a5f2ff0b5a1424390d1c459450b0c18_JoinedDate" hidden="1"/>
          <p:cNvSpPr txBox="1"/>
          <p:nvPr>
            <p:custDataLst>
              <p:tags r:id="rId18"/>
            </p:custDataLst>
          </p:nvPr>
        </p:nvSpPr>
        <p:spPr>
          <a:xfrm>
            <a:off x="0" y="6127416"/>
            <a:ext cx="0" cy="205121"/>
          </a:xfrm>
          <a:prstGeom prst="rect">
            <a:avLst/>
          </a:prstGeom>
          <a:noFill/>
        </p:spPr>
        <p:txBody>
          <a:bodyPr vert="horz" wrap="square" lIns="0" tIns="0" rIns="0" bIns="0" rtlCol="0" anchor="ctr" anchorCtr="0">
            <a:spAutoFit/>
          </a:bodyPr>
          <a:lstStyle/>
          <a:p>
            <a:pPr defTabSz="1218930">
              <a:defRPr/>
            </a:pPr>
            <a:endParaRPr lang="en-US" sz="1333">
              <a:solidFill>
                <a:prstClr val="black"/>
              </a:solidFill>
              <a:latin typeface="Calibri" panose="020F0502020204030204" pitchFamily="34" charset="0"/>
            </a:endParaRPr>
          </a:p>
        </p:txBody>
      </p:sp>
      <p:sp>
        <p:nvSpPr>
          <p:cNvPr id="7840" name="OTLSHAPE_T_3a5f2ff0b5a1424390d1c459450b0c18_StartDate" hidden="1"/>
          <p:cNvSpPr txBox="1"/>
          <p:nvPr>
            <p:custDataLst>
              <p:tags r:id="rId19"/>
            </p:custDataLst>
          </p:nvPr>
        </p:nvSpPr>
        <p:spPr>
          <a:xfrm>
            <a:off x="0" y="6127416"/>
            <a:ext cx="0" cy="205121"/>
          </a:xfrm>
          <a:prstGeom prst="rect">
            <a:avLst/>
          </a:prstGeom>
          <a:noFill/>
        </p:spPr>
        <p:txBody>
          <a:bodyPr vert="horz" wrap="square" lIns="0" tIns="0" rIns="0" bIns="0" rtlCol="0" anchor="ctr" anchorCtr="0">
            <a:spAutoFit/>
          </a:bodyPr>
          <a:lstStyle/>
          <a:p>
            <a:pPr algn="ctr" defTabSz="1218930">
              <a:defRPr/>
            </a:pPr>
            <a:endParaRPr lang="en-US" sz="1333">
              <a:solidFill>
                <a:prstClr val="black"/>
              </a:solidFill>
              <a:latin typeface="Calibri" panose="020F0502020204030204" pitchFamily="34" charset="0"/>
            </a:endParaRPr>
          </a:p>
        </p:txBody>
      </p:sp>
      <p:sp>
        <p:nvSpPr>
          <p:cNvPr id="7841" name="OTLSHAPE_T_3a5f2ff0b5a1424390d1c459450b0c18_EndDate" hidden="1"/>
          <p:cNvSpPr txBox="1"/>
          <p:nvPr>
            <p:custDataLst>
              <p:tags r:id="rId20"/>
            </p:custDataLst>
          </p:nvPr>
        </p:nvSpPr>
        <p:spPr>
          <a:xfrm>
            <a:off x="0" y="6127416"/>
            <a:ext cx="0" cy="205121"/>
          </a:xfrm>
          <a:prstGeom prst="rect">
            <a:avLst/>
          </a:prstGeom>
          <a:noFill/>
        </p:spPr>
        <p:txBody>
          <a:bodyPr vert="horz" wrap="square" lIns="0" tIns="0" rIns="0" bIns="0" rtlCol="0" anchor="ctr" anchorCtr="0">
            <a:spAutoFit/>
          </a:bodyPr>
          <a:lstStyle/>
          <a:p>
            <a:pPr algn="ctr" defTabSz="1218930">
              <a:defRPr/>
            </a:pPr>
            <a:endParaRPr lang="en-US" sz="1333">
              <a:solidFill>
                <a:prstClr val="black"/>
              </a:solidFill>
              <a:latin typeface="Calibri" panose="020F0502020204030204" pitchFamily="34" charset="0"/>
            </a:endParaRPr>
          </a:p>
        </p:txBody>
      </p:sp>
      <p:sp>
        <p:nvSpPr>
          <p:cNvPr id="7844" name="OTLSHAPE_T_5b136f545a7e4cb38d40273a31da08e3_ShapePercentage" hidden="1"/>
          <p:cNvSpPr/>
          <p:nvPr>
            <p:custDataLst>
              <p:tags r:id="rId21"/>
            </p:custDataLst>
          </p:nvPr>
        </p:nvSpPr>
        <p:spPr>
          <a:xfrm>
            <a:off x="2142661" y="6140817"/>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0">
              <a:defRPr/>
            </a:pPr>
            <a:endParaRPr lang="en-US" sz="2400">
              <a:solidFill>
                <a:prstClr val="white"/>
              </a:solidFill>
              <a:latin typeface="Calibri"/>
            </a:endParaRPr>
          </a:p>
        </p:txBody>
      </p:sp>
      <p:sp>
        <p:nvSpPr>
          <p:cNvPr id="7845" name="OTLSHAPE_T_5b136f545a7e4cb38d40273a31da08e3_Duration" hidden="1"/>
          <p:cNvSpPr txBox="1"/>
          <p:nvPr>
            <p:custDataLst>
              <p:tags r:id="rId22"/>
            </p:custDataLst>
          </p:nvPr>
        </p:nvSpPr>
        <p:spPr>
          <a:xfrm>
            <a:off x="0" y="6141607"/>
            <a:ext cx="524933" cy="205121"/>
          </a:xfrm>
          <a:prstGeom prst="rect">
            <a:avLst/>
          </a:prstGeom>
          <a:noFill/>
        </p:spPr>
        <p:txBody>
          <a:bodyPr vert="horz" wrap="square" lIns="0" tIns="0" rIns="0" bIns="0" rtlCol="0" anchor="ctr" anchorCtr="0">
            <a:spAutoFit/>
          </a:bodyPr>
          <a:lstStyle/>
          <a:p>
            <a:pPr algn="ctr" defTabSz="1218930">
              <a:defRPr/>
            </a:pPr>
            <a:r>
              <a:rPr lang="en-US" sz="1333">
                <a:solidFill>
                  <a:srgbClr val="B2B2B2"/>
                </a:solidFill>
                <a:latin typeface="Calibri" panose="020F0502020204030204" pitchFamily="34" charset="0"/>
              </a:rPr>
              <a:t>32 days</a:t>
            </a:r>
          </a:p>
        </p:txBody>
      </p:sp>
      <p:sp>
        <p:nvSpPr>
          <p:cNvPr id="7846" name="OTLSHAPE_T_5b136f545a7e4cb38d40273a31da08e3_TextPercentage" hidden="1"/>
          <p:cNvSpPr txBox="1"/>
          <p:nvPr>
            <p:custDataLst>
              <p:tags r:id="rId23"/>
            </p:custDataLst>
          </p:nvPr>
        </p:nvSpPr>
        <p:spPr>
          <a:xfrm>
            <a:off x="0" y="6347549"/>
            <a:ext cx="0" cy="205121"/>
          </a:xfrm>
          <a:prstGeom prst="rect">
            <a:avLst/>
          </a:prstGeom>
          <a:noFill/>
        </p:spPr>
        <p:txBody>
          <a:bodyPr vert="horz" wrap="square" lIns="0" tIns="0" rIns="0" bIns="0" rtlCol="0" anchor="ctr" anchorCtr="0">
            <a:spAutoFit/>
          </a:bodyPr>
          <a:lstStyle/>
          <a:p>
            <a:pPr algn="ctr" defTabSz="1218930">
              <a:defRPr/>
            </a:pPr>
            <a:endParaRPr lang="en-US" sz="1333">
              <a:solidFill>
                <a:srgbClr val="B2B2B2"/>
              </a:solidFill>
              <a:latin typeface="Calibri" panose="020F0502020204030204" pitchFamily="34" charset="0"/>
            </a:endParaRPr>
          </a:p>
        </p:txBody>
      </p:sp>
      <p:sp>
        <p:nvSpPr>
          <p:cNvPr id="7847" name="OTLSHAPE_T_5b136f545a7e4cb38d40273a31da08e3_JoinedDate" hidden="1"/>
          <p:cNvSpPr txBox="1"/>
          <p:nvPr>
            <p:custDataLst>
              <p:tags r:id="rId24"/>
            </p:custDataLst>
          </p:nvPr>
        </p:nvSpPr>
        <p:spPr>
          <a:xfrm>
            <a:off x="0" y="6347516"/>
            <a:ext cx="0" cy="0"/>
          </a:xfrm>
          <a:prstGeom prst="rect">
            <a:avLst/>
          </a:prstGeom>
          <a:noFill/>
        </p:spPr>
        <p:txBody>
          <a:bodyPr vert="horz" wrap="square" lIns="0" tIns="0" rIns="0" bIns="0" rtlCol="0" anchor="ctr" anchorCtr="0">
            <a:noAutofit/>
          </a:bodyPr>
          <a:lstStyle/>
          <a:p>
            <a:pPr defTabSz="1218930">
              <a:defRPr/>
            </a:pPr>
            <a:endParaRPr lang="en-US" sz="1333">
              <a:solidFill>
                <a:prstClr val="black"/>
              </a:solidFill>
              <a:latin typeface="Calibri" panose="020F0502020204030204" pitchFamily="34" charset="0"/>
            </a:endParaRPr>
          </a:p>
        </p:txBody>
      </p:sp>
      <p:sp>
        <p:nvSpPr>
          <p:cNvPr id="7848" name="OTLSHAPE_T_5b136f545a7e4cb38d40273a31da08e3_StartDate" hidden="1"/>
          <p:cNvSpPr txBox="1"/>
          <p:nvPr>
            <p:custDataLst>
              <p:tags r:id="rId25"/>
            </p:custDataLst>
          </p:nvPr>
        </p:nvSpPr>
        <p:spPr>
          <a:xfrm>
            <a:off x="0" y="6347549"/>
            <a:ext cx="0" cy="205121"/>
          </a:xfrm>
          <a:prstGeom prst="rect">
            <a:avLst/>
          </a:prstGeom>
          <a:noFill/>
        </p:spPr>
        <p:txBody>
          <a:bodyPr vert="horz" wrap="square" lIns="0" tIns="0" rIns="0" bIns="0" rtlCol="0" anchor="ctr" anchorCtr="0">
            <a:spAutoFit/>
          </a:bodyPr>
          <a:lstStyle/>
          <a:p>
            <a:pPr algn="ctr" defTabSz="1218930">
              <a:defRPr/>
            </a:pPr>
            <a:endParaRPr lang="en-US" sz="1333">
              <a:solidFill>
                <a:prstClr val="black"/>
              </a:solidFill>
              <a:latin typeface="Calibri" panose="020F0502020204030204" pitchFamily="34" charset="0"/>
            </a:endParaRPr>
          </a:p>
        </p:txBody>
      </p:sp>
      <p:sp>
        <p:nvSpPr>
          <p:cNvPr id="7849" name="OTLSHAPE_T_5b136f545a7e4cb38d40273a31da08e3_EndDate" hidden="1"/>
          <p:cNvSpPr txBox="1"/>
          <p:nvPr>
            <p:custDataLst>
              <p:tags r:id="rId26"/>
            </p:custDataLst>
          </p:nvPr>
        </p:nvSpPr>
        <p:spPr>
          <a:xfrm>
            <a:off x="0" y="6347549"/>
            <a:ext cx="0" cy="205121"/>
          </a:xfrm>
          <a:prstGeom prst="rect">
            <a:avLst/>
          </a:prstGeom>
          <a:noFill/>
        </p:spPr>
        <p:txBody>
          <a:bodyPr vert="horz" wrap="square" lIns="0" tIns="0" rIns="0" bIns="0" rtlCol="0" anchor="ctr" anchorCtr="0">
            <a:spAutoFit/>
          </a:bodyPr>
          <a:lstStyle/>
          <a:p>
            <a:pPr algn="ctr" defTabSz="1218930">
              <a:defRPr/>
            </a:pPr>
            <a:endParaRPr lang="en-US" sz="1333">
              <a:solidFill>
                <a:prstClr val="black"/>
              </a:solidFill>
              <a:latin typeface="Calibri" panose="020F0502020204030204" pitchFamily="34" charset="0"/>
            </a:endParaRPr>
          </a:p>
        </p:txBody>
      </p:sp>
      <p:sp>
        <p:nvSpPr>
          <p:cNvPr id="7852" name="OTLSHAPE_T_7054479fde0e4ebd90bdeb245a4b4c78_ShapePercentage" hidden="1"/>
          <p:cNvSpPr/>
          <p:nvPr>
            <p:custDataLst>
              <p:tags r:id="rId27"/>
            </p:custDataLst>
          </p:nvPr>
        </p:nvSpPr>
        <p:spPr>
          <a:xfrm>
            <a:off x="2142661" y="6362136"/>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0">
              <a:defRPr/>
            </a:pPr>
            <a:endParaRPr lang="en-US" sz="2400">
              <a:solidFill>
                <a:prstClr val="white"/>
              </a:solidFill>
              <a:latin typeface="Calibri"/>
            </a:endParaRPr>
          </a:p>
        </p:txBody>
      </p:sp>
      <p:sp>
        <p:nvSpPr>
          <p:cNvPr id="7853" name="OTLSHAPE_T_7054479fde0e4ebd90bdeb245a4b4c78_Duration" hidden="1"/>
          <p:cNvSpPr txBox="1"/>
          <p:nvPr>
            <p:custDataLst>
              <p:tags r:id="rId28"/>
            </p:custDataLst>
          </p:nvPr>
        </p:nvSpPr>
        <p:spPr>
          <a:xfrm>
            <a:off x="0" y="6362926"/>
            <a:ext cx="524933" cy="205121"/>
          </a:xfrm>
          <a:prstGeom prst="rect">
            <a:avLst/>
          </a:prstGeom>
          <a:noFill/>
        </p:spPr>
        <p:txBody>
          <a:bodyPr vert="horz" wrap="square" lIns="0" tIns="0" rIns="0" bIns="0" rtlCol="0" anchor="ctr" anchorCtr="0">
            <a:spAutoFit/>
          </a:bodyPr>
          <a:lstStyle/>
          <a:p>
            <a:pPr algn="ctr" defTabSz="1218930">
              <a:defRPr/>
            </a:pPr>
            <a:r>
              <a:rPr lang="en-US" sz="1333">
                <a:solidFill>
                  <a:srgbClr val="B2B2B2"/>
                </a:solidFill>
                <a:latin typeface="Calibri" panose="020F0502020204030204" pitchFamily="34" charset="0"/>
              </a:rPr>
              <a:t>32 days</a:t>
            </a:r>
          </a:p>
        </p:txBody>
      </p:sp>
      <p:sp>
        <p:nvSpPr>
          <p:cNvPr id="7854" name="OTLSHAPE_T_7054479fde0e4ebd90bdeb245a4b4c78_TextPercentage" hidden="1"/>
          <p:cNvSpPr txBox="1"/>
          <p:nvPr>
            <p:custDataLst>
              <p:tags r:id="rId29"/>
            </p:custDataLst>
          </p:nvPr>
        </p:nvSpPr>
        <p:spPr>
          <a:xfrm>
            <a:off x="0" y="6568868"/>
            <a:ext cx="0" cy="205121"/>
          </a:xfrm>
          <a:prstGeom prst="rect">
            <a:avLst/>
          </a:prstGeom>
          <a:noFill/>
        </p:spPr>
        <p:txBody>
          <a:bodyPr vert="horz" wrap="square" lIns="0" tIns="0" rIns="0" bIns="0" rtlCol="0" anchor="ctr" anchorCtr="0">
            <a:spAutoFit/>
          </a:bodyPr>
          <a:lstStyle/>
          <a:p>
            <a:pPr algn="ctr" defTabSz="1218930">
              <a:defRPr/>
            </a:pPr>
            <a:endParaRPr lang="en-US" sz="1333">
              <a:solidFill>
                <a:srgbClr val="B2B2B2"/>
              </a:solidFill>
              <a:latin typeface="Calibri" panose="020F0502020204030204" pitchFamily="34" charset="0"/>
            </a:endParaRPr>
          </a:p>
        </p:txBody>
      </p:sp>
      <p:sp>
        <p:nvSpPr>
          <p:cNvPr id="7855" name="OTLSHAPE_T_7054479fde0e4ebd90bdeb245a4b4c78_JoinedDate" hidden="1"/>
          <p:cNvSpPr txBox="1"/>
          <p:nvPr>
            <p:custDataLst>
              <p:tags r:id="rId30"/>
            </p:custDataLst>
          </p:nvPr>
        </p:nvSpPr>
        <p:spPr>
          <a:xfrm>
            <a:off x="0" y="6568835"/>
            <a:ext cx="0" cy="0"/>
          </a:xfrm>
          <a:prstGeom prst="rect">
            <a:avLst/>
          </a:prstGeom>
          <a:noFill/>
        </p:spPr>
        <p:txBody>
          <a:bodyPr vert="horz" wrap="square" lIns="0" tIns="0" rIns="0" bIns="0" rtlCol="0" anchor="ctr" anchorCtr="0">
            <a:noAutofit/>
          </a:bodyPr>
          <a:lstStyle/>
          <a:p>
            <a:pPr defTabSz="1218930">
              <a:defRPr/>
            </a:pPr>
            <a:endParaRPr lang="en-US" sz="1333">
              <a:solidFill>
                <a:prstClr val="black"/>
              </a:solidFill>
              <a:latin typeface="Calibri" panose="020F0502020204030204" pitchFamily="34" charset="0"/>
            </a:endParaRPr>
          </a:p>
        </p:txBody>
      </p:sp>
      <p:sp>
        <p:nvSpPr>
          <p:cNvPr id="7856" name="OTLSHAPE_T_7054479fde0e4ebd90bdeb245a4b4c78_StartDate" hidden="1"/>
          <p:cNvSpPr txBox="1"/>
          <p:nvPr>
            <p:custDataLst>
              <p:tags r:id="rId31"/>
            </p:custDataLst>
          </p:nvPr>
        </p:nvSpPr>
        <p:spPr>
          <a:xfrm>
            <a:off x="0" y="6568868"/>
            <a:ext cx="0" cy="205121"/>
          </a:xfrm>
          <a:prstGeom prst="rect">
            <a:avLst/>
          </a:prstGeom>
          <a:noFill/>
        </p:spPr>
        <p:txBody>
          <a:bodyPr vert="horz" wrap="square" lIns="0" tIns="0" rIns="0" bIns="0" rtlCol="0" anchor="ctr" anchorCtr="0">
            <a:spAutoFit/>
          </a:bodyPr>
          <a:lstStyle/>
          <a:p>
            <a:pPr algn="ctr" defTabSz="1218930">
              <a:defRPr/>
            </a:pPr>
            <a:endParaRPr lang="en-US" sz="1333">
              <a:solidFill>
                <a:prstClr val="black"/>
              </a:solidFill>
              <a:latin typeface="Calibri" panose="020F0502020204030204" pitchFamily="34" charset="0"/>
            </a:endParaRPr>
          </a:p>
        </p:txBody>
      </p:sp>
      <p:sp>
        <p:nvSpPr>
          <p:cNvPr id="7857" name="OTLSHAPE_T_7054479fde0e4ebd90bdeb245a4b4c78_EndDate" hidden="1"/>
          <p:cNvSpPr txBox="1"/>
          <p:nvPr>
            <p:custDataLst>
              <p:tags r:id="rId32"/>
            </p:custDataLst>
          </p:nvPr>
        </p:nvSpPr>
        <p:spPr>
          <a:xfrm>
            <a:off x="0" y="6568868"/>
            <a:ext cx="0" cy="205121"/>
          </a:xfrm>
          <a:prstGeom prst="rect">
            <a:avLst/>
          </a:prstGeom>
          <a:noFill/>
        </p:spPr>
        <p:txBody>
          <a:bodyPr vert="horz" wrap="square" lIns="0" tIns="0" rIns="0" bIns="0" rtlCol="0" anchor="ctr" anchorCtr="0">
            <a:spAutoFit/>
          </a:bodyPr>
          <a:lstStyle/>
          <a:p>
            <a:pPr algn="ctr" defTabSz="1218930">
              <a:defRPr/>
            </a:pPr>
            <a:endParaRPr lang="en-US" sz="1333">
              <a:solidFill>
                <a:prstClr val="black"/>
              </a:solidFill>
              <a:latin typeface="Calibri" panose="020F0502020204030204" pitchFamily="34" charset="0"/>
            </a:endParaRPr>
          </a:p>
        </p:txBody>
      </p:sp>
      <p:pic>
        <p:nvPicPr>
          <p:cNvPr id="913" name="Picture 912"/>
          <p:cNvPicPr>
            <a:picLocks noChangeAspect="1"/>
          </p:cNvPicPr>
          <p:nvPr/>
        </p:nvPicPr>
        <p:blipFill>
          <a:blip r:embed="rId35"/>
          <a:stretch>
            <a:fillRect/>
          </a:stretch>
        </p:blipFill>
        <p:spPr>
          <a:xfrm>
            <a:off x="2276767" y="937233"/>
            <a:ext cx="7191084" cy="2428463"/>
          </a:xfrm>
          <a:prstGeom prst="rect">
            <a:avLst/>
          </a:prstGeom>
        </p:spPr>
      </p:pic>
      <p:sp>
        <p:nvSpPr>
          <p:cNvPr id="2" name="Slide Number Placeholder 1"/>
          <p:cNvSpPr>
            <a:spLocks noGrp="1"/>
          </p:cNvSpPr>
          <p:nvPr>
            <p:ph type="sldNum" sz="quarter" idx="4"/>
          </p:nvPr>
        </p:nvSpPr>
        <p:spPr/>
        <p:txBody>
          <a:bodyPr/>
          <a:lstStyle/>
          <a:p>
            <a:fld id="{8D637BDE-139F-F64C-9F6D-A75C4D60CFCC}" type="slidenum">
              <a:rPr lang="en-US" dirty="0" smtClean="0"/>
              <a:pPr/>
              <a:t>21</a:t>
            </a:fld>
            <a:endParaRPr lang="en-US"/>
          </a:p>
        </p:txBody>
      </p:sp>
      <p:pic>
        <p:nvPicPr>
          <p:cNvPr id="6" name="Picture 5"/>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322954" y="4118906"/>
            <a:ext cx="1546092" cy="1554103"/>
          </a:xfrm>
          <a:prstGeom prst="rect">
            <a:avLst/>
          </a:prstGeom>
        </p:spPr>
      </p:pic>
    </p:spTree>
    <p:custDataLst>
      <p:tags r:id="rId1"/>
    </p:custDataLst>
    <p:extLst>
      <p:ext uri="{BB962C8B-B14F-4D97-AF65-F5344CB8AC3E}">
        <p14:creationId xmlns:p14="http://schemas.microsoft.com/office/powerpoint/2010/main" val="4174008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926" t="10001" r="2833" b="9336"/>
          <a:stretch/>
        </p:blipFill>
        <p:spPr>
          <a:xfrm>
            <a:off x="-19879" y="0"/>
            <a:ext cx="12192000" cy="686917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801" y="2311401"/>
            <a:ext cx="10838047" cy="2720823"/>
          </a:xfrm>
          <a:prstGeom prst="rect">
            <a:avLst/>
          </a:prstGeom>
        </p:spPr>
      </p:pic>
      <p:sp>
        <p:nvSpPr>
          <p:cNvPr id="3" name="Slide Number Placeholder 2"/>
          <p:cNvSpPr>
            <a:spLocks noGrp="1"/>
          </p:cNvSpPr>
          <p:nvPr>
            <p:ph type="sldNum" sz="quarter" idx="4"/>
          </p:nvPr>
        </p:nvSpPr>
        <p:spPr/>
        <p:txBody>
          <a:bodyPr/>
          <a:lstStyle/>
          <a:p>
            <a:fld id="{8D637BDE-139F-F64C-9F6D-A75C4D60CFCC}" type="slidenum">
              <a:rPr lang="en-US" smtClean="0"/>
              <a:pPr/>
              <a:t>22</a:t>
            </a:fld>
            <a:endParaRPr lang="en-US"/>
          </a:p>
        </p:txBody>
      </p:sp>
    </p:spTree>
    <p:custDataLst>
      <p:tags r:id="rId1"/>
    </p:custDataLst>
    <p:extLst>
      <p:ext uri="{BB962C8B-B14F-4D97-AF65-F5344CB8AC3E}">
        <p14:creationId xmlns:p14="http://schemas.microsoft.com/office/powerpoint/2010/main" val="2601114121"/>
      </p:ext>
    </p:extLst>
  </p:cSld>
  <p:clrMapOvr>
    <a:masterClrMapping/>
  </p:clrMapOvr>
  <mc:AlternateContent xmlns:mc="http://schemas.openxmlformats.org/markup-compatibility/2006" xmlns:p14="http://schemas.microsoft.com/office/powerpoint/2010/main">
    <mc:Choice Requires="p14">
      <p:transition spd="slow" p14:dur="2000" advTm="5805"/>
    </mc:Choice>
    <mc:Fallback xmlns="">
      <p:transition spd="slow" advTm="5805"/>
    </mc:Fallback>
  </mc:AlternateContent>
  <p:extLst>
    <p:ext uri="{E180D4A7-C9FB-4DFB-919C-405C955672EB}">
      <p14:showEvtLst xmlns:p14="http://schemas.microsoft.com/office/powerpoint/2010/main">
        <p14:playEvt time="316" objId="6"/>
        <p14:stopEvt time="5805"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 </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3</a:t>
            </a:fld>
            <a:endParaRPr lang="en-US"/>
          </a:p>
        </p:txBody>
      </p:sp>
      <p:pic>
        <p:nvPicPr>
          <p:cNvPr id="12" name="Picture 11">
            <a:extLst>
              <a:ext uri="{FF2B5EF4-FFF2-40B4-BE49-F238E27FC236}">
                <a16:creationId xmlns:a16="http://schemas.microsoft.com/office/drawing/2014/main" id="{382D20BE-4468-EE19-F470-1F3DFA2DB613}"/>
              </a:ext>
            </a:extLst>
          </p:cNvPr>
          <p:cNvPicPr>
            <a:picLocks noChangeAspect="1"/>
          </p:cNvPicPr>
          <p:nvPr/>
        </p:nvPicPr>
        <p:blipFill>
          <a:blip r:embed="rId3"/>
          <a:stretch>
            <a:fillRect/>
          </a:stretch>
        </p:blipFill>
        <p:spPr>
          <a:xfrm>
            <a:off x="4817097" y="1731452"/>
            <a:ext cx="6290869" cy="4542350"/>
          </a:xfrm>
          <a:prstGeom prst="rect">
            <a:avLst/>
          </a:prstGeom>
        </p:spPr>
      </p:pic>
      <p:sp>
        <p:nvSpPr>
          <p:cNvPr id="13" name="TextBox 12">
            <a:extLst>
              <a:ext uri="{FF2B5EF4-FFF2-40B4-BE49-F238E27FC236}">
                <a16:creationId xmlns:a16="http://schemas.microsoft.com/office/drawing/2014/main" id="{E5B7C64C-AB39-1BA0-A1AC-6F086128C92A}"/>
              </a:ext>
            </a:extLst>
          </p:cNvPr>
          <p:cNvSpPr txBox="1"/>
          <p:nvPr/>
        </p:nvSpPr>
        <p:spPr>
          <a:xfrm>
            <a:off x="694028" y="1731452"/>
            <a:ext cx="3821411" cy="3785652"/>
          </a:xfrm>
          <a:prstGeom prst="rect">
            <a:avLst/>
          </a:prstGeom>
          <a:noFill/>
        </p:spPr>
        <p:txBody>
          <a:bodyPr wrap="square" rtlCol="0">
            <a:spAutoFit/>
          </a:bodyPr>
          <a:lstStyle/>
          <a:p>
            <a:r>
              <a:rPr lang="en-US" b="1" dirty="0"/>
              <a:t>Just a reminder to consider the effects of overriding a document tolerance error. </a:t>
            </a:r>
          </a:p>
          <a:p>
            <a:endParaRPr lang="en-US" dirty="0"/>
          </a:p>
          <a:p>
            <a:r>
              <a:rPr lang="en-US" dirty="0"/>
              <a:t>For example: This error referred to the voucher exceeding the purchase order by more than the allowable tolerance. </a:t>
            </a:r>
          </a:p>
          <a:p>
            <a:r>
              <a:rPr lang="en-US" dirty="0"/>
              <a:t>*</a:t>
            </a:r>
            <a:r>
              <a:rPr lang="en-US" sz="1200" dirty="0"/>
              <a:t>Overriding the error caused the PO encumbrance to not liquidate accurately. This line had a split </a:t>
            </a:r>
            <a:r>
              <a:rPr lang="en-US" sz="1200" dirty="0" err="1"/>
              <a:t>distrib</a:t>
            </a:r>
            <a:r>
              <a:rPr lang="en-US" sz="1200" dirty="0"/>
              <a:t> line. The voucher was only applied to one </a:t>
            </a:r>
            <a:r>
              <a:rPr lang="en-US" sz="1200" dirty="0" err="1"/>
              <a:t>distrib</a:t>
            </a:r>
            <a:r>
              <a:rPr lang="en-US" sz="1200" dirty="0"/>
              <a:t> line causing it to exceed the allowance. When additional vouchers were added to the PO, they could not be split according to the distribution on the PO because there was nothing encumbered for the 1</a:t>
            </a:r>
            <a:r>
              <a:rPr lang="en-US" sz="1200" baseline="30000" dirty="0"/>
              <a:t>st</a:t>
            </a:r>
            <a:r>
              <a:rPr lang="en-US" sz="1200" dirty="0"/>
              <a:t> </a:t>
            </a:r>
            <a:r>
              <a:rPr lang="en-US" sz="1200" dirty="0" err="1"/>
              <a:t>distrib</a:t>
            </a:r>
            <a:r>
              <a:rPr lang="en-US" sz="1200" dirty="0"/>
              <a:t> line. The vouchers were tied to the PO, but they did not liquidate the encumbrance accurately. </a:t>
            </a:r>
          </a:p>
        </p:txBody>
      </p:sp>
    </p:spTree>
    <p:extLst>
      <p:ext uri="{BB962C8B-B14F-4D97-AF65-F5344CB8AC3E}">
        <p14:creationId xmlns:p14="http://schemas.microsoft.com/office/powerpoint/2010/main" val="387155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Travel and Expenses</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4</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p:txBody>
          <a:bodyPr>
            <a:normAutofit/>
          </a:bodyPr>
          <a:lstStyle/>
          <a:p>
            <a:pPr marL="0" indent="0" algn="ctr">
              <a:buNone/>
            </a:pPr>
            <a:endParaRPr lang="en-US" sz="5400" dirty="0">
              <a:solidFill>
                <a:srgbClr val="0070C0"/>
              </a:solidFill>
            </a:endParaRPr>
          </a:p>
          <a:p>
            <a:pPr marL="0" indent="0" algn="ctr">
              <a:buNone/>
            </a:pPr>
            <a:r>
              <a:rPr lang="en-US" sz="5400" dirty="0">
                <a:solidFill>
                  <a:srgbClr val="0070C0"/>
                </a:solidFill>
              </a:rPr>
              <a:t>Employee Meals Full Day / Meals Provided Update</a:t>
            </a:r>
          </a:p>
        </p:txBody>
      </p:sp>
    </p:spTree>
    <p:extLst>
      <p:ext uri="{BB962C8B-B14F-4D97-AF65-F5344CB8AC3E}">
        <p14:creationId xmlns:p14="http://schemas.microsoft.com/office/powerpoint/2010/main" val="428207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Travel and Expenses</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5</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p:txBody>
          <a:bodyPr>
            <a:normAutofit fontScale="47500" lnSpcReduction="20000"/>
          </a:bodyPr>
          <a:lstStyle/>
          <a:p>
            <a:pPr marL="0" indent="0" algn="ctr">
              <a:buNone/>
            </a:pPr>
            <a:r>
              <a:rPr lang="en-US" sz="5400" dirty="0">
                <a:solidFill>
                  <a:srgbClr val="0070C0"/>
                </a:solidFill>
              </a:rPr>
              <a:t>What’s Different?</a:t>
            </a:r>
          </a:p>
          <a:p>
            <a:pPr marL="0" indent="0" algn="ctr">
              <a:buNone/>
            </a:pPr>
            <a:endParaRPr lang="en-US" sz="5400" dirty="0">
              <a:solidFill>
                <a:srgbClr val="0070C0"/>
              </a:solidFill>
            </a:endParaRPr>
          </a:p>
          <a:p>
            <a:pPr marL="0" indent="0">
              <a:buNone/>
            </a:pPr>
            <a:r>
              <a:rPr lang="en-US" sz="5400" dirty="0">
                <a:solidFill>
                  <a:srgbClr val="000000"/>
                </a:solidFill>
                <a:effectLst/>
                <a:latin typeface="Calibri" panose="020F0502020204030204" pitchFamily="34" charset="0"/>
                <a:ea typeface="Calibri" panose="020F0502020204030204" pitchFamily="34" charset="0"/>
              </a:rPr>
              <a:t>The PeopleSoft Expense Module will calculate the correct reimbursement amount for employees who have meals provided on their first and last day of travel.</a:t>
            </a:r>
          </a:p>
          <a:p>
            <a:pPr marL="0" indent="0">
              <a:buNone/>
            </a:pPr>
            <a:endParaRPr lang="en-US" sz="5400" dirty="0">
              <a:solidFill>
                <a:srgbClr val="000000"/>
              </a:solidFill>
              <a:effectLst/>
              <a:latin typeface="Calibri" panose="020F0502020204030204" pitchFamily="34" charset="0"/>
              <a:ea typeface="Calibri" panose="020F0502020204030204" pitchFamily="34" charset="0"/>
            </a:endParaRPr>
          </a:p>
          <a:p>
            <a:pPr marL="0" indent="0">
              <a:buNone/>
            </a:pPr>
            <a:r>
              <a:rPr lang="en-US" sz="5400" dirty="0">
                <a:solidFill>
                  <a:srgbClr val="000000"/>
                </a:solidFill>
                <a:effectLst/>
                <a:latin typeface="Calibri" panose="020F0502020204030204" pitchFamily="34" charset="0"/>
                <a:ea typeface="Calibri" panose="020F0502020204030204" pitchFamily="34" charset="0"/>
              </a:rPr>
              <a:t>To accomplish this, the procedure to claim meal per diems will begin with claiming the full day meals option, no matter what day of travel</a:t>
            </a:r>
            <a:r>
              <a:rPr lang="en-US" sz="5400" dirty="0">
                <a:solidFill>
                  <a:srgbClr val="000000"/>
                </a:solidFill>
                <a:latin typeface="Calibri" panose="020F0502020204030204" pitchFamily="34" charset="0"/>
                <a:ea typeface="Calibri" panose="020F0502020204030204" pitchFamily="34" charset="0"/>
              </a:rPr>
              <a:t> then adding a new line for a meal that was provided using our new ‘meals provided’ expense types.</a:t>
            </a:r>
          </a:p>
          <a:p>
            <a:pPr marL="0" indent="0">
              <a:buNone/>
            </a:pPr>
            <a:endParaRPr lang="en-US" sz="5400" dirty="0">
              <a:solidFill>
                <a:srgbClr val="000000"/>
              </a:solidFill>
              <a:latin typeface="Calibri" panose="020F0502020204030204" pitchFamily="34" charset="0"/>
              <a:ea typeface="Calibri" panose="020F0502020204030204" pitchFamily="34" charset="0"/>
            </a:endParaRPr>
          </a:p>
          <a:p>
            <a:pPr marL="0" indent="0">
              <a:buNone/>
            </a:pPr>
            <a:r>
              <a:rPr lang="en-US" sz="5400" dirty="0">
                <a:latin typeface="+mn-lt"/>
              </a:rPr>
              <a:t>Let’s look at how this will work with the new meals provided expense types.</a:t>
            </a:r>
            <a:endParaRPr lang="en-US" sz="5400" dirty="0">
              <a:solidFill>
                <a:srgbClr val="000000"/>
              </a:solidFill>
              <a:effectLst/>
              <a:latin typeface="+mn-lt"/>
              <a:ea typeface="Calibri" panose="020F0502020204030204" pitchFamily="34" charset="0"/>
            </a:endParaRPr>
          </a:p>
          <a:p>
            <a:pPr marL="0" indent="0" algn="ctr">
              <a:buNone/>
            </a:pPr>
            <a:endParaRPr lang="en-US" sz="5400" dirty="0">
              <a:solidFill>
                <a:srgbClr val="0070C0"/>
              </a:solidFill>
            </a:endParaRPr>
          </a:p>
        </p:txBody>
      </p:sp>
    </p:spTree>
    <p:extLst>
      <p:ext uri="{BB962C8B-B14F-4D97-AF65-F5344CB8AC3E}">
        <p14:creationId xmlns:p14="http://schemas.microsoft.com/office/powerpoint/2010/main" val="320228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 </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6</a:t>
            </a:fld>
            <a:endParaRPr lang="en-US"/>
          </a:p>
        </p:txBody>
      </p:sp>
      <p:sp>
        <p:nvSpPr>
          <p:cNvPr id="5" name="Content Placeholder 4">
            <a:extLst>
              <a:ext uri="{FF2B5EF4-FFF2-40B4-BE49-F238E27FC236}">
                <a16:creationId xmlns:a16="http://schemas.microsoft.com/office/drawing/2014/main" id="{B5ABA5FF-CD47-9543-4A9E-DAB3AE52A98C}"/>
              </a:ext>
            </a:extLst>
          </p:cNvPr>
          <p:cNvSpPr>
            <a:spLocks noGrp="1"/>
          </p:cNvSpPr>
          <p:nvPr>
            <p:ph idx="1"/>
          </p:nvPr>
        </p:nvSpPr>
        <p:spPr>
          <a:xfrm>
            <a:off x="696240" y="1600200"/>
            <a:ext cx="11190960" cy="4673601"/>
          </a:xfrm>
        </p:spPr>
        <p:txBody>
          <a:bodyPr>
            <a:normAutofit/>
          </a:bodyPr>
          <a:lstStyle/>
          <a:p>
            <a:pPr marL="0" marR="21300" indent="0" algn="ctr">
              <a:buNone/>
            </a:pPr>
            <a:r>
              <a:rPr lang="en-US" sz="2400" b="1" i="0" u="none" strike="noStrike" baseline="0" dirty="0">
                <a:latin typeface="Century Gothic" panose="020B0502020202020204" pitchFamily="34" charset="0"/>
              </a:rPr>
              <a:t>Match Exceptions and the Relationship Between Purchasing and AP</a:t>
            </a:r>
          </a:p>
          <a:p>
            <a:pPr marL="0" marR="21300" indent="0" algn="ctr">
              <a:buNone/>
            </a:pPr>
            <a:endParaRPr lang="en-US" sz="2800" dirty="0">
              <a:latin typeface="Arial" panose="020B0604020202020204" pitchFamily="34" charset="0"/>
            </a:endParaRPr>
          </a:p>
          <a:p>
            <a:pPr marR="0" algn="l"/>
            <a:r>
              <a:rPr lang="en-US" sz="1800" b="0" i="0" u="none" strike="noStrike" baseline="0" dirty="0">
                <a:latin typeface="Century Gothic" panose="020B0502020202020204" pitchFamily="34" charset="0"/>
              </a:rPr>
              <a:t>Matching is the process used to compare Vouchers with Purchase Orders and, when required, with Receipts to ensure that your institution pays for only the goods and services that have been ordered and received.</a:t>
            </a: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Two-Way Match: Voucher and Purchase Order</a:t>
            </a: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Three-Way Match: Voucher, Purchase Order and Receipt </a:t>
            </a:r>
          </a:p>
          <a:p>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Decisions made by one department can affect the other. Communication </a:t>
            </a:r>
          </a:p>
          <a:p>
            <a:pPr marL="0" marR="0" indent="0" algn="l">
              <a:buNone/>
            </a:pPr>
            <a:r>
              <a:rPr lang="en-US" sz="1800" dirty="0">
                <a:latin typeface="Century Gothic" panose="020B0502020202020204" pitchFamily="34" charset="0"/>
              </a:rPr>
              <a:t>       </a:t>
            </a:r>
            <a:r>
              <a:rPr lang="en-US" sz="1800" b="0" i="0" u="none" strike="noStrike" baseline="0" dirty="0">
                <a:latin typeface="Century Gothic" panose="020B0502020202020204" pitchFamily="34" charset="0"/>
              </a:rPr>
              <a:t>is important to resolve Match Exceptions the right way.</a:t>
            </a:r>
          </a:p>
          <a:p>
            <a:pPr marR="0" algn="l"/>
            <a:endParaRPr lang="en-US" sz="1800" b="0" i="0" u="none" strike="noStrike" baseline="0" dirty="0">
              <a:latin typeface="Century Gothic" panose="020B0502020202020204" pitchFamily="34" charset="0"/>
            </a:endParaRPr>
          </a:p>
          <a:p>
            <a:pPr marL="0" marR="21300" indent="0" algn="ctr">
              <a:buNone/>
            </a:pPr>
            <a:endParaRPr lang="en-US" sz="5400" dirty="0"/>
          </a:p>
        </p:txBody>
      </p:sp>
      <p:pic>
        <p:nvPicPr>
          <p:cNvPr id="7" name="Picture 6" descr="People greeting customers">
            <a:extLst>
              <a:ext uri="{FF2B5EF4-FFF2-40B4-BE49-F238E27FC236}">
                <a16:creationId xmlns:a16="http://schemas.microsoft.com/office/drawing/2014/main" id="{82A6B9AA-7D97-49CE-8B3F-A3A2F923C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8787">
            <a:off x="8545516" y="3428112"/>
            <a:ext cx="2432520" cy="1588601"/>
          </a:xfrm>
          <a:prstGeom prst="rect">
            <a:avLst/>
          </a:prstGeom>
        </p:spPr>
      </p:pic>
    </p:spTree>
    <p:extLst>
      <p:ext uri="{BB962C8B-B14F-4D97-AF65-F5344CB8AC3E}">
        <p14:creationId xmlns:p14="http://schemas.microsoft.com/office/powerpoint/2010/main" val="340036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 </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7</a:t>
            </a:fld>
            <a:endParaRPr lang="en-US"/>
          </a:p>
        </p:txBody>
      </p:sp>
      <p:sp>
        <p:nvSpPr>
          <p:cNvPr id="5" name="Content Placeholder 4">
            <a:extLst>
              <a:ext uri="{FF2B5EF4-FFF2-40B4-BE49-F238E27FC236}">
                <a16:creationId xmlns:a16="http://schemas.microsoft.com/office/drawing/2014/main" id="{B5ABA5FF-CD47-9543-4A9E-DAB3AE52A98C}"/>
              </a:ext>
            </a:extLst>
          </p:cNvPr>
          <p:cNvSpPr>
            <a:spLocks noGrp="1"/>
          </p:cNvSpPr>
          <p:nvPr>
            <p:ph idx="1"/>
          </p:nvPr>
        </p:nvSpPr>
        <p:spPr>
          <a:xfrm>
            <a:off x="696240" y="1600201"/>
            <a:ext cx="11190960" cy="5039784"/>
          </a:xfrm>
        </p:spPr>
        <p:txBody>
          <a:bodyPr/>
          <a:lstStyle/>
          <a:p>
            <a:pPr algn="l"/>
            <a:endParaRPr lang="en-US" sz="1800" b="0" i="0" u="none" strike="noStrike" baseline="0" dirty="0">
              <a:solidFill>
                <a:srgbClr val="000000"/>
              </a:solidFill>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endParaRPr lang="en-US"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pPr marR="0" algn="l"/>
            <a:r>
              <a:rPr lang="en-US" sz="2000" b="0" i="0" u="none" strike="noStrike" baseline="0" dirty="0">
                <a:latin typeface="Century Gothic" panose="020B0502020202020204" pitchFamily="34" charset="0"/>
              </a:rPr>
              <a:t>Understand what a Match Exception means before deciding to override it and what the effect will be if the choice is to override.</a:t>
            </a:r>
          </a:p>
          <a:p>
            <a:pPr algn="l"/>
            <a:endParaRPr lang="en-US" sz="2000" b="0" i="0" u="none" strike="noStrike" baseline="0" dirty="0">
              <a:solidFill>
                <a:srgbClr val="000000"/>
              </a:solidFill>
              <a:latin typeface="Century Gothic" panose="020B0502020202020204" pitchFamily="34" charset="0"/>
            </a:endParaRPr>
          </a:p>
          <a:p>
            <a:pPr marR="0" algn="l"/>
            <a:r>
              <a:rPr lang="en-US" sz="2000" b="0" i="0" u="none" strike="noStrike" baseline="0" dirty="0">
                <a:latin typeface="Century Gothic" panose="020B0502020202020204" pitchFamily="34" charset="0"/>
              </a:rPr>
              <a:t>If necessary, request for the Purchasing Dept to adjust the PO Match requirements and/or Receiving settings. </a:t>
            </a:r>
          </a:p>
          <a:p>
            <a:endParaRPr lang="en-US" dirty="0"/>
          </a:p>
        </p:txBody>
      </p:sp>
      <p:sp>
        <p:nvSpPr>
          <p:cNvPr id="6" name="TextBox 5">
            <a:extLst>
              <a:ext uri="{FF2B5EF4-FFF2-40B4-BE49-F238E27FC236}">
                <a16:creationId xmlns:a16="http://schemas.microsoft.com/office/drawing/2014/main" id="{AFCE5606-69EA-D49D-0CF8-B0E5B8DCDDD8}"/>
              </a:ext>
            </a:extLst>
          </p:cNvPr>
          <p:cNvSpPr txBox="1"/>
          <p:nvPr/>
        </p:nvSpPr>
        <p:spPr>
          <a:xfrm>
            <a:off x="694028" y="1600201"/>
            <a:ext cx="11190959" cy="584775"/>
          </a:xfrm>
          <a:prstGeom prst="rect">
            <a:avLst/>
          </a:prstGeom>
          <a:noFill/>
        </p:spPr>
        <p:txBody>
          <a:bodyPr wrap="square">
            <a:spAutoFit/>
          </a:bodyPr>
          <a:lstStyle/>
          <a:p>
            <a:pPr algn="l"/>
            <a:endParaRPr lang="en-US" sz="800" b="0" i="0" u="none" strike="noStrike" baseline="0" dirty="0">
              <a:solidFill>
                <a:srgbClr val="000000"/>
              </a:solidFill>
              <a:latin typeface="Arial" panose="020B0604020202020204" pitchFamily="34" charset="0"/>
            </a:endParaRPr>
          </a:p>
          <a:p>
            <a:pPr marR="17310" algn="ctr"/>
            <a:r>
              <a:rPr lang="en-US" sz="2400" b="1" i="0" u="none" strike="noStrike" baseline="0" dirty="0">
                <a:latin typeface="Century Gothic" panose="020B0502020202020204" pitchFamily="34" charset="0"/>
              </a:rPr>
              <a:t>Accounts Payable Responsibilities</a:t>
            </a:r>
            <a:endParaRPr lang="en-US" sz="2400" b="1" dirty="0">
              <a:latin typeface="Century Gothic" panose="020B0502020202020204" pitchFamily="34" charset="0"/>
            </a:endParaRPr>
          </a:p>
        </p:txBody>
      </p:sp>
      <p:pic>
        <p:nvPicPr>
          <p:cNvPr id="7" name="Picture 6" descr="A red and white stop sign&#10;&#10;Description automatically generated">
            <a:extLst>
              <a:ext uri="{FF2B5EF4-FFF2-40B4-BE49-F238E27FC236}">
                <a16:creationId xmlns:a16="http://schemas.microsoft.com/office/drawing/2014/main" id="{C84E50FB-0156-6A80-FBD3-0779AD9545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481853">
            <a:off x="1206752" y="1838743"/>
            <a:ext cx="1291354" cy="1291354"/>
          </a:xfrm>
          <a:prstGeom prst="rect">
            <a:avLst/>
          </a:prstGeom>
        </p:spPr>
      </p:pic>
      <p:pic>
        <p:nvPicPr>
          <p:cNvPr id="12" name="Picture 11">
            <a:extLst>
              <a:ext uri="{FF2B5EF4-FFF2-40B4-BE49-F238E27FC236}">
                <a16:creationId xmlns:a16="http://schemas.microsoft.com/office/drawing/2014/main" id="{6554D8AF-4215-9E8B-9A1A-A0E2749C639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60981">
            <a:off x="6055500" y="4881759"/>
            <a:ext cx="2857500" cy="1571625"/>
          </a:xfrm>
          <a:prstGeom prst="rect">
            <a:avLst/>
          </a:prstGeom>
        </p:spPr>
      </p:pic>
    </p:spTree>
    <p:extLst>
      <p:ext uri="{BB962C8B-B14F-4D97-AF65-F5344CB8AC3E}">
        <p14:creationId xmlns:p14="http://schemas.microsoft.com/office/powerpoint/2010/main" val="423649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 </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8</a:t>
            </a:fld>
            <a:endParaRPr lang="en-US"/>
          </a:p>
        </p:txBody>
      </p:sp>
      <p:sp>
        <p:nvSpPr>
          <p:cNvPr id="5" name="Content Placeholder 4">
            <a:extLst>
              <a:ext uri="{FF2B5EF4-FFF2-40B4-BE49-F238E27FC236}">
                <a16:creationId xmlns:a16="http://schemas.microsoft.com/office/drawing/2014/main" id="{B5ABA5FF-CD47-9543-4A9E-DAB3AE52A98C}"/>
              </a:ext>
            </a:extLst>
          </p:cNvPr>
          <p:cNvSpPr>
            <a:spLocks noGrp="1"/>
          </p:cNvSpPr>
          <p:nvPr>
            <p:ph idx="1"/>
          </p:nvPr>
        </p:nvSpPr>
        <p:spPr>
          <a:xfrm>
            <a:off x="646298" y="1578863"/>
            <a:ext cx="11190960" cy="4423527"/>
          </a:xfrm>
        </p:spPr>
        <p:txBody>
          <a:bodyPr/>
          <a:lstStyle/>
          <a:p>
            <a:pPr marL="0" marR="11360" indent="0" algn="ctr">
              <a:buNone/>
            </a:pPr>
            <a:r>
              <a:rPr lang="en-US" sz="2400" b="1" i="0" u="none" strike="noStrike" baseline="0" dirty="0">
                <a:latin typeface="Century Gothic" panose="020B0502020202020204" pitchFamily="34" charset="0"/>
              </a:rPr>
              <a:t>To Override or Not to Override?</a:t>
            </a:r>
          </a:p>
          <a:p>
            <a:pPr marL="0" marR="11360" indent="0" algn="ctr">
              <a:buNone/>
            </a:pPr>
            <a:endParaRPr lang="en-US" sz="2400" b="1" i="0" u="none" strike="noStrike" baseline="0" dirty="0">
              <a:latin typeface="Century Gothic" panose="020B0502020202020204" pitchFamily="34" charset="0"/>
            </a:endParaRPr>
          </a:p>
          <a:p>
            <a:r>
              <a:rPr lang="en-US" sz="1800" b="0" i="0" u="none" strike="noStrike" baseline="0" dirty="0">
                <a:latin typeface="Arial" panose="020B0604020202020204" pitchFamily="34" charset="0"/>
              </a:rPr>
              <a:t>PO Line set to Receiving Required </a:t>
            </a:r>
          </a:p>
          <a:p>
            <a:r>
              <a:rPr lang="en-US" sz="1800" b="0" i="0" u="none" strike="noStrike" baseline="0" dirty="0">
                <a:latin typeface="Arial" panose="020B0604020202020204" pitchFamily="34" charset="0"/>
              </a:rPr>
              <a:t>No receipt exists </a:t>
            </a:r>
          </a:p>
          <a:p>
            <a:pPr marL="0" indent="0">
              <a:buNone/>
            </a:pPr>
            <a:endParaRPr lang="en-US" sz="1800" b="0" i="0" u="none" strike="noStrike" baseline="0" dirty="0">
              <a:latin typeface="Arial" panose="020B0604020202020204" pitchFamily="34" charset="0"/>
            </a:endParaRPr>
          </a:p>
          <a:p>
            <a:pPr marL="0" indent="0">
              <a:buNone/>
            </a:pPr>
            <a:endParaRPr lang="en-US" dirty="0"/>
          </a:p>
        </p:txBody>
      </p:sp>
      <p:pic>
        <p:nvPicPr>
          <p:cNvPr id="6" name="Picture 5">
            <a:extLst>
              <a:ext uri="{FF2B5EF4-FFF2-40B4-BE49-F238E27FC236}">
                <a16:creationId xmlns:a16="http://schemas.microsoft.com/office/drawing/2014/main" id="{54CB9925-97E0-1124-B276-2420F9FFCA76}"/>
              </a:ext>
            </a:extLst>
          </p:cNvPr>
          <p:cNvPicPr>
            <a:picLocks noChangeAspect="1"/>
          </p:cNvPicPr>
          <p:nvPr/>
        </p:nvPicPr>
        <p:blipFill>
          <a:blip r:embed="rId3"/>
          <a:stretch>
            <a:fillRect/>
          </a:stretch>
        </p:blipFill>
        <p:spPr>
          <a:xfrm>
            <a:off x="2146176" y="3429000"/>
            <a:ext cx="8595887" cy="1870206"/>
          </a:xfrm>
          <a:prstGeom prst="rect">
            <a:avLst/>
          </a:prstGeom>
          <a:ln w="19050">
            <a:solidFill>
              <a:srgbClr val="0070C0"/>
            </a:solidFill>
          </a:ln>
        </p:spPr>
      </p:pic>
    </p:spTree>
    <p:extLst>
      <p:ext uri="{BB962C8B-B14F-4D97-AF65-F5344CB8AC3E}">
        <p14:creationId xmlns:p14="http://schemas.microsoft.com/office/powerpoint/2010/main" val="388691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696240" y="275111"/>
            <a:ext cx="11495760" cy="1143000"/>
          </a:xfrm>
        </p:spPr>
        <p:txBody>
          <a:bodyPr/>
          <a:lstStyle/>
          <a:p>
            <a:r>
              <a:rPr lang="en-US" dirty="0">
                <a:cs typeface="Arial" panose="020B0604020202020204" pitchFamily="34" charset="0"/>
              </a:rPr>
              <a:t>Accounts Payable</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9</a:t>
            </a:fld>
            <a:endParaRPr lang="en-US"/>
          </a:p>
        </p:txBody>
      </p:sp>
      <p:sp>
        <p:nvSpPr>
          <p:cNvPr id="9" name="Content Placeholder 8">
            <a:extLst>
              <a:ext uri="{FF2B5EF4-FFF2-40B4-BE49-F238E27FC236}">
                <a16:creationId xmlns:a16="http://schemas.microsoft.com/office/drawing/2014/main" id="{0302FAC3-B0EE-7D5C-D97F-61EDA6D23BB0}"/>
              </a:ext>
            </a:extLst>
          </p:cNvPr>
          <p:cNvSpPr>
            <a:spLocks noGrp="1"/>
          </p:cNvSpPr>
          <p:nvPr>
            <p:ph idx="1"/>
          </p:nvPr>
        </p:nvSpPr>
        <p:spPr>
          <a:xfrm>
            <a:off x="696240" y="1600201"/>
            <a:ext cx="11190960" cy="4432954"/>
          </a:xfrm>
        </p:spPr>
        <p:txBody>
          <a:bodyPr>
            <a:normAutofit lnSpcReduction="10000"/>
          </a:bodyPr>
          <a:lstStyle/>
          <a:p>
            <a:pPr marL="0" marR="11360" indent="0" algn="ctr">
              <a:buNone/>
            </a:pPr>
            <a:r>
              <a:rPr lang="en-US" sz="2400" b="1" i="0" u="none" strike="noStrike" baseline="0" dirty="0">
                <a:latin typeface="Century Gothic" panose="020B0502020202020204" pitchFamily="34" charset="0"/>
              </a:rPr>
              <a:t>To Override or Not to Override?</a:t>
            </a:r>
          </a:p>
          <a:p>
            <a:endParaRPr lang="en-US" sz="1200" b="0" i="0" u="none" strike="noStrike" baseline="0" dirty="0">
              <a:latin typeface="Arial" panose="020B0604020202020204" pitchFamily="34" charset="0"/>
            </a:endParaRPr>
          </a:p>
          <a:p>
            <a:pPr marR="0" algn="l"/>
            <a:r>
              <a:rPr lang="en-US" sz="1800" b="0" i="0" u="none" strike="noStrike" baseline="0" dirty="0">
                <a:latin typeface="Century Gothic" panose="020B0502020202020204" pitchFamily="34" charset="0"/>
              </a:rPr>
              <a:t>Do not override this Match Exception if a receipt should be created. </a:t>
            </a:r>
          </a:p>
          <a:p>
            <a:pPr marR="0" algn="l"/>
            <a:endParaRPr lang="en-US" sz="1800" b="0" i="0" u="none" strike="noStrike" baseline="0" dirty="0">
              <a:latin typeface="Century Gothic" panose="020B0502020202020204" pitchFamily="34" charset="0"/>
            </a:endParaRPr>
          </a:p>
          <a:p>
            <a:pPr marR="104830" algn="l"/>
            <a:r>
              <a:rPr lang="en-US" sz="1800" b="0" i="0" u="none" strike="noStrike" baseline="0" dirty="0">
                <a:latin typeface="Century Gothic" panose="020B0502020202020204" pitchFamily="34" charset="0"/>
              </a:rPr>
              <a:t>Determine:</a:t>
            </a:r>
          </a:p>
          <a:p>
            <a:pPr marR="0" lvl="1" algn="l"/>
            <a:r>
              <a:rPr lang="en-US" sz="1800" b="0" i="0" u="none" strike="noStrike" baseline="0" dirty="0">
                <a:latin typeface="Century Gothic" panose="020B0502020202020204" pitchFamily="34" charset="0"/>
              </a:rPr>
              <a:t>Is it an item or a service? Asset?</a:t>
            </a:r>
          </a:p>
          <a:p>
            <a:pPr marR="0" lvl="1" algn="l"/>
            <a:r>
              <a:rPr lang="en-US" sz="1800" b="0" i="0" u="none" strike="noStrike" baseline="0" dirty="0">
                <a:latin typeface="Century Gothic" panose="020B0502020202020204" pitchFamily="34" charset="0"/>
              </a:rPr>
              <a:t>Has the quantity/amount that you are vouchering been physically received?</a:t>
            </a:r>
          </a:p>
          <a:p>
            <a:pPr marR="0" lvl="1"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Ask the Purchasing Department to update the Receiving Requirement on the Purchase Order if it is incorrect so that you do not have to override the exception. Communication is key to avoid paying for something you don’t yet have.</a:t>
            </a:r>
          </a:p>
          <a:p>
            <a:pPr marR="0" algn="l"/>
            <a:endParaRPr lang="en-US" sz="1800" b="0" i="0" u="none" strike="noStrike" baseline="0" dirty="0">
              <a:latin typeface="Century Gothic" panose="020B0502020202020204" pitchFamily="34" charset="0"/>
            </a:endParaRPr>
          </a:p>
          <a:p>
            <a:pPr marR="0" algn="l"/>
            <a:r>
              <a:rPr lang="en-US" sz="1800" b="0" i="0" u="none" strike="noStrike" baseline="0" dirty="0">
                <a:latin typeface="Century Gothic" panose="020B0502020202020204" pitchFamily="34" charset="0"/>
              </a:rPr>
              <a:t>If this type of Match Exception is overridden, the PO will </a:t>
            </a:r>
            <a:r>
              <a:rPr lang="en-US" sz="1800" b="1" i="0" u="none" strike="noStrike" baseline="0" dirty="0">
                <a:latin typeface="Century Gothic" panose="020B0502020202020204" pitchFamily="34" charset="0"/>
              </a:rPr>
              <a:t>NOT</a:t>
            </a:r>
            <a:r>
              <a:rPr lang="en-US" sz="1800" b="0" i="0" u="none" strike="noStrike" baseline="0" dirty="0">
                <a:latin typeface="Century Gothic" panose="020B0502020202020204" pitchFamily="34" charset="0"/>
              </a:rPr>
              <a:t> be eligible to be closed. The Purchasing dept will have to manually force it to close. </a:t>
            </a:r>
          </a:p>
          <a:p>
            <a:pPr marL="0" marR="11360" indent="0" algn="ctr">
              <a:buNone/>
            </a:pPr>
            <a:endParaRPr lang="en-US" sz="4400" b="1" i="0" u="none" strike="noStrike" baseline="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23792855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EuMCIsIk9yaWdpbmFsQXNzZW1ibHlWZXJzaW9uIjoiMy4wOS4wNS4wMCIsIkVkaXRpb24iOiJQbHVzIiwiSXNQbHVzRWRpdGlvbiI6dHJ1ZX0sIkVmZmVjdCI6MCwiU3R5bGUiOnsiJGlkIjoiMyIsIlRpbWViYW5kU3R5bGUiOnsiJGlkIjoiNCIsIlNjYWxlTWFya2luZyI6MCwiU2hhcGUiOjE3LCJTaGFwZVN0eWxlIjp7IiRpZCI6IjUiLCJNYXJnaW4iOnsiJGlkIjoiNiIsIlRvcCI6MCwiTGVmdCI6MTAsIlJpZ2h0IjoxMCwiQm90dG9tIjowfSwiUGFkZGluZyI6eyIkaWQiOiI3IiwiVG9wIjo1LCJMZWZ0IjoxMywiUmlnaHQiOjEzLCJCb3R0b20iOjV9LCJCYWNrZ3JvdW5kIjp7IiRpZCI6IjgiLCJDb2xvciI6eyIkaWQiOiI5IiwiQSI6MjU1LCJSIjoxMTYsIkciOjE0MywiQiI6MTc4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zLCJGb250TmFtZSI6IkNhbGlicmkiLCJJc0JvbGQiOnRydWUsIklzSXRhbGljIjpmYWxzZSwiSXNVbmRlcmxpbmVkIjpmYWxzZSwiUGFyZW50U3R5bGUiOm51bGx9LCJBdXRvU2l6ZSI6MCwiRm9yZWdyb3VuZCI6eyIkaWQiOiIxNSIsIkNvbG9yIjp7IiRpZCI6IjE2IiwiQSI6MjU1LCJSIjoxNzgsIkciOjE3OCwiQiI6MTc4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4OSwiUiI6MCwiRyI6MCwiQiI6MH19LCJJc1Zpc2libGUiOmZhbHNlLCJXaWR0aCI6MC4wLCJIZWlnaHQiOjAuMCwiQm9yZGVyU3R5bGUiOm51bGwsIlBhcmVudFN0eWxlIjpudWxsfSwiTGVmdEVuZENhcHNTdHlsZSI6eyIkaWQiOiIyMSIsIkZvbnRTZXR0aW5ncyI6eyIkaWQiOiIyMiIsIkZvbnRTaXplIjoxMywiRm9udE5hbWUiOiJDYWxpYnJpIiwiSXNCb2xkIjp0cnVlLCJJc0l0YWxpYyI6ZmFsc2UsIklzVW5kZXJsaW5lZCI6ZmFsc2UsIlBhcmVudFN0eWxlIjpudWxsfSwiQXV0b1NpemUiOjAsIkZvcmVncm91bmQiOnsiJGlkIjoiMjMiLCJDb2xvciI6eyIkaWQiOiIyNCIsIkEiOjI1NSwiUiI6MTc4LCJHIjoxNzgsIkIiOjE3OH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k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k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MzQsIkciOjIyLCJCIjozMH19LCJBcHBlbmRZZWFyT25ZZWFyQ2hhbmdlIjp0cnVlLCJFbGFwc2VkVGltZUZvcm1hdCI6MSwiVG9kYXlNYXJrZXJQb3NpdGlvbiI6MCwiUXVpY2tQb3NpdGlvbiI6MywiQWJzb2x1dGVQb3NpdGlvbiI6MjQ1LjE1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5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AsIkciOjAsIkIiOjB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ZCIsIlNlcGFyYXRvciI6Ii8iLCJVc2VJbnRlcm5hdGlvbmFsRGF0ZUZvcm1hdCI6ZmFsc2UsIkRhdGVJc1Zpc2libGUiOmZhbHNlLCJUaW1lSXNWaXNpYmxlIjpmYWxzZSwiSG91ckRpZ2l0cyI6MSwiQW1QbURlc2lnbmF0b3IiOjIsIlRyaW0wME1pbnV0ZXMiOmZhbHNlLCJMYXN0S25vd25WaXNpYmlsaXR5U3RhdGUiOm51bGx9LCJJc1Zpc2libGUiOnRydWUsIlBhcmVudFN0eWxlIjpudWxsfSwiRGVmYXVsdFRhc2tTdHlsZSI6eyIkaWQiOiI4MCIsIlNoYXBlIjo4LCJTaGFwZVRoaWNrbmVzcyI6MC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c4LCJHIjoxNzgsIkIiOjE3OH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3OCwiRyI6MTc4LCJCIjoxNzh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E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CwiRyI6MCwiQiI6MH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UsIkRhdGVJc1Zpc2libGUiOmZhbHNlLCJUaW1lSXNWaXNpYmxlIjpmYWxzZSwiSG91ckRpZ2l0cyI6MSwiQW1QbURlc2lnbmF0b3IiOjIsIlRyaW0wME1pbnV0ZXMiOmZhbHNlLCJMYXN0S25vd25WaXNpYmlsaXR5U3RhdGUiOnsiJGlkIjoiMTIyIiwiRGF0ZVBhcnRJc1Zpc2libGUiOmZhbHNlLCJUaW1lUGFydElzVmlzaWJsZSI6ZmFsc2V9fSwiSXNWaXNpYmxlIjp0cnVlLCJQYXJlbnRTdHlsZSI6bnVsbH0sIlNob3dFbGFwc2VkVGltZUdyYWRpZW50U3R5bGUiOmZhbHNlfSwiU2NhbGUiOnsiJGlkIjoiMTIzIiwiU3RhcnREYXRlIjoiMjAxNy0wMy0xM1QwMDowMDowMCIsIkVuZERhdGUiOiIyMDE3LTA2LTE4VDIzOjU5OjAwIiwiRm9ybWF0IjoiTU1NIiwiVHlwZSI6MiwiQXV0b0RhdGVSYW5nZSI6dHJ1ZSwiV29ya2luZ0RheXMiOjEyNywiVG9kYXlNYXJrZXJUZXh0IjoiVG9kYXkiLCJBdXRvU2NhbGVUeXBlIjpmYWxzZX0sIk1pbGVzdG9uZXMiOlt7IiRpZCI6IjEyNCIsIkRhdGUiOiIyMDE3LTAzLTI5VDIzOjU5OjAwIiwiU3R5bGUiOnsiJGlkIjoiMTI1IiwiU2hhcGUiOjIsIkNvbm5lY3Rvck1hcmdpbiI6eyIkcmVmIjoiNTQifSwiQ29ubmVjdG9yU3R5bGUiOnsiJGlkIjoiMTI2IiwiTGluZUNvbG9yIjp7IiRpZCI6IjEyNyIsIiR0eXBlIjoiTkxSRS5Db21tb24uRG9tLlNvbGlkQ29sb3JCcnVzaCwgTkxSRS5Db21tb24iLCJDb2xvciI6eyIkaWQiOiIxMjgiLCJBIjoxMjcsIlIiOjIzNCwiRyI6MjIsIkIiOjMwfX0sIkxpbmVXZWlnaHQiOjEuMCwiTGluZVR5cGUiOjAsIlBhcmVudFN0eWxlIjp7IiRyZWYiOiI1NSJ9fSwiSXNCZWxvd1RpbWViYW5kIjpmYWxzZSwiSGlkZURhdGUiOmZhbHNlLCJTaGFwZVNpemUiOjMsIlNwYWNpbmciOjIuMCwiUGFkZGluZyI6eyIkcmVmIjoiNTgifSwiU2hhcGVTdHlsZSI6eyIkaWQiOiIxMjkiLCJNYXJnaW4iOnsiJHJlZiI6IjYwIn0sIlBhZGRpbmciOnsiJHJlZiI6IjYxIn0sIkJhY2tncm91bmQiOnsiJGlkIjoiMTMwIiwiQ29sb3IiOnsiJGlkIjoiMTMxIiwiQSI6MjU1LCJSIjoyMzQsIkciOjIyLCJCIjozMH19LCJJc1Zpc2libGUiOnRydWUsIldpZHRoIjoxMC4wLCJIZWlnaHQiOjkuNzUsIkJvcmRlclN0eWxlIjp7IiRpZCI6IjEzMiIsIkxpbmVDb2xvciI6eyIkcmVmIjoiNjMifSwiTGluZVdlaWdodCI6MC4wLCJMaW5lVHlwZSI6MCwiUGFyZW50U3R5bGUiOnsiJHJlZiI6IjYyIn19LCJQYXJlbnRTdHlsZSI6eyIkcmVmIjoiNTkifX0sIlRpdGxlU3R5bGUiOnsiJGlkIjoiMTMzIiwiRm9udFNldHRpbmdzIjp7IiRpZCI6IjEzNCIsIkZvbnRTaXplIjo4LCJGb250TmFtZSI6IkNhbGlicmkiLCJJc0JvbGQiOnRydWUsIklzSXRhbGljIjpmYWxzZSwiSXNVbmRlcmxpbmVkIjpmYWxzZSwiUGFyZW50U3R5bGUiOnsiJHJlZiI6IjY2In19LCJBdXRvU2l6ZSI6MiwiRm9yZWdyb3VuZCI6eyIkcmVmIjoiNjcifSwiTWF4V2lkdGgiOjE1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UiLCJMaW5lQ29sb3IiOm51bGwsIkxpbmVXZWlnaHQiOjAuMCwiTGluZVR5cGUiOjAsIlBhcmVudFN0eWxlIjpudWxsfSwiUGFyZW50U3R5bGUiOnsiJHJlZiI6IjY1In19LCJEYXRlU3R5bGUiOnsiJGlkIjoiMTM2IiwiRm9udFNldHRpbmdzIjp7IiRpZCI6IjEzNyIsIkZvbnRTaXplIjo3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EzOCIsIkxpbmVDb2xvciI6bnVsbCwiTGluZVdlaWdodCI6MC4wLCJMaW5lVHlwZSI6MCwiUGFyZW50U3R5bGUiOm51bGx9LCJQYXJlbnRTdHlsZSI6eyIkcmVmIjoiNzIifX0sIkRhdGVGb3JtYXQiOnsiJHJlZiI6Ijc5In0sIklzVmlzaWJsZSI6ZmFsc2UsIlBhcmVudFN0eWxlIjp7IiRyZWYiOiI1MyJ9fSwiUG9zaXRpb24iOnsiUmF0aW8iOjAuMjA0NjU4NDUyNzkxNDQxNjUsIklzQ3VzdG9tIjp0cnVlfSwiRGF0ZUZvcm1hdCI6eyIkcmVmIjoiNzkifSwiSWQiOiIwMmY5Y2FlYy0xNzU0LTRhNzUtYmQyYy1hZTg2NWE4MzE2NWMiLCJJbXBvcnRJZCI6bnVsbCwiVGl0bGUiOiJPbmVVU0cgQmVuZWZpdHMgQ29ubmVjdCBCdXNpbmVzcyBQcm9jZXNzIGFuZCBDb21wbGFpbmNlIFJldmlldyIsIk5vdGUiOm51bGwsIkh5cGVybGluayI6bnVsbCwiSXNDaGFuZ2VkIjpmYWxzZSwiSXNOZXciOmZhbHNlfSx7IiRpZCI6IjEzOSIsIkRhdGUiOiIyMDE3LTAzLTI5VDIzOjU5OjAwIiwiU3R5bGUiOnsiJGlkIjoiMTQwIiwiU2hhcGUiOjEsIkNvbm5lY3Rvck1hcmdpbiI6eyIkcmVmIjoiNTQifSwiQ29ubmVjdG9yU3R5bGUiOnsiJGlkIjoiMTQxIiwiTGluZUNvbG9yIjp7IiRpZCI6IjE0MiIsIiR0eXBlIjoiTkxSRS5Db21tb24uRG9tLlNvbGlkQ29sb3JCcnVzaCwgTkxSRS5Db21tb24iLCJDb2xvciI6eyIkaWQiOiIxNDMiLCJBIjoxMjcsIlIiOjQ3LCJHIjo1NCwiQiI6MTUzfX0sIkxpbmVXZWlnaHQiOjEuMCwiTGluZVR5cGUiOjAsIlBhcmVudFN0eWxlIjp7IiRyZWYiOiI1NSJ9fSwiSXNCZWxvd1RpbWViYW5kIjp0cnVlLCJIaWRlRGF0ZSI6ZmFsc2UsIlNoYXBlU2l6ZSI6MywiU3BhY2luZyI6Mi4wLCJQYWRkaW5nIjp7IiRyZWYiOiI1OCJ9LCJTaGFwZVN0eWxlIjp7IiRpZCI6IjE0NCIsIk1hcmdpbiI6eyIkcmVmIjoiNjAifSwiUGFkZGluZyI6eyIkcmVmIjoiNjEifSwiQmFja2dyb3VuZCI6eyIkaWQiOiIxNDUiLCJDb2xvciI6eyIkaWQiOiIxNDYiLCJBIjoyNTUsIlIiOjQ3LCJHIjo1NCwiQiI6MTUzfX0sIklzVmlzaWJsZSI6dHJ1ZSwiV2lkdGgiOjE0LjAsIkhlaWdodCI6MTUuMCwiQm9yZGVyU3R5bGUiOnsiJGlkIjoiMTQ3IiwiTGluZUNvbG9yIjp7IiRyZWYiOiI2MyJ9LCJMaW5lV2VpZ2h0IjowLjAsIkxpbmVUeXBlIjowLCJQYXJlbnRTdHlsZSI6eyIkcmVmIjoiNjIifX0sIlBhcmVudFN0eWxlIjp7IiRyZWYiOiI1OSJ9fSwiVGl0bGVTdHlsZSI6eyIkaWQiOiIxNDgiLCJGb250U2V0dGluZ3MiOnsiJGlkIjoiMTQ5IiwiRm9udFNpemUiOjgsIkZvbnROYW1lIjoiQ2FsaWJyaSIsIklzQm9sZCI6dHJ1ZSwiSXNJdGFsaWMiOmZhbHNlLCJJc1VuZGVybGluZWQiOmZhbHNlLCJQYXJlbnRTdHlsZSI6eyIkcmVmIjoiNjYifX0sIkF1dG9TaXplIjoyLCJGb3JlZ3JvdW5kIjp7IiRyZWYiOiI2NyJ9LCJNYXhXaWR0aCI6ODgu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NTMiLCJMaW5lQ29sb3IiOm51bGwsIkxpbmVXZWlnaHQiOjAuMCwiTGluZVR5cGUiOjAsIlBhcmVudFN0eWxlIjpudWxsfSwiUGFyZW50U3R5bGUiOnsiJHJlZiI6IjcyIn19LCJEYXRlRm9ybWF0Ijp7IiRyZWYiOiI3OSJ9LCJJc1Zpc2libGUiOmZhbHNlLCJQYXJlbnRTdHlsZSI6eyIkcmVmIjoiNTMifX0sIlBvc2l0aW9uIjp7IlJhdGlvIjowLjAsIklzQ3VzdG9tIjpmYWxzZX0sIkRhdGVGb3JtYXQiOnsiJHJlZiI6Ijc5In0sIklkIjoiMTQwNzBiNDEtNjMzZC00NDlhLWEyZWEtZjBmM2FhOGMyZWZjIiwiSW1wb3J0SWQiOm51bGwsIlRpdGxlIjoiRXhlY3V0aXZlIENvdW5jaWwgQnJpZWZpbmciLCJOb3RlIjpudWxsLCJIeXBlcmxpbmsiOm51bGwsIklzQ2hhbmdlZCI6ZmFsc2UsIklzTmV3IjpmYWxzZX0seyIkaWQiOiIxNTQiLCJEYXRlIjoiMjAxNy0wNC0xMlQyMzo1OTowMC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QsIkciOjIyLCJCIjozMH19LCJMaW5lV2VpZ2h0IjoxLjAsIkxpbmVUeXBlIjowLCJQYXJlbnRTdHlsZSI6eyIkcmVmIjoiNTUifX0sIklzQmVsb3dUaW1lYmFuZCI6ZmFsc2UsIkhpZGVEYXRlIjpmYWxzZSwiU2hhcGVTaXplIjozLCJTcGFjaW5nIjoyLjAsIlBhZGRpbmciOnsiJHJlZiI6IjU4In0sIlNoYXBlU3R5bGUiOnsiJGlkIjoiMTU5IiwiTWFyZ2luIjp7IiRyZWYiOiI2MCJ9LCJQYWRkaW5nIjp7IiRyZWYiOiI2MSJ9LCJCYWNrZ3JvdW5kIjp7IiRpZCI6IjE2MCIsIkNvbG9yIjp7IiRpZCI6IjE2MSIsIkEiOjI1NSwiUiI6MjM0LCJHIjoyMiwiQiI6MzB9fSwiSXNWaXNpYmxlIjp0cnVlLCJXaWR0aCI6MTAuMCwiSGVpZ2h0Ijo5Ljc1LCJCb3JkZXJTdHlsZSI6eyIkaWQiOiIxNjIiLCJMaW5lQ29sb3IiOnsiJHJlZiI6IjYzIn0sIkxpbmVXZWlnaHQiOjAuMCwiTGluZVR5cGUiOjAsIlBhcmVudFN0eWxlIjp7IiRyZWYiOiI2MiJ9fSwiUGFyZW50U3R5bGUiOnsiJHJlZiI6IjU5In19LCJUaXRsZVN0eWxlIjp7IiRpZCI6IjE2MyIsIkZvbnRTZXR0aW5ncyI6eyIkaWQiOiIxNjQiLCJGb250U2l6ZSI6OCwiRm9udE5hbWUiOiJDYWxpYnJpIiwiSXNCb2xkIjp0cnVlLCJJc0l0YWxpYyI6ZmFsc2UsIklzVW5kZXJsaW5lZCI6ZmFsc2UsIlBhcmVudFN0eWxlIjp7IiRyZWYiOiI2NiJ9fSwiQXV0b1NpemUiOjIsIkZvcmVncm91bmQiOnsiJHJlZiI6IjY3In0sIk1heFdpZHRoIjoxNT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CIsIkxpbmVDb2xvciI6bnVsbCwiTGluZVdlaWdodCI6MC4wLCJMaW5lVHlwZSI6MCwiUGFyZW50U3R5bGUiOm51bGx9LCJQYXJlbnRTdHlsZSI6eyIkcmVmIjoiNzIifX0sIkRhdGVGb3JtYXQiOnsiJHJlZiI6Ijc5In0sIklzVmlzaWJsZSI6ZmFsc2UsIlBhcmVudFN0eWxlIjp7IiRyZWYiOiI1MyJ9fSwiUG9zaXRpb24iOnsiUmF0aW8iOjAuMzQ0ODU1OTgwNjQxNTU3MzcsIklzQ3VzdG9tIjp0cnVlfSwiRGF0ZUZvcm1hdCI6eyIkcmVmIjoiNzkifSwiSWQiOiJmMjYyZTg0ZC1hZmI0LTRmZDgtOGY5MS0yNDg5Mjg5ZDg4MzEiLCJJbXBvcnRJZCI6bnVsbCwiVGl0bGUiOiJPbmVVU0cgQmVuZWZpdHMgQ29ubmVjdCBCdXNpbmVzcyBQcm9jZXNzIGFuZCBDb21wbGFpbmNlIFJldmlldyIsIk5vdGUiOm51bGwsIkh5cGVybGluayI6bnVsbCwiSXNDaGFuZ2VkIjpmYWxzZSwiSXNOZXciOmZhbHNlfSx7IiRpZCI6IjE2OSIsIkRhdGUiOiIyMDE3LTA0LTIwVDIzOjU5OjAwIiwiU3R5bGUiOnsiJGlkIjoiMTcwIiwiU2hhcGUiOjIsIkNvbm5lY3Rvck1hcmdpbiI6eyIkcmVmIjoiNTQifSwiQ29ubmVjdG9yU3R5bGUiOnsiJGlkIjoiMTcxIiwiTGluZUNvbG9yIjp7IiRpZCI6IjE3MiIsIiR0eXBlIjoiTkxSRS5Db21tb24uRG9tLlNvbGlkQ29sb3JCcnVzaCwgTkxSRS5Db21tb24iLCJDb2xvciI6eyIkaWQiOiIxNzMiLCJBIjoxMjcsIlIiOjIzNCwiRyI6MjIsIkIiOjMwfX0sIkxpbmVXZWlnaHQiOjEuMCwiTGluZVR5cGUiOjAsIlBhcmVudFN0eWxlIjp7IiRyZWYiOiI1NSJ9fSwiSXNCZWxvd1RpbWViYW5kIjpmYWxzZSwiSGlkZURhdGUiOmZhbHNlLCJTaGFwZVNpemUiOjMsIlNwYWNpbmciOjIuMCwiUGFkZGluZyI6eyIkcmVmIjoiNTgifSwiU2hhcGVTdHlsZSI6eyIkaWQiOiIxNzQiLCJNYXJnaW4iOnsiJHJlZiI6IjYwIn0sIlBhZGRpbmciOnsiJHJlZiI6IjYxIn0sIkJhY2tncm91bmQiOnsiJGlkIjoiMTc1IiwiQ29sb3IiOnsiJGlkIjoiMTc2IiwiQSI6MjU1LCJSIjoyMzQsIkciOjIyLCJCIjozMH19LCJJc1Zpc2libGUiOnRydWUsIldpZHRoIjoxMC4wLCJIZWlnaHQiOjkuNzUsIkJvcmRlclN0eWxlIjp7IiRpZCI6IjE3NyIsIkxpbmVDb2xvciI6eyIkcmVmIjoiNjMifSwiTGluZVdlaWdodCI6MC4wLCJMaW5lVHlwZSI6MCwiUGFyZW50U3R5bGUiOnsiJHJlZiI6IjYyIn19LCJQYXJlbnRTdHlsZSI6eyIkcmVmIjoiNTkifX0sIlRpdGxlU3R5bGUiOnsiJGlkIjoiMTc4IiwiRm9udFNldHRpbmdzIjp7IiRpZCI6IjE3OSIsIkZvbnRTaXplIjo4LCJGb250TmFtZSI6IkNhbGlicmkiLCJJc0JvbGQiOnRydWUsIklzSXRhbGljIjpmYWxzZSwiSXNVbmRlcmxpbmVkIjpmYWxzZSwiUGFyZW50U3R5bGUiOnsiJHJlZiI6IjY2In19LCJBdXRvU2l6ZSI6MiwiRm9yZWdyb3VuZCI6eyIkcmVmIjoiNjcifSwiTWF4V2lkdGgiOjEzMi43N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gwIiwiTGluZUNvbG9yIjpudWxsLCJMaW5lV2VpZ2h0IjowLjAsIkxpbmVUeXBlIjowLCJQYXJlbnRTdHlsZSI6bnVsbH0sIlBhcmVudFN0eWxlIjp7IiRyZWYiOiI2NSJ9fSwiRGF0ZVN0eWxlIjp7IiRpZCI6IjE4MSIsIkZvbnRTZXR0aW5ncyI6eyIkaWQiOiIxODI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ODMiLCJMaW5lQ29sb3IiOm51bGwsIkxpbmVXZWlnaHQiOjAuMCwiTGluZVR5cGUiOjAsIlBhcmVudFN0eWxlIjpudWxsfSwiUGFyZW50U3R5bGUiOnsiJHJlZiI6IjcyIn19LCJEYXRlRm9ybWF0Ijp7IiRyZWYiOiI3OSJ9LCJJc1Zpc2libGUiOmZhbHNlLCJQYXJlbnRTdHlsZSI6eyIkcmVmIjoiNTMifX0sIlBvc2l0aW9uIjp7IlJhdGlvIjowLjA4MDU1MTQ0OTM3MTQ2MzQxMywiSXNDdXN0b20iOnRydWV9LCJEYXRlRm9ybWF0Ijp7IiRyZWYiOiI3OSJ9LCJJZCI6IjZkNDIwZmI1LWNhYjMtNDNiYi1hYTZkLTMwMDE0YmJkZjljNCIsIkltcG9ydElkIjpudWxsLCJUaXRsZSI6Ik9uZVVTRyBCZW5lZml0cyBDb25uZWN0IE9wZW4gSG91c2UiLCJOb3RlIjpudWxsLCJIeXBlcmxpbmsiOm51bGwsIklzQ2hhbmdlZCI6ZmFsc2UsIklzTmV3IjpmYWxzZX0seyIkaWQiOiIxODQiLCJEYXRlIjoiMjAxNy0wNS0xNVQyMzo1OTowMCIsIlN0eWxlIjp7IiRpZCI6IjE4NSIsIlNoYXBlIjoyLCJDb25uZWN0b3JNYXJnaW4iOnsiJHJlZiI6IjU0In0sIkNvbm5lY3RvclN0eWxlIjp7IiRpZCI6IjE4NiIsIkxpbmVDb2xvciI6eyIkaWQiOiIxODciLCIkdHlwZSI6Ik5MUkUuQ29tbW9uLkRvbS5Tb2xpZENvbG9yQnJ1c2gsIE5MUkUuQ29tbW9uIiwiQ29sb3IiOnsiJGlkIjoiMTg4IiwiQSI6MTI3LCJSIjowLCJHIjoxMTQsIkIiOjE4OH19LCJMaW5lV2VpZ2h0IjoxLjAsIkxpbmVUeXBlIjowLCJQYXJlbnRTdHlsZSI6eyIkcmVmIjoiNTUifX0sIklzQmVsb3dUaW1lYmFuZCI6ZmFsc2UsIkhpZGVEYXRlIjpmYWxzZSwiU2hhcGVTaXplIjoxLCJTcGFjaW5nIjoyLjAsIlBhZGRpbmciOnsiJHJlZiI6IjU4In0sIlNoYXBlU3R5bGUiOnsiJGlkIjoiMTg5IiwiTWFyZ2luIjp7IiRyZWYiOiI2MCJ9LCJQYWRkaW5nIjp7IiRyZWYiOiI2MSJ9LCJCYWNrZ3JvdW5kIjp7IiRpZCI6IjE5MCIsIkNvbG9yIjp7IiRpZCI6IjE5MSIsIkEiOjI1NSwiUiI6MCwiRyI6MTE0LCJCIjoxODh9fSwiSXNWaXNpYmxlIjp0cnVlLCJXaWR0aCI6MTguMCwiSGVpZ2h0IjoyMC4wLCJCb3JkZXJTdHlsZSI6eyIkaWQiOiIxOTIiLCJMaW5lQ29sb3IiOnsiJHJlZiI6IjYzIn0sIkxpbmVXZWlnaHQiOjAuMCwiTGluZVR5cGUiOjAsIlBhcmVudFN0eWxlIjp7IiRyZWYiOiI2MiJ9fSwiUGFyZW50U3R5bGUiOnsiJHJlZiI6IjU5In19LCJUaXRsZVN0eWxlIjp7IiRpZCI6IjE5MyIsIkZvbnRTZXR0aW5ncyI6eyIkaWQiOiIxOTQiLCJGb250U2l6ZSI6OC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1IiwiTGluZUNvbG9yIjpudWxsLCJMaW5lV2VpZ2h0IjowLjAsIkxpbmVUeXBlIjowLCJQYXJlbnRTdHlsZSI6bnVsbH0sIlBhcmVudFN0eWxlIjp7IiRyZWYiOiI2NSJ9fSwiRGF0ZVN0eWxlIjp7IiRpZCI6IjE5NiIsIkZvbnRTZXR0aW5ncyI6eyIkaWQiOiIxOT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Tk4IiwiTGluZUNvbG9yIjpudWxsLCJMaW5lV2VpZ2h0IjowLjAsIkxpbmVUeXBlIjowLCJQYXJlbnRTdHlsZSI6bnVsbH0sIlBhcmVudFN0eWxlIjp7IiRyZWYiOiI3MiJ9fSwiRGF0ZUZvcm1hdCI6eyIkcmVmIjoiNzkifSwiSXNWaXNpYmxlIjpmYWxzZSwiUGFyZW50U3R5bGUiOnsiJHJlZiI6IjUzIn19LCJQb3NpdGlvbiI6eyJSYXRpbyI6MC4wOTQwNjU3Njc3NjcwMDc0MzgsIklzQ3VzdG9tIjpmYWxzZX0sIkRhdGVGb3JtYXQiOnsiJHJlZiI6Ijc5In0sIklkIjoiNWFhMDgzODktMDgzZi00Y2Y0LTg3OGUtZmE4OTQxM2VhMDI5IiwiSW1wb3J0SWQiOm51bGwsIlRpdGxlIjoiQ29ob3J0IDIgJiAzIEtpY2tvZmYiLCJOb3RlIjpudWxsLCJIeXBlcmxpbmsiOm51bGwsIklzQ2hhbmdlZCI6ZmFsc2UsIklzTmV3IjpmYWxzZX0seyIkaWQiOiIxOTkiLCJEYXRlIjoiMjAxNy0wNi0xOFQyMzo1OTowMCIsIlN0eWxlIjp7IiRpZCI6IjIwMCIsIlNoYXBlIjoxLCJDb25uZWN0b3JNYXJnaW4iOnsiJHJlZiI6IjU0In0sIkNvbm5lY3RvclN0eWxlIjp7IiRpZCI6IjIwMSIsIkxpbmVDb2xvciI6eyIkaWQiOiIyMDIiLCIkdHlwZSI6Ik5MUkUuQ29tbW9uLkRvbS5Tb2xpZENvbG9yQnJ1c2gsIE5MUkUuQ29tbW9uIiwiQ29sb3IiOnsiJGlkIjoiMjAzIiwiQSI6MTI3LCJSIjoyNiwiRyI6MTcwLCJCIjo2Nn19LCJMaW5lV2VpZ2h0IjoxLjAsIkxpbmVUeXBlIjowLCJQYXJlbnRTdHlsZSI6eyIkcmVmIjoiNTUifX0sIklzQmVsb3dUaW1lYmFuZCI6dHJ1ZSwiSGlkZURhdGUiOmZhbHNlLCJTaGFwZVNpemUiOjEsIlNwYWNpbmciOjIuMCwiUGFkZGluZyI6eyIkcmVmIjoiNTgifSwiU2hhcGVTdHlsZSI6eyIkaWQiOiIyMDQiLCJNYXJnaW4iOnsiJHJlZiI6IjYwIn0sIlBhZGRpbmciOnsiJHJlZiI6IjYxIn0sIkJhY2tncm91bmQiOnsiJGlkIjoiMjA1IiwiQ29sb3IiOnsiJGlkIjoiMjA2IiwiQSI6MjU1LCJSIjoyNiwiRyI6MTcwLCJCIjo2Nn19LCJJc1Zpc2libGUiOnRydWUsIldpZHRoIjoxOC4wLCJIZWlnaHQiOjIwLjAsIkJvcmRlclN0eWxlIjp7IiRpZCI6IjIwNyIsIkxpbmVDb2xvciI6eyIkcmVmIjoiNjMifSwiTGluZVdlaWdodCI6MC4wLCJMaW5lVHlwZSI6MCwiUGFyZW50U3R5bGUiOnsiJHJlZiI6IjYyIn19LCJQYXJlbnRTdHlsZSI6eyIkcmVmIjoiNTkifX0sIlRpdGxlU3R5bGUiOnsiJGlkIjoiMjA4IiwiRm9udFNldHRpbmdzIjp7IiRpZCI6IjIw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EwIiwiTGluZUNvbG9yIjpudWxsLCJMaW5lV2VpZ2h0IjowLjAsIkxpbmVUeXBlIjowLCJQYXJlbnRTdHlsZSI6bnVsbH0sIlBhcmVudFN0eWxlIjp7IiRyZWYiOiI2NSJ9fSwiRGF0ZVN0eWxlIjp7IiRpZCI6IjIxMSIsIkZvbnRTZXR0aW5ncyI6eyIkaWQiOiIyM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jEzIiwiTGluZUNvbG9yIjpudWxsLCJMaW5lV2VpZ2h0IjowLjAsIkxpbmVUeXBlIjowLCJQYXJlbnRTdHlsZSI6bnVsbH0sIlBhcmVudFN0eWxlIjp7IiRyZWYiOiI3MiJ9fSwiRGF0ZUZvcm1hdCI6eyIkcmVmIjoiNzkifSwiSXNWaXNpYmxlIjpmYWxzZSwiUGFyZW50U3R5bGUiOnsiJHJlZiI6IjUzIn19LCJQb3NpdGlvbiI6eyJSYXRpbyI6MC4wLCJJc0N1c3RvbSI6ZmFsc2V9LCJEYXRlRm9ybWF0Ijp7IiRyZWYiOiI3OSJ9LCJJZCI6IjVlYWM0MmE3LWI3YmUtNDlhZi1hMDFjLTBkZTI3ZDFlZDAzOSIsIkltcG9ydElkIjpudWxsLCJUaXRsZSI6IkdvIExpdmUiLCJOb3RlIjpudWxsLCJIeXBlcmxpbmsiOm51bGwsIklzQ2hhbmdlZCI6ZmFsc2UsIklzTmV3IjpmYWxzZX1dLCJUYXNrcyI6W3siJGlkIjoiMjE0IiwiR3JvdXBOYW1lIjpudWxsLCJTdGFydERhdGUiOiIyMDE3LTA0LTEzVDAwOjAwOjAwWiIsIkVuZERhdGUiOiIyMDE3LTA1LTE5VDIzOjU5OjAwWiIsIlBlcmNlbnRhZ2VDb21wbGV0ZSI6bnVsbCwiU3R5bGUiOnsiJGlkIjoiMjE1IiwiU2hhcGUiOjgsIlNoYXBlVGhpY2tuZXNzIjozLCJEdXJhdGlvbkZvcm1hdCI6MCwiSW5jbHVkZU5vbldvcmtpbmdEYXlzSW5EdXJhdGlvbiI6dHJ1ZSwiUGVyY2VudGFnZUNvbXBsZXRlU3R5bGUiOnsiJGlkIjoiMjE2IiwiRm9udFNldHRpbmdzIjp7IiRpZCI6IjIx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OCIsIkxpbmVDb2xvciI6bnVsbCwiTGluZVdlaWdodCI6MC4wLCJMaW5lVHlwZSI6MCwiUGFyZW50U3R5bGUiOm51bGx9LCJQYXJlbnRTdHlsZSI6eyIkcmVmIjoiODEifX0sIkR1cmF0aW9uU3R5bGUiOnsiJGlkIjoiMjE5IiwiRm9udFNldHRpbmdzIjp7IiRpZCI6IjIy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yMSIsIkxpbmVDb2xvciI6bnVsbCwiTGluZVdlaWdodCI6MC4wLCJMaW5lVHlwZSI6MCwiUGFyZW50U3R5bGUiOm51bGx9LCJQYXJlbnRTdHlsZSI6eyIkcmVmIjoiODgifX0sIkhvcml6b250YWxDb25uZWN0b3JTdHlsZSI6eyIkaWQiOiIyMjIiLCJMaW5lQ29sb3IiOnsiJHJlZiI6Ijk2In0sIkxpbmVXZWlnaHQiOjAuMCwiTGluZVR5cGUiOjAsIlBhcmVudFN0eWxlIjp7IiRyZWYiOiI5NSJ9fSwiVmVydGljYWxDb25uZWN0b3JTdHlsZSI6eyIkaWQiOiIyMjM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jI0IiwiTWFyZ2luIjp7IiRyZWYiOiIxMDIifSwiUGFkZGluZyI6eyIkcmVmIjoiMTAzIn0sIkJhY2tncm91bmQiOnsiJGlkIjoiMjI1IiwiQ29sb3IiOnsiJGlkIjoiMjI2IiwiQSI6MjU1LCJSIjowLCJHIjoxMTQsIkIiOjE4OH19LCJJc1Zpc2libGUiOnRydWUsIldpZHRoIjowLjAsIkhlaWdodCI6MTAuMDY5OTk5Njk0ODI0MjE5LCJCb3JkZXJTdHlsZSI6eyIkaWQiOiIyMjciLCJMaW5lQ29sb3IiOnsiJHJlZiI6IjEwNSJ9LCJMaW5lV2VpZ2h0IjowLjAsIkxpbmVUeXBlIjowLCJQYXJlbnRTdHlsZSI6eyIkcmVmIjoiMTA0In19LCJQYXJlbnRTdHlsZSI6eyIkcmVmIjoiMTAxIn19LCJUaXRsZVN0eWxlIjp7IiRpZCI6IjIyOCIsIkZvbnRTZXR0aW5ncyI6eyIkaWQiOiIyMjkiLCJGb250U2l6ZSI6OCwiRm9udE5hbWUiOiJDYWxpYnJpIiwiSXNCb2xkIjp0cnVlLCJJc0l0YWxpYyI6ZmFsc2UsIklzVW5kZXJsaW5lZCI6ZmFsc2UsIlBhcmVudFN0eWxlIjp7IiRyZWYiOiIxMDgifX0sIkF1dG9TaXplIjoyLCJGb3JlZ3JvdW5kIjp7IiRpZCI6IjIzMCIsIkNvbG9yIjp7IiRpZCI6IjIzMSIsIkEiOjI1NSwiUiI6MjU1LCJHIjoyNTUsIkIiOjI1NX19LCJNYXhXaWR0aCI6ODMuMjU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zMiIsIkxpbmVDb2xvciI6bnVsbCwiTGluZVdlaWdodCI6MC4wLCJMaW5lVHlwZSI6MCwiUGFyZW50U3R5bGUiOm51bGx9LCJQYXJlbnRTdHlsZSI6eyIkcmVmIjoiMTA3In19LCJEYXRlU3R5bGUiOnsiJGlkIjoiMjMzIiwiRm9udFNldHRpbmdzIjp7IiRpZCI6IjIzNCIsIkZvbnRTaXplIjoxMCwiRm9udE5hbWUiOiJDYWxpYnJpIiwiSXNCb2xkIjpmYWxzZSwiSXNJdGFsaWMiOmZhbHNlLCJJc1VuZGVybGluZWQiOmZhbHNlLCJQYXJlbnRTdHlsZSI6eyIkcmVmIjoiMTE1In19LCJBdXRvU2l6ZSI6MiwiRm9yZWdyb3VuZCI6eyIkcmVmIjoiMTE2In0sIk1heFdpZHRoIjo0Mi43NDUwNDA4OTM1NTQ2ODg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zNSIsIkxpbmVDb2xvciI6bnVsbCwiTGluZVdlaWdodCI6MC4wLCJMaW5lVHlwZSI6MCwiUGFyZW50U3R5bGUiOm51bGx9LCJQYXJlbnRTdHlsZSI6eyIkcmVmIjoiMTE0In19LCJEYXRlRm9ybWF0Ijp7IiRyZWYiOiIxMjEifSwiSXNWaXNpYmxlIjpmYWxzZSwiUGFyZW50U3R5bGUiOnsiJHJlZiI6IjgwIn19LCJJbmRleCI6MSwiU21hcnREdXJhdGlvbkFjdGl2YXRlZCI6ZmFsc2UsIkRhdGVGb3JtYXQiOnsiJHJlZiI6IjEyMSJ9LCJJZCI6IjZkZDFhZjZmLTg5MmQtNDk0MS04MzQxLWRlMmZhNDU1YjY5NiIsIkltcG9ydElkIjpudWxsLCJUaXRsZSI6IlVzZXIgQWNjZXB0YW5jZSBUZXN0aW5nIiwiTm90ZSI6bnVsbCwiSHlwZXJsaW5rIjpudWxsLCJJc0NoYW5nZWQiOmZhbHNlLCJJc05ldyI6ZmFsc2V9LHsiJGlkIjoiMjM2IiwiR3JvdXBOYW1lIjpudWxsLCJTdGFydERhdGUiOiIyMDE3LTA1LTE5VDAwOjAwOjAwWiIsIkVuZERhdGUiOiIyMDE3LTA2LTA5VDIzOjU5OjAwWiIsIlBlcmNlbnRhZ2VDb21wbGV0ZSI6bnVsbCwiU3R5bGUiOnsiJGlkIjoiMjM3IiwiU2hhcGUiOjgsIlNoYXBlVGhpY2tuZXNzIjowLCJEdXJhdGlvbkZvcm1hdCI6MCwiSW5jbHVkZU5vbldvcmtpbmdEYXlzSW5EdXJhdGlvbiI6dHJ1ZSwiUGVyY2VudGFnZUNvbXBsZXRlU3R5bGUiOnsiJGlkIjoiMjM4IiwiRm9udFNldHRpbmdzIjp7IiRpZCI6IjIz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MCIsIkxpbmVDb2xvciI6bnVsbCwiTGluZVdlaWdodCI6MC4wLCJMaW5lVHlwZSI6MCwiUGFyZW50U3R5bGUiOm51bGx9LCJQYXJlbnRTdHlsZSI6eyIkcmVmIjoiODEifX0sIkR1cmF0aW9uU3R5bGUiOnsiJGlkIjoiMjQxIiwiRm9udFNldHRpbmdzIjp7IiRpZCI6IjI0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0MyIsIkxpbmVDb2xvciI6bnVsbCwiTGluZVdlaWdodCI6MC4wLCJMaW5lVHlwZSI6MCwiUGFyZW50U3R5bGUiOm51bGx9LCJQYXJlbnRTdHlsZSI6eyIkcmVmIjoiODgifX0sIkhvcml6b250YWxDb25uZWN0b3JTdHlsZSI6eyIkaWQiOiIyNDQiLCJMaW5lQ29sb3IiOnsiJHJlZiI6Ijk2In0sIkxpbmVXZWlnaHQiOjAuMCwiTGluZVR5cGUiOjAsIlBhcmVudFN0eWxlIjp7IiRyZWYiOiI5NSJ9fSwiVmVydGljYWxDb25uZWN0b3JTdHlsZSI6eyIkaWQiOiIyNDU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jQ2IiwiTWFyZ2luIjp7IiRyZWYiOiIxMDIifSwiUGFkZGluZyI6eyIkcmVmIjoiMTAzIn0sIkJhY2tncm91bmQiOnsiJGlkIjoiMjQ3IiwiQ29sb3IiOnsiJGlkIjoiMjQ4IiwiQSI6MjU1LCJSIjoyLCJHIjoxNzgsIkIiOjIzOH19LCJJc1Zpc2libGUiOnRydWUsIldpZHRoIjowLjAsIkhlaWdodCI6MTAuMCwiQm9yZGVyU3R5bGUiOnsiJGlkIjoiMjQ5IiwiTGluZUNvbG9yIjp7IiRyZWYiOiIxMDUifSwiTGluZVdlaWdodCI6MC4wLCJMaW5lVHlwZSI6MCwiUGFyZW50U3R5bGUiOnsiJHJlZiI6IjEwNCJ9fSwiUGFyZW50U3R5bGUiOnsiJHJlZiI6IjEwMSJ9fSwiVGl0bGVTdHlsZSI6eyIkaWQiOiIyNTAiLCJGb250U2V0dGluZ3MiOnsiJGlkIjoiMjUxIiwiRm9udFNpemUiOjgsIkZvbnROYW1lIjoiQ2FsaWJyaSIsIklzQm9sZCI6dHJ1ZSwiSXNJdGFsaWMiOmZhbHNlLCJJc1VuZGVybGluZWQiOmZhbHNlLCJQYXJlbnRTdHlsZSI6eyIkcmVmIjoiMTA4In19LCJBdXRvU2l6ZSI6MCwiRm9yZWdyb3VuZCI6eyIkaWQiOiIyNTIiLCJDb2xvciI6eyIkaWQiOiIyNTMiLCJBIjoyNTUsIlIiOjI1NSwiRyI6MjU1LCJCIjoyNTV9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NTQiLCJMaW5lQ29sb3IiOm51bGwsIkxpbmVXZWlnaHQiOjAuMCwiTGluZVR5cGUiOjAsIlBhcmVudFN0eWxlIjpudWxsfSwiUGFyZW50U3R5bGUiOnsiJHJlZiI6IjEwNyJ9fSwiRGF0ZVN0eWxlIjp7IiRpZCI6IjI1NSIsIkZvbnRTZXR0aW5ncyI6eyIkaWQiOiIyN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1NyIsIkxpbmVDb2xvciI6bnVsbCwiTGluZVdlaWdodCI6MC4wLCJMaW5lVHlwZSI6MCwiUGFyZW50U3R5bGUiOm51bGx9LCJQYXJlbnRTdHlsZSI6eyIkcmVmIjoiMTE0In19LCJEYXRlRm9ybWF0Ijp7IiRyZWYiOiIxMjEifSwiSXNWaXNpYmxlIjpmYWxzZSwiUGFyZW50U3R5bGUiOnsiJHJlZiI6IjgwIn19LCJJbmRleCI6MiwiU21hcnREdXJhdGlvbkFjdGl2YXRlZCI6ZmFsc2UsIkRhdGVGb3JtYXQiOnsiJHJlZiI6IjEyMSJ9LCJJZCI6IjRjYjViNWZhLWM3ODItNGNiMS1iMjJmLTM4ZTBmNzRjNDIyNSIsIkltcG9ydElkIjpudWxsLCJUaXRsZSI6IlBhcmFsbGVsIFRlc3RpbmciLCJOb3RlIjpudWxsLCJIeXBlcmxpbmsiOm51bGwsIklzQ2hhbmdlZCI6ZmFsc2UsIklzTmV3IjpmYWxzZX0seyIkaWQiOiIyNTgiLCJHcm91cE5hbWUiOm51bGwsIlN0YXJ0RGF0ZSI6IjIwMTctMDYtMDlUMDA6MDA6MDBaIiwiRW5kRGF0ZSI6IjIwMTctMDYtMTZUMjM6NTk6MDBaIiwiUGVyY2VudGFnZUNvbXBsZXRlIjpudWxsLCJTdHlsZSI6eyIkaWQiOiIyNTkiLCJTaGFwZSI6OCwiU2hhcGVUaGlja25lc3MiOjAsIkR1cmF0aW9uRm9ybWF0IjowLCJJbmNsdWRlTm9uV29ya2luZ0RheXNJbkR1cmF0aW9uIjp0cnVlLCJQZXJjZW50YWdlQ29tcGxldGVTdHlsZSI6eyIkaWQiOiIyNjAiLCJGb250U2V0dGluZ3MiOnsiJGlkIjoiMjY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yIiwiTGluZUNvbG9yIjpudWxsLCJMaW5lV2VpZ2h0IjowLjAsIkxpbmVUeXBlIjowLCJQYXJlbnRTdHlsZSI6bnVsbH0sIlBhcmVudFN0eWxlIjp7IiRyZWYiOiI4MSJ9fSwiRHVyYXRpb25TdHlsZSI6eyIkaWQiOiIyNjMiLCJGb250U2V0dGluZ3MiOnsiJGlkIjoiMjY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Y1IiwiTGluZUNvbG9yIjpudWxsLCJMaW5lV2VpZ2h0IjowLjAsIkxpbmVUeXBlIjowLCJQYXJlbnRTdHlsZSI6bnVsbH0sIlBhcmVudFN0eWxlIjp7IiRyZWYiOiI4OCJ9fSwiSG9yaXpvbnRhbENvbm5lY3RvclN0eWxlIjp7IiRpZCI6IjI2NiIsIkxpbmVDb2xvciI6eyIkcmVmIjoiOTYifSwiTGluZVdlaWdodCI6MC4wLCJMaW5lVHlwZSI6MCwiUGFyZW50U3R5bGUiOnsiJHJlZiI6Ijk1In19LCJWZXJ0aWNhbENvbm5lY3RvclN0eWxlIjp7IiRpZCI6IjI2NyIsIkxpbmVDb2xvciI6eyIkcmVmIjoiOTkifSwiTGluZVdlaWdodCI6MC4wLCJMaW5lVHlwZSI6MCwiUGFyZW50U3R5bGUiOnsiJHJlZiI6Ijk4In1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yNjgiLCJNYXJnaW4iOnsiJHJlZiI6IjEwMiJ9LCJQYWRkaW5nIjp7IiRyZWYiOiIxMDMifSwiQmFja2dyb3VuZCI6eyIkaWQiOiIyNjkiLCJDb2xvciI6eyIkaWQiOiIyNzAiLCJBIjoyNTUsIlIiOjI2LCJHIjoxNzAsIkIiOjY2fX0sIklzVmlzaWJsZSI6dHJ1ZSwiV2lkdGgiOjAuMCwiSGVpZ2h0IjoxMC4wLCJCb3JkZXJTdHlsZSI6eyIkaWQiOiIyNzEiLCJMaW5lQ29sb3IiOnsiJHJlZiI6IjEwNSJ9LCJMaW5lV2VpZ2h0IjowLjAsIkxpbmVUeXBlIjowLCJQYXJlbnRTdHlsZSI6eyIkcmVmIjoiMTA0In19LCJQYXJlbnRTdHlsZSI6eyIkcmVmIjoiMTAxIn19LCJUaXRsZVN0eWxlIjp7IiRpZCI6IjI3MiIsIkZvbnRTZXR0aW5ncyI6eyIkaWQiOiIyNzMiLCJGb250U2l6ZSI6OCwiRm9udE5hbWUiOiJDYWxpYnJpIiwiSXNCb2xkIjp0cnVlLCJJc0l0YWxpYyI6ZmFsc2UsIklzVW5kZXJsaW5lZCI6ZmFsc2UsIlBhcmVudFN0eWxlIjp7IiRyZWYiOiIxMDgifX0sIkF1dG9TaXplIjowLCJGb3JlZ3JvdW5kIjp7IiRpZCI6IjI3NCIsIkNvbG9yIjp7IiRpZCI6IjI3NSIsIkEiOjI1NSwiUiI6MjU1LCJHIjoyNTUsIkIiOjI1NX1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3NiIsIkxpbmVDb2xvciI6bnVsbCwiTGluZVdlaWdodCI6MC4wLCJMaW5lVHlwZSI6MCwiUGFyZW50U3R5bGUiOm51bGx9LCJQYXJlbnRTdHlsZSI6eyIkcmVmIjoiMTA3In19LCJEYXRlU3R5bGUiOnsiJGlkIjoiMjc3IiwiRm9udFNldHRpbmdzIjp7IiRpZCI6IjI3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c5IiwiTGluZUNvbG9yIjpudWxsLCJMaW5lV2VpZ2h0IjowLjAsIkxpbmVUeXBlIjowLCJQYXJlbnRTdHlsZSI6bnVsbH0sIlBhcmVudFN0eWxlIjp7IiRyZWYiOiIxMTQifX0sIkRhdGVGb3JtYXQiOnsiJHJlZiI6IjEyMSJ9LCJJc1Zpc2libGUiOmZhbHNlLCJQYXJlbnRTdHlsZSI6eyIkcmVmIjoiODAifX0sIkluZGV4IjozLCJTbWFydER1cmF0aW9uQWN0aXZhdGVkIjpmYWxzZSwiRGF0ZUZvcm1hdCI6eyIkcmVmIjoiMTIxIn0sIklkIjoiM2E1ZjJmZjAtYjVhMS00MjQzLTkwZDEtYzQ1OTQ1MGIwYzE4IiwiSW1wb3J0SWQiOm51bGwsIlRpdGxlIjoiQ3V0b3ZlciIsIk5vdGUiOm51bGwsIkh5cGVybGluayI6bnVsbCwiSXNDaGFuZ2VkIjpmYWxzZSwiSXNOZXciOmZhbHNlfSx7IiRpZCI6IjI4MCIsIkdyb3VwTmFtZSI6bnVsbCwiU3RhcnREYXRlIjoiMjAxNy0wMy0xM1QwMDowMDowMFoiLCJFbmREYXRlIjoiMjAxNy0wNC0xM1QyMzo1OTowMFoiLCJQZXJjZW50YWdlQ29tcGxldGUiOm51bGwsIlN0eWxlIjp7IiRpZCI6IjI4MSIsIlNoYXBlIjo4LCJTaGFwZVRoaWNrbmVzcyI6MywiRHVyYXRpb25Gb3JtYXQiOjAsIkluY2x1ZGVOb25Xb3JraW5nRGF5c0luRHVyYXRpb24iOnRydWUsIlBlcmNlbnRhZ2VDb21wbGV0ZVN0eWxlIjp7IiRpZCI6IjI4MiIsIkZvbnRTZXR0aW5ncyI6eyIkaWQiOiIyOD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QiLCJMaW5lQ29sb3IiOm51bGwsIkxpbmVXZWlnaHQiOjAuMCwiTGluZVR5cGUiOjAsIlBhcmVudFN0eWxlIjpudWxsfSwiUGFyZW50U3R5bGUiOnsiJHJlZiI6IjgxIn19LCJEdXJhdGlvblN0eWxlIjp7IiRpZCI6IjI4NSIsIkZvbnRTZXR0aW5ncyI6eyIkaWQiOiIyOD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ciLCJMaW5lQ29sb3IiOm51bGwsIkxpbmVXZWlnaHQiOjAuMCwiTGluZVR5cGUiOjAsIlBhcmVudFN0eWxlIjpudWxsfSwiUGFyZW50U3R5bGUiOnsiJHJlZiI6Ijg4In19LCJIb3Jpem9udGFsQ29ubmVjdG9yU3R5bGUiOnsiJGlkIjoiMjg4IiwiTGluZUNvbG9yIjp7IiRyZWYiOiI5NiJ9LCJMaW5lV2VpZ2h0IjowLjAsIkxpbmVUeXBlIjowLCJQYXJlbnRTdHlsZSI6eyIkcmVmIjoiOTUifX0sIlZlcnRpY2FsQ29ubmVjdG9yU3R5bGUiOnsiJGlkIjoiMjg5IiwiTGluZUNvbG9yIjp7IiRyZWYiOiI5OSJ9LCJMaW5lV2VpZ2h0IjowLjAsIkxpbmVUeXBlIjowLCJQYXJlbnRTdHlsZSI6eyIkcmVmIjoiOTgifX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I5MCIsIk1hcmdpbiI6eyIkcmVmIjoiMTAyIn0sIlBhZGRpbmciOnsiJHJlZiI6IjEwMyJ9LCJCYWNrZ3JvdW5kIjp7IiRpZCI6IjI5MSIsIkNvbG9yIjp7IiRpZCI6IjI5MiIsIkEiOjI1NSwiUiI6OTUsIkciOjk1LCJCIjo5NX19LCJJc1Zpc2libGUiOnRydWUsIldpZHRoIjowLjAsIkhlaWdodCI6MTAuMDY5OTk5Njk0ODI0MjE5LCJCb3JkZXJTdHlsZSI6eyIkaWQiOiIyOTMiLCJMaW5lQ29sb3IiOnsiJHJlZiI6IjEwNSJ9LCJMaW5lV2VpZ2h0IjowLjAsIkxpbmVUeXBlIjowLCJQYXJlbnRTdHlsZSI6eyIkcmVmIjoiMTA0In19LCJQYXJlbnRTdHlsZSI6eyIkcmVmIjoiMTAxIn19LCJUaXRsZVN0eWxlIjp7IiRpZCI6IjI5NCIsIkZvbnRTZXR0aW5ncyI6eyIkaWQiOiIyOTUiLCJGb250U2l6ZSI6OCwiRm9udE5hbWUiOiJDYWxpYnJpIiwiSXNCb2xkIjp0cnVlLCJJc0l0YWxpYyI6ZmFsc2UsIklzVW5kZXJsaW5lZCI6ZmFsc2UsIlBhcmVudFN0eWxlIjp7IiRyZWYiOiIxMDgifX0sIkF1dG9TaXplIjoyLCJGb3JlZ3JvdW5kIjp7IiRpZCI6IjI5NiIsIkNvbG9yIjp7IiRpZCI6IjI5NyIsIkEiOjI1NSwiUiI6MjU1LCJHIjoyNTUsIkIiOjI1NX19LCJNYXhXaWR0aCI6NDAuNS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k4IiwiTGluZUNvbG9yIjpudWxsLCJMaW5lV2VpZ2h0IjowLjAsIkxpbmVUeXBlIjowLCJQYXJlbnRTdHlsZSI6bnVsbH0sIlBhcmVudFN0eWxlIjp7IiRyZWYiOiIxMDcifX0sIkRhdGVTdHlsZSI6eyIkaWQiOiIyOTkiLCJGb250U2V0dGluZ3MiOnsiJGlkIjoiMzAwIiwiRm9udFNpemUiOjEwLCJGb250TmFtZSI6IkNhbGlicmkiLCJJc0JvbGQiOmZhbHNlLCJJc0l0YWxpYyI6ZmFsc2UsIklzVW5kZXJsaW5lZCI6ZmFsc2UsIlBhcmVudFN0eWxlIjp7IiRyZWYiOiIxMTUifX0sIkF1dG9TaXplIjoyLCJGb3JlZ3JvdW5kIjp7IiRyZWYiOiIxMTYifSwiTWF4V2lkdGgiOjU2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wMSIsIkxpbmVDb2xvciI6bnVsbCwiTGluZVdlaWdodCI6MC4wLCJMaW5lVHlwZSI6MCwiUGFyZW50U3R5bGUiOm51bGx9LCJQYXJlbnRTdHlsZSI6eyIkcmVmIjoiMTE0In19LCJEYXRlRm9ybWF0Ijp7IiRyZWYiOiIxMjEifSwiSXNWaXNpYmxlIjpmYWxzZSwiUGFyZW50U3R5bGUiOnsiJHJlZiI6IjgwIn19LCJJbmRleCI6NCwiU21hcnREdXJhdGlvbkFjdGl2YXRlZCI6ZmFsc2UsIkRhdGVGb3JtYXQiOnsiJHJlZiI6IjEyMSJ9LCJJZCI6IjViMTM2ZjU0LTVhN2UtNGNiMy04ZDQwLTI3M2EzMWRhMDhlMyIsIkltcG9ydElkIjpudWxsLCJUaXRsZSI6IlN5c3RlbSBUZXN0IiwiTm90ZSI6bnVsbCwiSHlwZXJsaW5rIjpudWxsLCJJc0NoYW5nZWQiOmZhbHNlLCJJc05ldyI6ZmFsc2V9LHsiJGlkIjoiMzAyIiwiR3JvdXBOYW1lIjpudWxsLCJTdGFydERhdGUiOiIyMDE3LTAzLTEzVDAwOjAwOjAwWiIsIkVuZERhdGUiOiIyMDE3LTA0LTEzVDIzOjU5OjAwWiIsIlBlcmNlbnRhZ2VDb21wbGV0ZSI6bnVsbCwiU3R5bGUiOnsiJGlkIjoiMzAzIiwiU2hhcGUiOjgsIlNoYXBlVGhpY2tuZXNzIjozLCJEdXJhdGlvbkZvcm1hdCI6MCwiSW5jbHVkZU5vbldvcmtpbmdEYXlzSW5EdXJhdGlvbiI6dHJ1ZSwiUGVyY2VudGFnZUNvbXBsZXRlU3R5bGUiOnsiJGlkIjoiMzA0IiwiRm9udFNldHRpbmdzIjp7IiRpZCI6IjMw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iIsIkxpbmVDb2xvciI6bnVsbCwiTGluZVdlaWdodCI6MC4wLCJMaW5lVHlwZSI6MCwiUGFyZW50U3R5bGUiOm51bGx9LCJQYXJlbnRTdHlsZSI6eyIkcmVmIjoiODEifX0sIkR1cmF0aW9uU3R5bGUiOnsiJGlkIjoiMzA3IiwiRm9udFNldHRpbmdzIjp7IiRpZCI6IjMw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wOSIsIkxpbmVDb2xvciI6bnVsbCwiTGluZVdlaWdodCI6MC4wLCJMaW5lVHlwZSI6MCwiUGFyZW50U3R5bGUiOm51bGx9LCJQYXJlbnRTdHlsZSI6eyIkcmVmIjoiODgifX0sIkhvcml6b250YWxDb25uZWN0b3JTdHlsZSI6eyIkaWQiOiIzMTAiLCJMaW5lQ29sb3IiOnsiJHJlZiI6Ijk2In0sIkxpbmVXZWlnaHQiOjAuMCwiTGluZVR5cGUiOjAsIlBhcmVudFN0eWxlIjp7IiRyZWYiOiI5NSJ9fSwiVmVydGljYWxDb25uZWN0b3JTdHlsZSI6eyIkaWQiOiIzMTE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zEyIiwiTWFyZ2luIjp7IiRyZWYiOiIxMDIifSwiUGFkZGluZyI6eyIkcmVmIjoiMTAzIn0sIkJhY2tncm91bmQiOnsiJGlkIjoiMzEzIiwiQ29sb3IiOnsiJGlkIjoiMzE0IiwiQSI6MjU1LCJSIjo5NSwiRyI6OTUsIkIiOjk1fX0sIklzVmlzaWJsZSI6dHJ1ZSwiV2lkdGgiOjAuMCwiSGVpZ2h0IjoxMC4wNjk5OTk2OTQ4MjQyMTksIkJvcmRlclN0eWxlIjp7IiRpZCI6IjMxNSIsIkxpbmVDb2xvciI6eyIkcmVmIjoiMTA1In0sIkxpbmVXZWlnaHQiOjAuMCwiTGluZVR5cGUiOjAsIlBhcmVudFN0eWxlIjp7IiRyZWYiOiIxMDQifX0sIlBhcmVudFN0eWxlIjp7IiRyZWYiOiIxMDEifX0sIlRpdGxlU3R5bGUiOnsiJGlkIjoiMzE2IiwiRm9udFNldHRpbmdzIjp7IiRpZCI6IjMxNyIsIkZvbnRTaXplIjo4LCJGb250TmFtZSI6IkNhbGlicmkiLCJJc0JvbGQiOnRydWUsIklzSXRhbGljIjpmYWxzZSwiSXNVbmRlcmxpbmVkIjpmYWxzZSwiUGFyZW50U3R5bGUiOnsiJHJlZiI6IjEwOCJ9fSwiQXV0b1NpemUiOjIsIkZvcmVncm91bmQiOnsiJGlkIjoiMzE4IiwiQ29sb3IiOnsiJGlkIjoiMzE5IiwiQSI6MjU1LCJSIjoyNTUsIkciOjI1NSwiQiI6MjU1fX0sIk1heFdpZHRoIjo3NS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MjAiLCJMaW5lQ29sb3IiOm51bGwsIkxpbmVXZWlnaHQiOjAuMCwiTGluZVR5cGUiOjAsIlBhcmVudFN0eWxlIjpudWxsfSwiUGFyZW50U3R5bGUiOnsiJHJlZiI6IjEwNyJ9fSwiRGF0ZVN0eWxlIjp7IiRpZCI6IjMyMSIsIkZvbnRTZXR0aW5ncyI6eyIkaWQiOiIzMjIiLCJGb250U2l6ZSI6MTAsIkZvbnROYW1lIjoiQ2FsaWJyaSIsIklzQm9sZCI6ZmFsc2UsIklzSXRhbGljIjpmYWxzZSwiSXNVbmRlcmxpbmVkIjpmYWxzZSwiUGFyZW50U3R5bGUiOnsiJHJlZiI6IjExNSJ9fSwiQXV0b1NpemUiOjIsIkZvcmVncm91bmQiOnsiJHJlZiI6IjExNiJ9LCJNYXhXaWR0aCI6NTY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zIiwiTGluZUNvbG9yIjpudWxsLCJMaW5lV2VpZ2h0IjowLjAsIkxpbmVUeXBlIjowLCJQYXJlbnRTdHlsZSI6bnVsbH0sIlBhcmVudFN0eWxlIjp7IiRyZWYiOiIxMTQifX0sIkRhdGVGb3JtYXQiOnsiJHJlZiI6IjEyMSJ9LCJJc1Zpc2libGUiOmZhbHNlLCJQYXJlbnRTdHlsZSI6eyIkcmVmIjoiODAifX0sIkluZGV4Ijo1LCJTbWFydER1cmF0aW9uQWN0aXZhdGVkIjpmYWxzZSwiRGF0ZUZvcm1hdCI6eyIkcmVmIjoiMTIxIn0sIklkIjoiNzA1NDQ3OWYtZGUwZS00ZWJkLTkwYmQtZWIyNDVhNGI0Yzc4IiwiSW1wb3J0SWQiOm51bGwsIlRpdGxlIjoiSW5zdGl0dXRpb24gLSBCdWlsZCAodjEpIiwiTm90ZSI6bnVsbCwiSHlwZXJsaW5rIjpudWxsLCJJc0NoYW5nZWQiOmZhbHNlLCJJc05ldyI6ZmFsc2V9XSwiTXNQcm9qZWN0SXRlbXNUcmVlIjp7IiRpZCI6IjMyNCIsIlJvb3QiOnsiSW1wb3J0SWQiOm51bGwsIklzSW1wb3J0ZWQiOmZhbHNlLCJDaGlsZHJlbiI6W119fSwiTWV0YWRhdGEiOnsiJGlkIjoiMzI1In0sIlNldHRpbmdzIjp7IiRpZCI6IjMyNiIsIkltcGFPcHRpb25zIjp7IiRpZCI6IjMy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MyOCIsIlVzZVRpbWUiOmZhbHNlLCJXb3JrRGF5U3RhcnQiOiIwMDowMDowMCIsIldvcmtEYXlFbmQiOiIyMzo1OTowMCJ9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TIMING" val="|0.3|2.2"/>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D2F169C9EE7F499E5C9B7FA6AFC6FC" ma:contentTypeVersion="4" ma:contentTypeDescription="Create a new document." ma:contentTypeScope="" ma:versionID="fa3647c0bbd4589d6d7c0b21748164b4">
  <xsd:schema xmlns:xsd="http://www.w3.org/2001/XMLSchema" xmlns:xs="http://www.w3.org/2001/XMLSchema" xmlns:p="http://schemas.microsoft.com/office/2006/metadata/properties" xmlns:ns2="0b047a42-3a00-4e05-b7e3-c9c491c46c03" targetNamespace="http://schemas.microsoft.com/office/2006/metadata/properties" ma:root="true" ma:fieldsID="a2f3d869bc5c7811b5c38593ac99c3fa" ns2:_="">
    <xsd:import namespace="0b047a42-3a00-4e05-b7e3-c9c491c46c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47a42-3a00-4e05-b7e3-c9c491c46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590D30-450A-43FE-BE7D-85BFAFB7BDD2}">
  <ds:schemaRefs>
    <ds:schemaRef ds:uri="http://schemas.microsoft.com/sharepoint/v3/contenttype/forms"/>
  </ds:schemaRefs>
</ds:datastoreItem>
</file>

<file path=customXml/itemProps2.xml><?xml version="1.0" encoding="utf-8"?>
<ds:datastoreItem xmlns:ds="http://schemas.openxmlformats.org/officeDocument/2006/customXml" ds:itemID="{CC588C6D-BC0E-4E6E-B3CD-1BE86F1E2D80}">
  <ds:schemaRefs>
    <ds:schemaRef ds:uri="0b047a42-3a00-4e05-b7e3-c9c491c46c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FC849F-85B1-4282-B54E-72426FFDD4CC}">
  <ds:schemaRefs>
    <ds:schemaRef ds:uri="0b047a42-3a00-4e05-b7e3-c9c491c46c03"/>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6252</TotalTime>
  <Words>1819</Words>
  <Application>Microsoft Office PowerPoint</Application>
  <PresentationFormat>Widescreen</PresentationFormat>
  <Paragraphs>279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Georgia</vt:lpstr>
      <vt:lpstr>2_Office Theme</vt:lpstr>
      <vt:lpstr>GeorgiaFIRST Financials</vt:lpstr>
      <vt:lpstr>Accounts Payable &amp; Travel and Expenses</vt:lpstr>
      <vt:lpstr>Accounts Payable </vt:lpstr>
      <vt:lpstr>Travel and Expenses</vt:lpstr>
      <vt:lpstr>Travel and Expenses</vt:lpstr>
      <vt:lpstr>Accounts Payable </vt:lpstr>
      <vt:lpstr>Accounts Payable </vt:lpstr>
      <vt:lpstr>Accounts Payable </vt:lpstr>
      <vt:lpstr>Accounts Payable</vt:lpstr>
      <vt:lpstr>Accounts Payable</vt:lpstr>
      <vt:lpstr>Accounts Payable</vt:lpstr>
      <vt:lpstr>Accounts Payable</vt:lpstr>
      <vt:lpstr>Accounts Payable</vt:lpstr>
      <vt:lpstr>Accounts Payable</vt:lpstr>
      <vt:lpstr>Accounts Payable</vt:lpstr>
      <vt:lpstr>Accounts Payable</vt:lpstr>
      <vt:lpstr>Accounts Payable</vt:lpstr>
      <vt:lpstr>Travel and Expenses</vt:lpstr>
      <vt:lpstr>GeorgiaFIRST Communications</vt:lpstr>
      <vt:lpstr>Accounts Payable &amp; Travel and Expenses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 Conversion Roadmap</dc:title>
  <dc:creator>Wanda Aldridge</dc:creator>
  <cp:lastModifiedBy>Anna Reid</cp:lastModifiedBy>
  <cp:revision>182</cp:revision>
  <cp:lastPrinted>2023-09-11T20:57:03Z</cp:lastPrinted>
  <dcterms:created xsi:type="dcterms:W3CDTF">2021-01-19T14:54:07Z</dcterms:created>
  <dcterms:modified xsi:type="dcterms:W3CDTF">2023-09-21T12:51:00Z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0x010100BBD2F169C9EE7F499E5C9B7FA6AFC6FC</vt:lpwstr>
  </property>
</Properties>
</file>