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34"/>
  </p:notesMasterIdLst>
  <p:sldIdLst>
    <p:sldId id="1608" r:id="rId5"/>
    <p:sldId id="1521" r:id="rId6"/>
    <p:sldId id="1693" r:id="rId7"/>
    <p:sldId id="1698" r:id="rId8"/>
    <p:sldId id="1700" r:id="rId9"/>
    <p:sldId id="1709" r:id="rId10"/>
    <p:sldId id="1695" r:id="rId11"/>
    <p:sldId id="1707" r:id="rId12"/>
    <p:sldId id="1685" r:id="rId13"/>
    <p:sldId id="1687" r:id="rId14"/>
    <p:sldId id="1689" r:id="rId15"/>
    <p:sldId id="1688" r:id="rId16"/>
    <p:sldId id="1690" r:id="rId17"/>
    <p:sldId id="1691" r:id="rId18"/>
    <p:sldId id="1708" r:id="rId19"/>
    <p:sldId id="1681" r:id="rId20"/>
    <p:sldId id="1678" r:id="rId21"/>
    <p:sldId id="1682" r:id="rId22"/>
    <p:sldId id="1676" r:id="rId23"/>
    <p:sldId id="1679" r:id="rId24"/>
    <p:sldId id="1697" r:id="rId25"/>
    <p:sldId id="1702" r:id="rId26"/>
    <p:sldId id="1704" r:id="rId27"/>
    <p:sldId id="1705" r:id="rId28"/>
    <p:sldId id="1706" r:id="rId29"/>
    <p:sldId id="1680" r:id="rId30"/>
    <p:sldId id="1701" r:id="rId31"/>
    <p:sldId id="1674" r:id="rId32"/>
    <p:sldId id="1675" r:id="rId3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manda Bibby" initials="AB" lastIdx="15" clrIdx="6">
    <p:extLst>
      <p:ext uri="{19B8F6BF-5375-455C-9EA6-DF929625EA0E}">
        <p15:presenceInfo xmlns:p15="http://schemas.microsoft.com/office/powerpoint/2012/main" userId="S::amanda.bibby@usg.edu::4088cc7c-c18b-4101-a161-6d197cd2d893" providerId="AD"/>
      </p:ext>
    </p:extLst>
  </p:cmAuthor>
  <p:cmAuthor id="1" name="Asheley Faris" initials="AF" lastIdx="24" clrIdx="0">
    <p:extLst>
      <p:ext uri="{19B8F6BF-5375-455C-9EA6-DF929625EA0E}">
        <p15:presenceInfo xmlns:p15="http://schemas.microsoft.com/office/powerpoint/2012/main" userId="S-1-5-21-4060241145-1665654607-1753785296-38344" providerId="AD"/>
      </p:ext>
    </p:extLst>
  </p:cmAuthor>
  <p:cmAuthor id="8" name="Julie Harris" initials="JH" lastIdx="3" clrIdx="7">
    <p:extLst>
      <p:ext uri="{19B8F6BF-5375-455C-9EA6-DF929625EA0E}">
        <p15:presenceInfo xmlns:p15="http://schemas.microsoft.com/office/powerpoint/2012/main" userId="S::julie.harris@usg.edu::57c5158b-65b7-4c5d-94fd-eb0681c5af18" providerId="AD"/>
      </p:ext>
    </p:extLst>
  </p:cmAuthor>
  <p:cmAuthor id="2" name="Brad Freeman" initials="BF" lastIdx="1" clrIdx="1">
    <p:extLst>
      <p:ext uri="{19B8F6BF-5375-455C-9EA6-DF929625EA0E}">
        <p15:presenceInfo xmlns:p15="http://schemas.microsoft.com/office/powerpoint/2012/main" userId="S::brad.freeman@usg.edu::63e3dfc1-10ad-46fd-96ca-8ea4ea480535" providerId="AD"/>
      </p:ext>
    </p:extLst>
  </p:cmAuthor>
  <p:cmAuthor id="9" name="Sherry Smith" initials="SS" lastIdx="5" clrIdx="8">
    <p:extLst>
      <p:ext uri="{19B8F6BF-5375-455C-9EA6-DF929625EA0E}">
        <p15:presenceInfo xmlns:p15="http://schemas.microsoft.com/office/powerpoint/2012/main" userId="S::sherry.smith@usg.edu::0e064c36-e441-4471-a4db-2f766b5760f1" providerId="AD"/>
      </p:ext>
    </p:extLst>
  </p:cmAuthor>
  <p:cmAuthor id="3" name="Wanda Aldridge" initials="WA" lastIdx="25" clrIdx="2">
    <p:extLst>
      <p:ext uri="{19B8F6BF-5375-455C-9EA6-DF929625EA0E}">
        <p15:presenceInfo xmlns:p15="http://schemas.microsoft.com/office/powerpoint/2012/main" userId="S::wanda.aldridge@usg.edu::73802b2e-6967-4afb-b7fb-7c5766483de3" providerId="AD"/>
      </p:ext>
    </p:extLst>
  </p:cmAuthor>
  <p:cmAuthor id="10" name="Benjamin Scott" initials="BS" lastIdx="4" clrIdx="9">
    <p:extLst>
      <p:ext uri="{19B8F6BF-5375-455C-9EA6-DF929625EA0E}">
        <p15:presenceInfo xmlns:p15="http://schemas.microsoft.com/office/powerpoint/2012/main" userId="S::benjamin.scott2@usg.edu::f5487e5e-a037-4624-82c8-243a0099c9a1" providerId="AD"/>
      </p:ext>
    </p:extLst>
  </p:cmAuthor>
  <p:cmAuthor id="4" name="Tracie Arnold-Dixon" initials="TA" lastIdx="2" clrIdx="3">
    <p:extLst>
      <p:ext uri="{19B8F6BF-5375-455C-9EA6-DF929625EA0E}">
        <p15:presenceInfo xmlns:p15="http://schemas.microsoft.com/office/powerpoint/2012/main" userId="S::tracie.dixon@usg.edu::a3595468-2ae3-4d54-8724-1efd692124b3" providerId="AD"/>
      </p:ext>
    </p:extLst>
  </p:cmAuthor>
  <p:cmAuthor id="11" name="Julie Thompson" initials="JT" lastIdx="5" clrIdx="10">
    <p:extLst>
      <p:ext uri="{19B8F6BF-5375-455C-9EA6-DF929625EA0E}">
        <p15:presenceInfo xmlns:p15="http://schemas.microsoft.com/office/powerpoint/2012/main" userId="S::julie.thompson@usg.edu::f52793c9-6e03-45fb-af5e-7ff9f01b17e9" providerId="AD"/>
      </p:ext>
    </p:extLst>
  </p:cmAuthor>
  <p:cmAuthor id="5" name="Asheley Faris" initials="AF [2]" lastIdx="7" clrIdx="4">
    <p:extLst>
      <p:ext uri="{19B8F6BF-5375-455C-9EA6-DF929625EA0E}">
        <p15:presenceInfo xmlns:p15="http://schemas.microsoft.com/office/powerpoint/2012/main" userId="S::asheley.faris@usg.edu::d2e51fe6-0eec-4076-bd96-05a94b18fb41" providerId="AD"/>
      </p:ext>
    </p:extLst>
  </p:cmAuthor>
  <p:cmAuthor id="6" name="Deborah Scott" initials="DS" lastIdx="8" clrIdx="5">
    <p:extLst>
      <p:ext uri="{19B8F6BF-5375-455C-9EA6-DF929625EA0E}">
        <p15:presenceInfo xmlns:p15="http://schemas.microsoft.com/office/powerpoint/2012/main" userId="S::deborah.scott@usg.edu::6a718ed8-643c-42f6-9417-665abbe58b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41"/>
    <a:srgbClr val="6EBCDB"/>
    <a:srgbClr val="2D3F50"/>
    <a:srgbClr val="0082D7"/>
    <a:srgbClr val="F084E1"/>
    <a:srgbClr val="F19D83"/>
    <a:srgbClr val="A81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49" autoAdjust="0"/>
  </p:normalViewPr>
  <p:slideViewPr>
    <p:cSldViewPr snapToGrid="0">
      <p:cViewPr varScale="1">
        <p:scale>
          <a:sx n="143" d="100"/>
          <a:sy n="143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ADAD-8CFB-4845-AF89-465FDA5708D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1CBE-8CCD-4914-83F5-C7F397BA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9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3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6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-For the General Ledger module, I’d like to talk to you about Automatic Reversal Journals and Simple Journals Functionality.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-Automatic Reversal Journals</a:t>
            </a:r>
          </a:p>
          <a:p>
            <a:endParaRPr lang="en-US" dirty="0"/>
          </a:p>
          <a:p>
            <a:r>
              <a:rPr lang="en-US" dirty="0"/>
              <a:t>-They are typically used for year-end journal entries</a:t>
            </a:r>
          </a:p>
          <a:p>
            <a:br>
              <a:rPr lang="en-US" dirty="0"/>
            </a:br>
            <a:r>
              <a:rPr lang="en-US" dirty="0"/>
              <a:t>-We’ve had a few instances within the last 6 months or so where the original journals are unposted prior to the automatic reversal journal posting. This causes some issues that I’ll talk about on the next slide.</a:t>
            </a:r>
          </a:p>
          <a:p>
            <a:endParaRPr lang="en-US" dirty="0"/>
          </a:p>
          <a:p>
            <a:r>
              <a:rPr lang="en-US" dirty="0"/>
              <a:t>-Just a couple of things to know about Automatic Reversal Journals:</a:t>
            </a:r>
          </a:p>
          <a:p>
            <a:br>
              <a:rPr lang="en-US" dirty="0"/>
            </a:br>
            <a:r>
              <a:rPr lang="en-US" dirty="0"/>
              <a:t>-They cannot be edited or deleted</a:t>
            </a:r>
          </a:p>
          <a:p>
            <a:br>
              <a:rPr lang="en-US" dirty="0"/>
            </a:br>
            <a:r>
              <a:rPr lang="en-US" dirty="0"/>
              <a:t>-On the journal header page, the Entered By will reflect the user id of the user who approved the original journal entry and</a:t>
            </a:r>
          </a:p>
          <a:p>
            <a:endParaRPr lang="en-US" dirty="0"/>
          </a:p>
          <a:p>
            <a:r>
              <a:rPr lang="en-US" dirty="0"/>
              <a:t>-the Entered On will reflect the date the original journal was approved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 is a screenshot showing what we just discussed if you’re not familiar with automatic reversal journals.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Beside the red arrow, is the link you would click to set up the automatic reversal journal.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-Please do not unpost the original journal entry prior to the automatic reversal journal being posted.</a:t>
            </a:r>
          </a:p>
          <a:p>
            <a:br>
              <a:rPr lang="en-US" dirty="0"/>
            </a:br>
            <a:r>
              <a:rPr lang="en-US" dirty="0"/>
              <a:t>-This has historically caused amounts not to back out of commitment control which in turn causes out of balance issues.</a:t>
            </a:r>
          </a:p>
          <a:p>
            <a:endParaRPr lang="en-US" dirty="0"/>
          </a:p>
          <a:p>
            <a:r>
              <a:rPr lang="en-US" dirty="0"/>
              <a:t>-This has also caused the journals to become stuck in an Incomplete Posting status.</a:t>
            </a:r>
          </a:p>
          <a:p>
            <a:endParaRPr lang="en-US" dirty="0"/>
          </a:p>
          <a:p>
            <a:r>
              <a:rPr lang="en-US" dirty="0"/>
              <a:t>-and both of these can cause inaccurate reporting for your institution.</a:t>
            </a:r>
          </a:p>
          <a:p>
            <a:endParaRPr lang="en-US" dirty="0"/>
          </a:p>
          <a:p>
            <a:r>
              <a:rPr lang="en-US" dirty="0"/>
              <a:t>-If you find that the original journal entry is incorrect after it is posted but prior to the automatic reversal journal posting, please submit a ticket to ITS for guidance on how to handle.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next topic is Simple Journals</a:t>
            </a:r>
          </a:p>
          <a:p>
            <a:endParaRPr lang="en-US" dirty="0"/>
          </a:p>
          <a:p>
            <a:r>
              <a:rPr lang="en-US" dirty="0"/>
              <a:t>-This is new functionality that we plan to roll out to all Business Units in the Spring.  </a:t>
            </a:r>
          </a:p>
          <a:p>
            <a:br>
              <a:rPr lang="en-US" dirty="0"/>
            </a:br>
            <a:r>
              <a:rPr lang="en-US" dirty="0"/>
              <a:t>-There is no change to the existing delivered journal processing.  </a:t>
            </a:r>
          </a:p>
          <a:p>
            <a:br>
              <a:rPr lang="en-US" dirty="0"/>
            </a:br>
            <a:r>
              <a:rPr lang="en-US" dirty="0"/>
              <a:t>-KSU will pilot this functionality for us after the annual maintenance release this November.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-Currently general ledger &amp; commitment control does not have many, if any, Fluid pages. The pages for Simple Journals are Fluid.</a:t>
            </a:r>
          </a:p>
          <a:p>
            <a:br>
              <a:rPr lang="en-US" dirty="0"/>
            </a:br>
            <a:r>
              <a:rPr lang="en-US" dirty="0"/>
              <a:t>-We’re currently system testing these pages and hopefully with KSU piloting and our continued testing we’ll have it running smoothly by the Spring roll out</a:t>
            </a:r>
          </a:p>
          <a:p>
            <a:br>
              <a:rPr lang="en-US" dirty="0"/>
            </a:br>
            <a:r>
              <a:rPr lang="en-US" dirty="0"/>
              <a:t>-What are Simple Journals used for or the Point of Simple Journals:</a:t>
            </a:r>
          </a:p>
          <a:p>
            <a:br>
              <a:rPr lang="en-US" dirty="0"/>
            </a:br>
            <a:r>
              <a:rPr lang="en-US" dirty="0"/>
              <a:t>-To simplify data entry from an end-user standpoint</a:t>
            </a:r>
          </a:p>
          <a:p>
            <a:endParaRPr lang="en-US" dirty="0"/>
          </a:p>
          <a:p>
            <a:r>
              <a:rPr lang="en-US" dirty="0"/>
              <a:t>-To automate billing services between departments within the institution</a:t>
            </a:r>
          </a:p>
          <a:p>
            <a:endParaRPr lang="en-US" dirty="0"/>
          </a:p>
          <a:p>
            <a:r>
              <a:rPr lang="en-US" dirty="0"/>
              <a:t>-Access to Simple Journals can be distributed out to the departments where you would not do that for regular journals</a:t>
            </a:r>
          </a:p>
          <a:p>
            <a:endParaRPr lang="en-US" dirty="0"/>
          </a:p>
          <a:p>
            <a:r>
              <a:rPr lang="en-US" dirty="0"/>
              <a:t>-They’re used to define templates and workflow for intercompany transactions</a:t>
            </a:r>
          </a:p>
          <a:p>
            <a:br>
              <a:rPr lang="en-US" dirty="0"/>
            </a:br>
            <a:r>
              <a:rPr lang="en-US" dirty="0"/>
              <a:t>-Administrators will define the templates.</a:t>
            </a:r>
          </a:p>
          <a:p>
            <a:br>
              <a:rPr lang="en-US" dirty="0"/>
            </a:br>
            <a:r>
              <a:rPr lang="en-US" dirty="0"/>
              <a:t>-Workflow at a minimum will be 1 department approver and an overall journal approver (this is your GL journal approvers). </a:t>
            </a:r>
          </a:p>
          <a:p>
            <a:br>
              <a:rPr lang="en-US" dirty="0"/>
            </a:br>
            <a:r>
              <a:rPr lang="en-US" dirty="0"/>
              <a:t>-Additional levels of approval are available (2</a:t>
            </a:r>
            <a:r>
              <a:rPr lang="en-US" baseline="30000" dirty="0"/>
              <a:t>nd</a:t>
            </a:r>
            <a:r>
              <a:rPr lang="en-US" dirty="0"/>
              <a:t> dept approver and 2 project approvers)</a:t>
            </a:r>
          </a:p>
          <a:p>
            <a:endParaRPr lang="en-US" dirty="0"/>
          </a:p>
          <a:p>
            <a:r>
              <a:rPr lang="en-US" dirty="0"/>
              <a:t>-There are separate security roles for Simple Journal entry and approval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next few slides are some screenshots of Simple Journal entry pages.</a:t>
            </a:r>
          </a:p>
          <a:p>
            <a:endParaRPr lang="en-US" dirty="0"/>
          </a:p>
          <a:p>
            <a:r>
              <a:rPr lang="en-US" dirty="0"/>
              <a:t>-Here, this one shows the Simple Journal tile.  </a:t>
            </a:r>
          </a:p>
          <a:p>
            <a:endParaRPr lang="en-US" dirty="0"/>
          </a:p>
          <a:p>
            <a:r>
              <a:rPr lang="en-US" dirty="0"/>
              <a:t>-It is accessed through the Finance &amp; Accounting Home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illustrates what the page looks like when adding a new journal.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5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required information for a simple journal is on the left and data entry is on the right.</a:t>
            </a:r>
          </a:p>
          <a:p>
            <a:br>
              <a:rPr lang="en-US" dirty="0"/>
            </a:br>
            <a:r>
              <a:rPr lang="en-US" dirty="0"/>
              <a:t>-This is an example of the journal header page.  </a:t>
            </a:r>
          </a:p>
          <a:p>
            <a:endParaRPr lang="en-US" dirty="0"/>
          </a:p>
          <a:p>
            <a:r>
              <a:rPr lang="en-US" dirty="0"/>
              <a:t>-If you’ll notice , the first 3 fields are grayed out.  Administrators can configure the fields that appear on the Journal Entry pages for users.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3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is a screenshot of the lines page.  </a:t>
            </a:r>
          </a:p>
          <a:p>
            <a:br>
              <a:rPr lang="en-US" dirty="0"/>
            </a:br>
            <a:r>
              <a:rPr lang="en-US" dirty="0"/>
              <a:t>-The pages for Simple Journals will look different b/c of them being Fluid.  </a:t>
            </a:r>
          </a:p>
          <a:p>
            <a:endParaRPr lang="en-US" dirty="0"/>
          </a:p>
          <a:p>
            <a:r>
              <a:rPr lang="en-US" dirty="0"/>
              <a:t>-On a regular journal, all of the fields are on one tab whereas for Simple journals there are 4 tabs – Basic, </a:t>
            </a:r>
            <a:r>
              <a:rPr lang="en-US" dirty="0" err="1"/>
              <a:t>Chartfieds</a:t>
            </a:r>
            <a:r>
              <a:rPr lang="en-US" dirty="0"/>
              <a:t>, Currency, and Miscellaneous. </a:t>
            </a:r>
          </a:p>
          <a:p>
            <a:endParaRPr lang="en-US" dirty="0"/>
          </a:p>
          <a:p>
            <a:r>
              <a:rPr lang="en-US" dirty="0"/>
              <a:t>-Again, Administrators can configure the fields that appear on the pages. </a:t>
            </a:r>
          </a:p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shown here, users can process the journal with the same options as a regular journal entry.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7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-Once the functionality is rolled out in the spring, each institution may choose to implement this functionality or continue their defined process to account for these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0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-And that’s all we have.</a:t>
            </a:r>
          </a:p>
          <a:p>
            <a:r>
              <a:rPr lang="en-US" dirty="0"/>
              <a:t>-Are there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0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8E343-A82C-4466-BF65-AA6E9AC83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83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1CBE-8CCD-4914-83F5-C7F397BAC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240" y="274639"/>
            <a:ext cx="11495760" cy="1143000"/>
          </a:xfrm>
          <a:prstGeom prst="rect">
            <a:avLst/>
          </a:prstGeom>
          <a:solidFill>
            <a:srgbClr val="2A81BA"/>
          </a:solidFill>
        </p:spPr>
        <p:txBody>
          <a:bodyPr vert="horz" lIns="91440" tIns="45720" rIns="274320" bIns="45720" rtlCol="0" anchor="ctr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88" y="2130430"/>
            <a:ext cx="1069611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14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2394" y="6304213"/>
            <a:ext cx="543903" cy="299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CE4956D-515A-0A42-9701-32492B03E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2" y="4139605"/>
            <a:ext cx="9903884" cy="1362075"/>
          </a:xfrm>
        </p:spPr>
        <p:txBody>
          <a:bodyPr anchor="ctr">
            <a:normAutofit/>
          </a:bodyPr>
          <a:lstStyle>
            <a:lvl1pPr algn="ctr">
              <a:defRPr sz="4267" b="0" cap="none" baseline="0"/>
            </a:lvl1pPr>
          </a:lstStyle>
          <a:p>
            <a:r>
              <a:rPr lang="en-US"/>
              <a:t>Click to edit the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3" y="2616200"/>
            <a:ext cx="990388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37BDE-139F-F64C-9F6D-A75C4D60CFCC}" type="slidenum">
              <a:rPr lang="en-US" sz="1333" smtClean="0"/>
              <a:pPr/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49009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384800" cy="4343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6240" y="274639"/>
            <a:ext cx="11495760" cy="1143000"/>
          </a:xfrm>
          <a:prstGeom prst="rect">
            <a:avLst/>
          </a:prstGeom>
          <a:solidFill>
            <a:srgbClr val="2A81BA"/>
          </a:solidFill>
        </p:spPr>
        <p:txBody>
          <a:bodyPr vert="horz" lIns="91440" tIns="45720" rIns="274320" bIns="45720" rtlCol="0" anchor="ctr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96240" y="1600200"/>
            <a:ext cx="5384800" cy="4343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41512"/>
            <a:ext cx="5080000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800" y="2581275"/>
            <a:ext cx="4978400" cy="32861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941512"/>
            <a:ext cx="5080000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581275"/>
            <a:ext cx="5080000" cy="32861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240" y="274639"/>
            <a:ext cx="11495760" cy="1143000"/>
          </a:xfrm>
          <a:prstGeom prst="rect">
            <a:avLst/>
          </a:prstGeom>
          <a:solidFill>
            <a:srgbClr val="2A81BA"/>
          </a:solidFill>
        </p:spPr>
        <p:txBody>
          <a:bodyPr vert="horz" lIns="91440" tIns="45720" rIns="274320" bIns="45720" rtlCol="0" anchor="ctr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6240" y="274639"/>
            <a:ext cx="11495760" cy="1143000"/>
          </a:xfrm>
          <a:prstGeom prst="rect">
            <a:avLst/>
          </a:prstGeom>
          <a:solidFill>
            <a:srgbClr val="2A81BA"/>
          </a:solidFill>
        </p:spPr>
        <p:txBody>
          <a:bodyPr vert="horz" lIns="91440" tIns="45720" rIns="274320" bIns="45720" rtlCol="0" anchor="ctr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1" y="273049"/>
            <a:ext cx="4011084" cy="116205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2"/>
            <a:ext cx="5892800" cy="559434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1" y="1435103"/>
            <a:ext cx="4011084" cy="44323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29" y="4467227"/>
            <a:ext cx="11091572" cy="56673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029" y="279400"/>
            <a:ext cx="11091572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29" y="5033965"/>
            <a:ext cx="11091572" cy="6524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per clouds_2.jpg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76200"/>
            <a:ext cx="7416800" cy="2438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76201"/>
            <a:ext cx="4470400" cy="24384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606" y="2590800"/>
            <a:ext cx="9042399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9042400" y="2590800"/>
            <a:ext cx="3048000" cy="1676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03200" y="3505200"/>
            <a:ext cx="8737600" cy="609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667000"/>
            <a:ext cx="8737600" cy="762000"/>
          </a:xfrm>
          <a:noFill/>
        </p:spPr>
        <p:txBody>
          <a:bodyPr anchor="ctr" anchorCtr="0">
            <a:normAutofit/>
          </a:bodyPr>
          <a:lstStyle>
            <a:lvl1pPr algn="ctr">
              <a:defRPr sz="4267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1436162"/>
            <a:ext cx="5384800" cy="135182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144000" y="2616200"/>
            <a:ext cx="2844800" cy="15240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4270851"/>
            <a:ext cx="11988800" cy="24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240" y="274639"/>
            <a:ext cx="11495760" cy="1143000"/>
          </a:xfrm>
          <a:prstGeom prst="rect">
            <a:avLst/>
          </a:prstGeom>
          <a:solidFill>
            <a:srgbClr val="2A81BA"/>
          </a:solidFill>
        </p:spPr>
        <p:txBody>
          <a:bodyPr vert="horz" lIns="91440" tIns="45720" rIns="274320" bIns="45720" rtlCol="0" anchor="ctr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240" y="1600201"/>
            <a:ext cx="1119096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03200" y="274639"/>
            <a:ext cx="0" cy="6405563"/>
          </a:xfrm>
          <a:prstGeom prst="line">
            <a:avLst/>
          </a:prstGeom>
          <a:ln>
            <a:solidFill>
              <a:srgbClr val="2D3F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1" y="5880459"/>
            <a:ext cx="1082897" cy="8338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6028" y="6273802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8D637BDE-139F-F64C-9F6D-A75C4D60C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0387" y="6672720"/>
            <a:ext cx="10581733" cy="0"/>
          </a:xfrm>
          <a:prstGeom prst="line">
            <a:avLst/>
          </a:prstGeom>
          <a:ln>
            <a:solidFill>
              <a:srgbClr val="2D3F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r" defTabSz="1219170" rtl="0" eaLnBrk="1" latinLnBrk="0" hangingPunct="1">
        <a:spcBef>
          <a:spcPct val="0"/>
        </a:spcBef>
        <a:buNone/>
        <a:defRPr sz="3733" b="0" kern="1200">
          <a:solidFill>
            <a:srgbClr val="FFFFF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28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3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31.png"/><Relationship Id="rId8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edu/gafirst-f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reid\OneDrive%20-%20Board%20of%20Regents%20of%20the%20University%20System%20of%20Georgia\Documents\GeorgiaFIRST-%20Augusta%20University%20Financials%20Fall%202023%20In%20the%20Know%20Session.i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edu/gafirst-fin/documentation/category/asset_manage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3200" y="3038168"/>
            <a:ext cx="8737600" cy="1297858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Birds of a Feather Session</a:t>
            </a: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Kristi Bradshaw</a:t>
            </a: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Sherrie Moon</a:t>
            </a: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Kelly Saxon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2566219"/>
            <a:ext cx="8737600" cy="471949"/>
          </a:xfrm>
        </p:spPr>
        <p:txBody>
          <a:bodyPr>
            <a:normAutofit fontScale="90000"/>
          </a:bodyPr>
          <a:lstStyle/>
          <a:p>
            <a:r>
              <a:rPr lang="en-US" dirty="0"/>
              <a:t>Georgia</a:t>
            </a:r>
            <a:r>
              <a:rPr lang="en-US" i="1" dirty="0"/>
              <a:t>FIRST</a:t>
            </a:r>
            <a:r>
              <a:rPr lang="en-US" dirty="0"/>
              <a:t> Financials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8400" y="3182400"/>
            <a:ext cx="28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September 13, 2023</a:t>
            </a:r>
          </a:p>
        </p:txBody>
      </p:sp>
    </p:spTree>
    <p:extLst>
      <p:ext uri="{BB962C8B-B14F-4D97-AF65-F5344CB8AC3E}">
        <p14:creationId xmlns:p14="http://schemas.microsoft.com/office/powerpoint/2010/main" val="412298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6708F6-A9F3-737C-8ECD-14FC1C144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57503" y="3070364"/>
            <a:ext cx="6851811" cy="3512997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553078-CEF5-4495-C1A0-57106E3F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Example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5AE4D-E45A-B424-3655-86CB98FEB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6239" y="1600200"/>
            <a:ext cx="10026303" cy="1350171"/>
          </a:xfrm>
        </p:spPr>
        <p:txBody>
          <a:bodyPr>
            <a:normAutofit/>
          </a:bodyPr>
          <a:lstStyle/>
          <a:p>
            <a:r>
              <a:rPr lang="en-US" sz="2000" dirty="0"/>
              <a:t>Select the appropriate profile ID based on characterization and term of the lease.</a:t>
            </a:r>
          </a:p>
          <a:p>
            <a:r>
              <a:rPr lang="en-US" sz="2000" dirty="0"/>
              <a:t> 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leases that do not transfer ownership, the profile and category should begin with an “L.” SBITAs should be categorized with an “S” category. 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14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923F9-7426-8EE2-AAF9-0209D6ECE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D8EEC9-D363-5B07-8C46-18D522D9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Example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25330-F4B9-2EFE-5934-F6B14E083E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6239" y="1600200"/>
            <a:ext cx="11274385" cy="4343400"/>
          </a:xfrm>
        </p:spPr>
        <p:txBody>
          <a:bodyPr/>
          <a:lstStyle/>
          <a:p>
            <a:pPr marL="609585" lvl="1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-</a:t>
            </a:r>
            <a:r>
              <a:rPr lang="en-US" sz="2400" b="1" dirty="0">
                <a:latin typeface="Century Gothic" panose="020B0502020202020204" pitchFamily="34" charset="0"/>
              </a:rPr>
              <a:t>Financial Terms Tab – Base Rent hyperlink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In the below screenshot, the payment type is “Advance” to obtain the correct payment schedule.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The start and end date should align with the payment schedule. </a:t>
            </a:r>
          </a:p>
          <a:p>
            <a:pPr lvl="2"/>
            <a:endParaRPr lang="en-US" sz="14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EF94-0194-E382-490D-71A5AD40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DF9F7-636D-9AAD-E7AC-BE8CBD08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86" y="2965844"/>
            <a:ext cx="5285714" cy="2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54D9C-E26C-3FA1-97E6-E4F885AB1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25" y="2926715"/>
            <a:ext cx="5782374" cy="35301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13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87C4E-1C09-9EF6-67A2-25860596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Example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38D1B-0E34-D1C5-196E-D8252BAA24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6239" y="1568918"/>
            <a:ext cx="11277587" cy="1143000"/>
          </a:xfrm>
        </p:spPr>
        <p:txBody>
          <a:bodyPr/>
          <a:lstStyle/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Financial Terms Tab – Preview Payment Schedule hyperlink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Preview Payment Schedule hyperlink to ensure you do not have extra Schedule dates.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31C13-5C77-230E-EE6C-F05CDE96A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7C99E0-9A7B-EDF3-209D-D63702BC8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6" y="2416173"/>
            <a:ext cx="8797278" cy="20160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082DE0-C4FF-BD07-8FCE-9FEC87B9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710" y="2308109"/>
            <a:ext cx="2331869" cy="740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C96961-091B-3C71-0713-6E780DEC5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76" y="4279574"/>
            <a:ext cx="9403381" cy="10095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140B7A-4152-5458-3499-5FA23AD8D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76" y="5371179"/>
            <a:ext cx="9619048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A0CCB6-7A95-EF9E-5237-085B0F8A6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97911" y="2328222"/>
            <a:ext cx="7147305" cy="4255139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5CFA69-6E5B-B062-84DF-1F1C887F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Example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D19E7-B9CB-3861-2298-6DA8ADCE74B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6240" y="1600200"/>
            <a:ext cx="11123583" cy="979371"/>
          </a:xfrm>
        </p:spPr>
        <p:txBody>
          <a:bodyPr>
            <a:normAutofit/>
          </a:bodyPr>
          <a:lstStyle/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Verify Total Lease Payments, PVLP and ROU Asset Cost before activating the lease: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543A8-BC7A-0A4B-A8FB-9E69344ED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C91A3-26A9-3375-8EB0-C843A318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20" y="218015"/>
            <a:ext cx="11495760" cy="1143000"/>
          </a:xfrm>
        </p:spPr>
        <p:txBody>
          <a:bodyPr/>
          <a:lstStyle/>
          <a:p>
            <a:pPr algn="ctr"/>
            <a:r>
              <a:rPr lang="en-US" sz="3600"/>
              <a:t>Questions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ADA3A-F523-4FAC-BB8F-86E6CD505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 descr="PROFESSORES LUSOS: Para quando a publicitação das listas ...">
            <a:extLst>
              <a:ext uri="{FF2B5EF4-FFF2-40B4-BE49-F238E27FC236}">
                <a16:creationId xmlns:a16="http://schemas.microsoft.com/office/drawing/2014/main" id="{569DD326-23E7-837F-1E07-8E270853C58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96" y="1668570"/>
            <a:ext cx="4287007" cy="45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6EC2-55C6-84D3-E68A-ABF80178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Ledger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26CA6-0E42-F0AB-B505-9DA6727DA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9BFDC-1824-431A-DAC7-2B9704EB0D27}"/>
              </a:ext>
            </a:extLst>
          </p:cNvPr>
          <p:cNvSpPr txBox="1"/>
          <p:nvPr/>
        </p:nvSpPr>
        <p:spPr>
          <a:xfrm>
            <a:off x="801328" y="1958766"/>
            <a:ext cx="92570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dirty="0"/>
              <a:t>1. Automatic Reversal Journals</a:t>
            </a:r>
          </a:p>
          <a:p>
            <a:r>
              <a:rPr lang="en-US" sz="4400" dirty="0"/>
              <a:t>2. Simple Journals Functionality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889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Automatic Reversal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2FAC3-B0EE-7D5C-D97F-61EDA6D2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Automatic Reversal Journals</a:t>
            </a:r>
          </a:p>
          <a:p>
            <a:pPr lvl="1"/>
            <a:r>
              <a:rPr lang="en-US" dirty="0"/>
              <a:t>Typically used for year-end journal entries</a:t>
            </a:r>
          </a:p>
          <a:p>
            <a:pPr lvl="1"/>
            <a:r>
              <a:rPr lang="en-US" dirty="0"/>
              <a:t>Cannot be edited or deleted</a:t>
            </a:r>
          </a:p>
          <a:p>
            <a:pPr lvl="1"/>
            <a:r>
              <a:rPr lang="en-US" dirty="0"/>
              <a:t>Header Info</a:t>
            </a:r>
          </a:p>
          <a:p>
            <a:pPr lvl="2"/>
            <a:r>
              <a:rPr lang="en-US" dirty="0"/>
              <a:t>Entered By: will reflect user id of user who approved the original journal entry</a:t>
            </a:r>
          </a:p>
          <a:p>
            <a:pPr lvl="2"/>
            <a:r>
              <a:rPr lang="en-US" dirty="0"/>
              <a:t>Entered On: will reflect the date the original journal was approved</a:t>
            </a:r>
          </a:p>
          <a:p>
            <a:pPr marL="0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Automatic Reversal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FDF8E-B2AE-FC40-40F8-68156062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96" y="1632552"/>
            <a:ext cx="9852207" cy="441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6A445-0CA7-A2F9-1D5D-CC11062F0CFD}"/>
              </a:ext>
            </a:extLst>
          </p:cNvPr>
          <p:cNvCxnSpPr>
            <a:cxnSpLocks/>
          </p:cNvCxnSpPr>
          <p:nvPr/>
        </p:nvCxnSpPr>
        <p:spPr>
          <a:xfrm>
            <a:off x="1379781" y="5399765"/>
            <a:ext cx="13683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F6F8BBD6-ADCA-3C29-223F-4147C991B1FA}"/>
              </a:ext>
            </a:extLst>
          </p:cNvPr>
          <p:cNvSpPr/>
          <p:nvPr/>
        </p:nvSpPr>
        <p:spPr>
          <a:xfrm>
            <a:off x="1828801" y="5577843"/>
            <a:ext cx="235130" cy="2090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Automatic Reversal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2FAC3-B0EE-7D5C-D97F-61EDA6D2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40" y="1600201"/>
            <a:ext cx="11190960" cy="475143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5700" b="1" dirty="0"/>
              <a:t>Do not unpost </a:t>
            </a:r>
            <a:r>
              <a:rPr lang="en-US" dirty="0"/>
              <a:t>the original journal entry prior to the automatic reversal journal entry being posted.</a:t>
            </a:r>
          </a:p>
          <a:p>
            <a:pPr lvl="2"/>
            <a:r>
              <a:rPr lang="en-US" dirty="0"/>
              <a:t>This has historically caused amounts not to back out of Commitment Control which in turn causes out of balance issues.</a:t>
            </a:r>
          </a:p>
          <a:p>
            <a:pPr lvl="2"/>
            <a:r>
              <a:rPr lang="en-US" dirty="0"/>
              <a:t>This has also caused journals to become stuck in an Incomplete Posting status.</a:t>
            </a:r>
          </a:p>
          <a:p>
            <a:pPr lvl="2"/>
            <a:r>
              <a:rPr lang="en-US" dirty="0"/>
              <a:t>Both of these can cause inaccurate reporting for your institution.</a:t>
            </a:r>
          </a:p>
          <a:p>
            <a:pPr lvl="2"/>
            <a:r>
              <a:rPr lang="en-US" sz="3100" dirty="0"/>
              <a:t>If you find that the original journal entry is incorrect after it is posted, but prior to the automatic reversal journal posting, please submit a ticket to ITS.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1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65279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2FAC3-B0EE-7D5C-D97F-61EDA6D2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Simple Journals:</a:t>
            </a:r>
          </a:p>
          <a:p>
            <a:pPr lvl="1"/>
            <a:r>
              <a:rPr lang="en-US" dirty="0"/>
              <a:t>New functionality for users</a:t>
            </a:r>
          </a:p>
          <a:p>
            <a:pPr lvl="1"/>
            <a:r>
              <a:rPr lang="en-US" dirty="0"/>
              <a:t>KSU is piloting after the fall release</a:t>
            </a:r>
          </a:p>
          <a:p>
            <a:pPr lvl="1"/>
            <a:r>
              <a:rPr lang="en-US" dirty="0"/>
              <a:t>Global roll out to all institutions will be spring 2024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0764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EC683-7161-4FD9-980C-A592EF9B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40" y="1600201"/>
            <a:ext cx="10589749" cy="4982688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r>
              <a:rPr lang="en-US" sz="3733" i="1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</a:p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Update of PeopleSoft Interface</a:t>
            </a:r>
          </a:p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Adding a Lease</a:t>
            </a:r>
          </a:p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Reversal Journals</a:t>
            </a:r>
          </a:p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Simple Journal Functionality</a:t>
            </a:r>
          </a:p>
          <a:p>
            <a:pPr marL="456342" indent="-456342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pPr algn="ctr"/>
            <a:r>
              <a:rPr lang="en-US" sz="5400" dirty="0"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2FAC3-B0EE-7D5C-D97F-61EDA6D2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7699" indent="-571500">
              <a:buFontTx/>
              <a:buChar char="-"/>
            </a:pPr>
            <a:r>
              <a:rPr lang="en-US" dirty="0"/>
              <a:t>Simplifies data entry from an end-user standpoint</a:t>
            </a:r>
          </a:p>
          <a:p>
            <a:pPr marL="647699" indent="-571500">
              <a:buFontTx/>
              <a:buChar char="-"/>
            </a:pPr>
            <a:r>
              <a:rPr lang="en-US" dirty="0"/>
              <a:t>Automates the billing of services from one department to another within the institution</a:t>
            </a:r>
          </a:p>
          <a:p>
            <a:pPr marL="647699" indent="-571500">
              <a:buFontTx/>
              <a:buChar char="-"/>
            </a:pPr>
            <a:r>
              <a:rPr lang="en-US" dirty="0"/>
              <a:t>Users will define templates and workflow for intercompany transactions</a:t>
            </a:r>
          </a:p>
          <a:p>
            <a:pPr marL="647699" indent="-571500">
              <a:buFontTx/>
              <a:buChar char="-"/>
            </a:pPr>
            <a:r>
              <a:rPr lang="en-US" dirty="0"/>
              <a:t>Minimum workflow required will be one department approver and overall journal approver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049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05-9253-EA33-DBC2-B077F0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12506-07BC-B4E4-F920-DEBECAA52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905A3-39C5-D000-1531-746FD90F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20" y="2799948"/>
            <a:ext cx="10179584" cy="3045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F29C3-F879-C20A-5EED-B9B6F3B6C228}"/>
              </a:ext>
            </a:extLst>
          </p:cNvPr>
          <p:cNvSpPr txBox="1"/>
          <p:nvPr/>
        </p:nvSpPr>
        <p:spPr>
          <a:xfrm>
            <a:off x="1006208" y="1693295"/>
            <a:ext cx="1087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Users will access the page through the Finance &amp; Accounting Home Page Simple Journal tile.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79626-A71C-8D37-D946-BFD4A548EBDD}"/>
              </a:ext>
            </a:extLst>
          </p:cNvPr>
          <p:cNvSpPr/>
          <p:nvPr/>
        </p:nvSpPr>
        <p:spPr>
          <a:xfrm>
            <a:off x="5447489" y="3553838"/>
            <a:ext cx="1692613" cy="138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05-9253-EA33-DBC2-B077F0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12506-07BC-B4E4-F920-DEBECAA52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B353F-7545-C7AF-4231-C37C1FAC5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83" y="2856762"/>
            <a:ext cx="10461957" cy="2381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2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05-9253-EA33-DBC2-B077F0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12506-07BC-B4E4-F920-DEBECAA52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69936-4DA1-DEBE-C687-F6C3D98EB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42" y="1614071"/>
            <a:ext cx="10509043" cy="3321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05-9253-EA33-DBC2-B077F0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12506-07BC-B4E4-F920-DEBECAA52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E848E-94F8-18E7-0137-AC15CA64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3" y="1491721"/>
            <a:ext cx="9859226" cy="387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83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05-9253-EA33-DBC2-B077F0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12506-07BC-B4E4-F920-DEBECAA52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08E8-4AE9-DA55-8865-78B19109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8" y="2370177"/>
            <a:ext cx="10910203" cy="353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36A3F-67A6-8A87-9C62-F735C63D6E94}"/>
              </a:ext>
            </a:extLst>
          </p:cNvPr>
          <p:cNvSpPr txBox="1"/>
          <p:nvPr/>
        </p:nvSpPr>
        <p:spPr>
          <a:xfrm>
            <a:off x="816077" y="1603234"/>
            <a:ext cx="11031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Users can process the journal with same options as a regular journal entry.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5DB1C-DE96-044F-6FDA-C3FF0CE4DB0E}"/>
              </a:ext>
            </a:extLst>
          </p:cNvPr>
          <p:cNvSpPr/>
          <p:nvPr/>
        </p:nvSpPr>
        <p:spPr>
          <a:xfrm>
            <a:off x="9675779" y="2944238"/>
            <a:ext cx="1744493" cy="2010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C019-2680-47B0-85E0-697C265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0" y="275111"/>
            <a:ext cx="11495760" cy="1143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Simple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C39B-D753-4661-ACF3-65F18C47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2FAC3-B0EE-7D5C-D97F-61EDA6D2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Simple Journals will be optional functionality for institutions.  Institutions can choose to implement or continue with their defined process to account for these transactions.</a:t>
            </a:r>
          </a:p>
          <a:p>
            <a:pPr marL="0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C91A3-26A9-3375-8EB0-C843A318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20" y="218015"/>
            <a:ext cx="11495760" cy="1143000"/>
          </a:xfrm>
        </p:spPr>
        <p:txBody>
          <a:bodyPr/>
          <a:lstStyle/>
          <a:p>
            <a:pPr algn="ctr"/>
            <a:r>
              <a:rPr lang="en-US" sz="3600"/>
              <a:t>Questions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ADA3A-F523-4FAC-BB8F-86E6CD505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 descr="PROFESSORES LUSOS: Para quando a publicitação das listas ...">
            <a:extLst>
              <a:ext uri="{FF2B5EF4-FFF2-40B4-BE49-F238E27FC236}">
                <a16:creationId xmlns:a16="http://schemas.microsoft.com/office/drawing/2014/main" id="{569DD326-23E7-837F-1E07-8E270853C58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96" y="1668570"/>
            <a:ext cx="4287007" cy="45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41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5" name="OTLSHAPE_M_f262e84dafb44fd88f912489289d8831_Date"/>
          <p:cNvSpPr txBox="1"/>
          <p:nvPr>
            <p:custDataLst>
              <p:tags r:id="rId2"/>
            </p:custDataLst>
          </p:nvPr>
        </p:nvSpPr>
        <p:spPr>
          <a:xfrm flipH="1">
            <a:off x="4897695" y="2236737"/>
            <a:ext cx="64575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1218930">
              <a:defRPr/>
            </a:pPr>
            <a:endParaRPr lang="en-US" sz="933" spc="-2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20" name="OTLSHAPE_T_6dd1af6f892d49418341de2fa455b696_ShapePercentage" hidden="1"/>
          <p:cNvSpPr/>
          <p:nvPr>
            <p:custDataLst>
              <p:tags r:id="rId3"/>
            </p:custDataLst>
          </p:nvPr>
        </p:nvSpPr>
        <p:spPr>
          <a:xfrm>
            <a:off x="4643753" y="5479232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3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21" name="OTLSHAPE_T_6dd1af6f892d49418341de2fa455b696_Duration" hidden="1"/>
          <p:cNvSpPr txBox="1"/>
          <p:nvPr>
            <p:custDataLst>
              <p:tags r:id="rId4"/>
            </p:custDataLst>
          </p:nvPr>
        </p:nvSpPr>
        <p:spPr>
          <a:xfrm>
            <a:off x="0" y="54800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r>
              <a:rPr lang="en-US" sz="1333">
                <a:solidFill>
                  <a:srgbClr val="B2B2B2"/>
                </a:solidFill>
                <a:latin typeface="Calibri" panose="020F0502020204030204" pitchFamily="34" charset="0"/>
              </a:rPr>
              <a:t>37 days</a:t>
            </a:r>
          </a:p>
        </p:txBody>
      </p:sp>
      <p:sp>
        <p:nvSpPr>
          <p:cNvPr id="7822" name="OTLSHAPE_T_6dd1af6f892d49418341de2fa455b696_TextPercentage" hidden="1"/>
          <p:cNvSpPr txBox="1"/>
          <p:nvPr>
            <p:custDataLst>
              <p:tags r:id="rId5"/>
            </p:custDataLst>
          </p:nvPr>
        </p:nvSpPr>
        <p:spPr>
          <a:xfrm>
            <a:off x="0" y="5685964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7823" name="OTLSHAPE_T_6dd1af6f892d49418341de2fa455b696_JoinedDate" hidden="1"/>
          <p:cNvSpPr txBox="1"/>
          <p:nvPr>
            <p:custDataLst>
              <p:tags r:id="rId6"/>
            </p:custDataLst>
          </p:nvPr>
        </p:nvSpPr>
        <p:spPr>
          <a:xfrm>
            <a:off x="0" y="568593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24" name="OTLSHAPE_T_6dd1af6f892d49418341de2fa455b696_StartDate" hidden="1"/>
          <p:cNvSpPr txBox="1"/>
          <p:nvPr>
            <p:custDataLst>
              <p:tags r:id="rId7"/>
            </p:custDataLst>
          </p:nvPr>
        </p:nvSpPr>
        <p:spPr>
          <a:xfrm>
            <a:off x="0" y="5685964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25" name="OTLSHAPE_T_6dd1af6f892d49418341de2fa455b696_EndDate" hidden="1"/>
          <p:cNvSpPr txBox="1"/>
          <p:nvPr>
            <p:custDataLst>
              <p:tags r:id="rId8"/>
            </p:custDataLst>
          </p:nvPr>
        </p:nvSpPr>
        <p:spPr>
          <a:xfrm>
            <a:off x="0" y="5685964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28" name="OTLSHAPE_T_4cb5b5fac7824cb1b22f38e0f74c4225_ShapePercentage" hidden="1"/>
          <p:cNvSpPr/>
          <p:nvPr>
            <p:custDataLst>
              <p:tags r:id="rId9"/>
            </p:custDataLst>
          </p:nvPr>
        </p:nvSpPr>
        <p:spPr>
          <a:xfrm>
            <a:off x="7548248" y="5700551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3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29" name="OTLSHAPE_T_4cb5b5fac7824cb1b22f38e0f74c4225_Duration" hidden="1"/>
          <p:cNvSpPr txBox="1"/>
          <p:nvPr>
            <p:custDataLst>
              <p:tags r:id="rId10"/>
            </p:custDataLst>
          </p:nvPr>
        </p:nvSpPr>
        <p:spPr>
          <a:xfrm>
            <a:off x="0" y="5701340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r>
              <a:rPr lang="en-US" sz="1333">
                <a:solidFill>
                  <a:srgbClr val="B2B2B2"/>
                </a:solidFill>
                <a:latin typeface="Calibri" panose="020F0502020204030204" pitchFamily="34" charset="0"/>
              </a:rPr>
              <a:t>22 days</a:t>
            </a:r>
          </a:p>
        </p:txBody>
      </p:sp>
      <p:sp>
        <p:nvSpPr>
          <p:cNvPr id="7830" name="OTLSHAPE_T_4cb5b5fac7824cb1b22f38e0f74c4225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5907282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7831" name="OTLSHAPE_T_4cb5b5fac7824cb1b22f38e0f74c4225_JoinedDate" hidden="1"/>
          <p:cNvSpPr txBox="1"/>
          <p:nvPr>
            <p:custDataLst>
              <p:tags r:id="rId12"/>
            </p:custDataLst>
          </p:nvPr>
        </p:nvSpPr>
        <p:spPr>
          <a:xfrm>
            <a:off x="0" y="5907282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32" name="OTLSHAPE_T_4cb5b5fac7824cb1b22f38e0f74c4225_StartDate" hidden="1"/>
          <p:cNvSpPr txBox="1"/>
          <p:nvPr>
            <p:custDataLst>
              <p:tags r:id="rId13"/>
            </p:custDataLst>
          </p:nvPr>
        </p:nvSpPr>
        <p:spPr>
          <a:xfrm>
            <a:off x="0" y="5907282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33" name="OTLSHAPE_T_4cb5b5fac7824cb1b22f38e0f74c4225_EndDate" hidden="1"/>
          <p:cNvSpPr txBox="1"/>
          <p:nvPr>
            <p:custDataLst>
              <p:tags r:id="rId14"/>
            </p:custDataLst>
          </p:nvPr>
        </p:nvSpPr>
        <p:spPr>
          <a:xfrm>
            <a:off x="0" y="5907282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36" name="OTLSHAPE_T_3a5f2ff0b5a1424390d1c459450b0c18_ShapePercentage" hidden="1"/>
          <p:cNvSpPr/>
          <p:nvPr>
            <p:custDataLst>
              <p:tags r:id="rId15"/>
            </p:custDataLst>
          </p:nvPr>
        </p:nvSpPr>
        <p:spPr>
          <a:xfrm>
            <a:off x="9242536" y="5920684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3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37" name="OTLSHAPE_T_3a5f2ff0b5a1424390d1c459450b0c18_Duration" hidden="1"/>
          <p:cNvSpPr txBox="1"/>
          <p:nvPr>
            <p:custDataLst>
              <p:tags r:id="rId16"/>
            </p:custDataLst>
          </p:nvPr>
        </p:nvSpPr>
        <p:spPr>
          <a:xfrm>
            <a:off x="0" y="5921474"/>
            <a:ext cx="4402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r>
              <a:rPr lang="en-US" sz="1333">
                <a:solidFill>
                  <a:srgbClr val="B2B2B2"/>
                </a:solidFill>
                <a:latin typeface="Calibri" panose="020F0502020204030204" pitchFamily="34" charset="0"/>
              </a:rPr>
              <a:t>8 days</a:t>
            </a:r>
          </a:p>
        </p:txBody>
      </p:sp>
      <p:sp>
        <p:nvSpPr>
          <p:cNvPr id="7838" name="OTLSHAPE_T_3a5f2ff0b5a1424390d1c459450b0c18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6127416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7839" name="OTLSHAPE_T_3a5f2ff0b5a1424390d1c459450b0c18_JoinedDate" hidden="1"/>
          <p:cNvSpPr txBox="1"/>
          <p:nvPr>
            <p:custDataLst>
              <p:tags r:id="rId18"/>
            </p:custDataLst>
          </p:nvPr>
        </p:nvSpPr>
        <p:spPr>
          <a:xfrm>
            <a:off x="0" y="6127416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40" name="OTLSHAPE_T_3a5f2ff0b5a1424390d1c459450b0c18_StartDate" hidden="1"/>
          <p:cNvSpPr txBox="1"/>
          <p:nvPr>
            <p:custDataLst>
              <p:tags r:id="rId19"/>
            </p:custDataLst>
          </p:nvPr>
        </p:nvSpPr>
        <p:spPr>
          <a:xfrm>
            <a:off x="0" y="6127416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41" name="OTLSHAPE_T_3a5f2ff0b5a1424390d1c459450b0c18_EndDate" hidden="1"/>
          <p:cNvSpPr txBox="1"/>
          <p:nvPr>
            <p:custDataLst>
              <p:tags r:id="rId20"/>
            </p:custDataLst>
          </p:nvPr>
        </p:nvSpPr>
        <p:spPr>
          <a:xfrm>
            <a:off x="0" y="6127416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44" name="OTLSHAPE_T_5b136f545a7e4cb38d40273a31da08e3_ShapePercentage" hidden="1"/>
          <p:cNvSpPr/>
          <p:nvPr>
            <p:custDataLst>
              <p:tags r:id="rId21"/>
            </p:custDataLst>
          </p:nvPr>
        </p:nvSpPr>
        <p:spPr>
          <a:xfrm>
            <a:off x="2142661" y="6140817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3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45" name="OTLSHAPE_T_5b136f545a7e4cb38d40273a31da08e3_Duration" hidden="1"/>
          <p:cNvSpPr txBox="1"/>
          <p:nvPr>
            <p:custDataLst>
              <p:tags r:id="rId22"/>
            </p:custDataLst>
          </p:nvPr>
        </p:nvSpPr>
        <p:spPr>
          <a:xfrm>
            <a:off x="0" y="6141607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r>
              <a:rPr lang="en-US" sz="1333">
                <a:solidFill>
                  <a:srgbClr val="B2B2B2"/>
                </a:solidFill>
                <a:latin typeface="Calibri" panose="020F0502020204030204" pitchFamily="34" charset="0"/>
              </a:rPr>
              <a:t>32 days</a:t>
            </a:r>
          </a:p>
        </p:txBody>
      </p:sp>
      <p:sp>
        <p:nvSpPr>
          <p:cNvPr id="7846" name="OTLSHAPE_T_5b136f545a7e4cb38d40273a31da08e3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6347549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7847" name="OTLSHAPE_T_5b136f545a7e4cb38d40273a31da08e3_JoinedDate" hidden="1"/>
          <p:cNvSpPr txBox="1"/>
          <p:nvPr>
            <p:custDataLst>
              <p:tags r:id="rId24"/>
            </p:custDataLst>
          </p:nvPr>
        </p:nvSpPr>
        <p:spPr>
          <a:xfrm>
            <a:off x="0" y="634751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48" name="OTLSHAPE_T_5b136f545a7e4cb38d40273a31da08e3_StartDate" hidden="1"/>
          <p:cNvSpPr txBox="1"/>
          <p:nvPr>
            <p:custDataLst>
              <p:tags r:id="rId25"/>
            </p:custDataLst>
          </p:nvPr>
        </p:nvSpPr>
        <p:spPr>
          <a:xfrm>
            <a:off x="0" y="6347549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49" name="OTLSHAPE_T_5b136f545a7e4cb38d40273a31da08e3_EndDate" hidden="1"/>
          <p:cNvSpPr txBox="1"/>
          <p:nvPr>
            <p:custDataLst>
              <p:tags r:id="rId26"/>
            </p:custDataLst>
          </p:nvPr>
        </p:nvSpPr>
        <p:spPr>
          <a:xfrm>
            <a:off x="0" y="6347549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52" name="OTLSHAPE_T_7054479fde0e4ebd90bdeb245a4b4c78_ShapePercentage" hidden="1"/>
          <p:cNvSpPr/>
          <p:nvPr>
            <p:custDataLst>
              <p:tags r:id="rId27"/>
            </p:custDataLst>
          </p:nvPr>
        </p:nvSpPr>
        <p:spPr>
          <a:xfrm>
            <a:off x="2142661" y="6362136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3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53" name="OTLSHAPE_T_7054479fde0e4ebd90bdeb245a4b4c78_Duration" hidden="1"/>
          <p:cNvSpPr txBox="1"/>
          <p:nvPr>
            <p:custDataLst>
              <p:tags r:id="rId28"/>
            </p:custDataLst>
          </p:nvPr>
        </p:nvSpPr>
        <p:spPr>
          <a:xfrm>
            <a:off x="0" y="6362926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r>
              <a:rPr lang="en-US" sz="1333">
                <a:solidFill>
                  <a:srgbClr val="B2B2B2"/>
                </a:solidFill>
                <a:latin typeface="Calibri" panose="020F0502020204030204" pitchFamily="34" charset="0"/>
              </a:rPr>
              <a:t>32 days</a:t>
            </a:r>
          </a:p>
        </p:txBody>
      </p:sp>
      <p:sp>
        <p:nvSpPr>
          <p:cNvPr id="7854" name="OTLSHAPE_T_7054479fde0e4ebd90bdeb245a4b4c78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6568868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7855" name="OTLSHAPE_T_7054479fde0e4ebd90bdeb245a4b4c78_JoinedDate" hidden="1"/>
          <p:cNvSpPr txBox="1"/>
          <p:nvPr>
            <p:custDataLst>
              <p:tags r:id="rId30"/>
            </p:custDataLst>
          </p:nvPr>
        </p:nvSpPr>
        <p:spPr>
          <a:xfrm>
            <a:off x="0" y="656883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56" name="OTLSHAPE_T_7054479fde0e4ebd90bdeb245a4b4c78_StartDate" hidden="1"/>
          <p:cNvSpPr txBox="1"/>
          <p:nvPr>
            <p:custDataLst>
              <p:tags r:id="rId31"/>
            </p:custDataLst>
          </p:nvPr>
        </p:nvSpPr>
        <p:spPr>
          <a:xfrm>
            <a:off x="0" y="6568868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57" name="OTLSHAPE_T_7054479fde0e4ebd90bdeb245a4b4c78_EndDate" hidden="1"/>
          <p:cNvSpPr txBox="1"/>
          <p:nvPr>
            <p:custDataLst>
              <p:tags r:id="rId32"/>
            </p:custDataLst>
          </p:nvPr>
        </p:nvSpPr>
        <p:spPr>
          <a:xfrm>
            <a:off x="0" y="6568868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8930">
              <a:defRPr/>
            </a:pPr>
            <a:endParaRPr lang="en-US" sz="13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13" name="Picture 9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76767" y="937233"/>
            <a:ext cx="7191084" cy="242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dirty="0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54" y="4118906"/>
            <a:ext cx="1546092" cy="1554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44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001" r="2833" b="9336"/>
          <a:stretch/>
        </p:blipFill>
        <p:spPr>
          <a:xfrm>
            <a:off x="-19879" y="0"/>
            <a:ext cx="12192000" cy="686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311401"/>
            <a:ext cx="10838047" cy="27208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1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extLst>
    <p:ext uri="{E180D4A7-C9FB-4DFB-919C-405C955672EB}">
      <p14:showEvtLst xmlns:p14="http://schemas.microsoft.com/office/powerpoint/2010/main">
        <p14:playEvt time="316" objId="6"/>
        <p14:stopEvt time="5805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B8A3-D40F-E43A-A382-3AA14BE9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273049"/>
            <a:ext cx="4821089" cy="1162051"/>
          </a:xfrm>
        </p:spPr>
        <p:txBody>
          <a:bodyPr/>
          <a:lstStyle/>
          <a:p>
            <a:r>
              <a:rPr lang="en-US" dirty="0"/>
              <a:t>Georgia</a:t>
            </a:r>
            <a:r>
              <a:rPr lang="en-US" i="1" dirty="0"/>
              <a:t>FIRST </a:t>
            </a:r>
            <a:r>
              <a:rPr lang="en-US" dirty="0"/>
              <a:t>Website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4DE6C-EEC2-533B-2BD7-AD2A96E8A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916" y="1435103"/>
            <a:ext cx="4821089" cy="4432300"/>
          </a:xfrm>
        </p:spPr>
        <p:txBody>
          <a:bodyPr/>
          <a:lstStyle/>
          <a:p>
            <a:endParaRPr lang="en-US" sz="2000" dirty="0">
              <a:latin typeface="Calibri" panose="020F0502020204030204" pitchFamily="34" charset="0"/>
              <a:hlinkClick r:id="rId3"/>
            </a:endParaRPr>
          </a:p>
          <a:p>
            <a:r>
              <a:rPr lang="en-US" sz="2000" dirty="0">
                <a:latin typeface="Calibri" panose="020F0502020204030204" pitchFamily="34" charset="0"/>
                <a:hlinkClick r:id="rId3"/>
              </a:rPr>
              <a:t>https://www.usg.edu/gafirst-fin/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1000" dirty="0"/>
          </a:p>
          <a:p>
            <a:r>
              <a:rPr lang="en-US" sz="2000" dirty="0">
                <a:latin typeface="Century Gothic" panose="020B0502020202020204" pitchFamily="34" charset="0"/>
              </a:rPr>
              <a:t>All PeopleSoft Financials Business Processes, Job Aids, and Reference Documents are located on the Documentation Index page.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8EF81-DBD6-1A74-D6FC-B841D4FC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C8E0CC-62AD-6E5D-D1BB-05F3E6CA8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83860" y="273049"/>
            <a:ext cx="5892800" cy="5246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C2DAE-E3E7-8DA8-7F83-FB2FB87F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82" y="3685592"/>
            <a:ext cx="3898771" cy="2681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1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80CC8-55F0-7415-1E48-5E48E5FA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0" y="273049"/>
            <a:ext cx="4208059" cy="1162051"/>
          </a:xfrm>
        </p:spPr>
        <p:txBody>
          <a:bodyPr/>
          <a:lstStyle/>
          <a:p>
            <a:r>
              <a:rPr lang="en-US" dirty="0"/>
              <a:t>Annual Maintenance Release 5.90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C655C-3893-97A6-63B4-9755B13B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6921" y="1990575"/>
            <a:ext cx="4208058" cy="3876828"/>
          </a:xfrm>
        </p:spPr>
        <p:txBody>
          <a:bodyPr/>
          <a:lstStyle/>
          <a:p>
            <a:endParaRPr lang="en-US" dirty="0"/>
          </a:p>
          <a:p>
            <a:r>
              <a:rPr lang="en-US" sz="2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</a:t>
            </a:r>
            <a:r>
              <a:rPr lang="en-US" sz="2800" i="1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sz="2800" i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Financials In the Know Session:</a:t>
            </a:r>
          </a:p>
          <a:p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October 12</a:t>
            </a:r>
            <a:r>
              <a:rPr lang="en-US" sz="2800" baseline="30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th</a:t>
            </a:r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 10:30 am</a:t>
            </a:r>
            <a:endParaRPr lang="en-US" sz="28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CF8C8-8639-70BA-234F-EE5B7DA3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90B69-EF2E-AA80-6794-8C17D738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769" y="1990575"/>
            <a:ext cx="5810404" cy="3676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6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ECE68-DB48-C048-A7A3-6CA83020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641988"/>
            <a:ext cx="5080000" cy="639763"/>
          </a:xfrm>
        </p:spPr>
        <p:txBody>
          <a:bodyPr/>
          <a:lstStyle/>
          <a:p>
            <a:r>
              <a:rPr lang="en-US" dirty="0"/>
              <a:t>Current Home Page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EC09683-7815-DC50-456B-7CC93BEBC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62" y="2782529"/>
            <a:ext cx="5628138" cy="2515657"/>
          </a:xfr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CFDF4-78A0-E48E-9DBF-177B70120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2400" y="1641988"/>
            <a:ext cx="5080000" cy="639763"/>
          </a:xfrm>
        </p:spPr>
        <p:txBody>
          <a:bodyPr/>
          <a:lstStyle/>
          <a:p>
            <a:r>
              <a:rPr lang="en-US" dirty="0"/>
              <a:t>New Home Page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1934A0-DFC3-FD7F-5108-359BAAC2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94EE4-A530-9C0C-5679-11C92F2B3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E6476B-CEE7-E7F4-2AAE-85BC1C8555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44120" y="2782530"/>
            <a:ext cx="5628138" cy="2515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752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555E-90E4-75E7-378A-4525E02B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BA939-1338-22E9-29EC-5572D851B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52A7-B1ED-59B8-CE53-8233DCE6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1" y="2405902"/>
            <a:ext cx="5046013" cy="194024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DFCD1-10C9-D399-EA30-F343C1CB0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097" y="2377593"/>
            <a:ext cx="4514135" cy="35424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D89E96-7C07-5861-9AB8-BA018988CC37}"/>
              </a:ext>
            </a:extLst>
          </p:cNvPr>
          <p:cNvSpPr txBox="1">
            <a:spLocks/>
          </p:cNvSpPr>
          <p:nvPr/>
        </p:nvSpPr>
        <p:spPr>
          <a:xfrm>
            <a:off x="775171" y="1641988"/>
            <a:ext cx="5524029" cy="639763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Current Journal Entry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C1492-2DFB-E2D8-7EE0-5ADADECAB5CD}"/>
              </a:ext>
            </a:extLst>
          </p:cNvPr>
          <p:cNvSpPr txBox="1"/>
          <p:nvPr/>
        </p:nvSpPr>
        <p:spPr>
          <a:xfrm>
            <a:off x="6703098" y="1696976"/>
            <a:ext cx="610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New Journal Entry Page</a:t>
            </a:r>
          </a:p>
        </p:txBody>
      </p:sp>
    </p:spTree>
    <p:extLst>
      <p:ext uri="{BB962C8B-B14F-4D97-AF65-F5344CB8AC3E}">
        <p14:creationId xmlns:p14="http://schemas.microsoft.com/office/powerpoint/2010/main" val="199572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775D-2B9F-82EB-1837-A0E80594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Questions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4336E-DB33-8A16-FFA8-3CDC744AA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Content Placeholder 5" descr="PROFESSORES LUSOS: Para quando a publicitação das listas ...">
            <a:extLst>
              <a:ext uri="{FF2B5EF4-FFF2-40B4-BE49-F238E27FC236}">
                <a16:creationId xmlns:a16="http://schemas.microsoft.com/office/drawing/2014/main" id="{903B1B56-2BE1-C124-4CDF-5C2EC4669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06" y="2620521"/>
            <a:ext cx="2589539" cy="2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4E7F1-9A93-018B-BCD2-FA86C44E7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465679"/>
            <a:ext cx="11734800" cy="346329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	</a:t>
            </a:r>
            <a:r>
              <a:rPr lang="en-US" sz="2400" b="1" dirty="0"/>
              <a:t>Navigation: Asset Management&gt;Asset Transaction&gt; Leased 	Asset&gt;Create New Payables Lease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16EC2-55C6-84D3-E68A-ABF80178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175AB-46BE-E01E-C912-F72415C0BF2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4028" y="1463040"/>
            <a:ext cx="11193172" cy="100263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enter a Lease: Business Process </a:t>
            </a:r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AM.020.075-Adding a  Lease</a:t>
            </a:r>
            <a:endParaRPr lang="en-US" sz="28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26CA6-0E42-F0AB-B505-9DA6727DA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233D8-A09C-9793-8C3D-E586DCBCC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615" y="3645964"/>
            <a:ext cx="7426770" cy="2627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46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97C3F2-2597-066E-12EF-CA5EF38CF4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9431" y="3659158"/>
            <a:ext cx="7767587" cy="2614644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BFE96D-55FF-BE02-888C-6D647CA4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Lease Example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BADEF-AC81-F08A-D24C-175A3A80F0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6239" y="1600200"/>
            <a:ext cx="9140779" cy="2298032"/>
          </a:xfrm>
        </p:spPr>
        <p:txBody>
          <a:bodyPr/>
          <a:lstStyle/>
          <a:p>
            <a:r>
              <a:rPr lang="en-US" sz="2200" b="1" dirty="0">
                <a:latin typeface="Century Gothic" panose="020B0502020202020204" pitchFamily="34" charset="0"/>
              </a:rPr>
              <a:t>Entering a Lease in Georgia</a:t>
            </a:r>
            <a:r>
              <a:rPr lang="en-US" sz="2200" b="1" i="1" dirty="0">
                <a:latin typeface="Century Gothic" panose="020B0502020202020204" pitchFamily="34" charset="0"/>
              </a:rPr>
              <a:t>FIRST</a:t>
            </a:r>
            <a:r>
              <a:rPr lang="en-US" sz="2200" b="1" dirty="0">
                <a:latin typeface="Century Gothic" panose="020B0502020202020204" pitchFamily="34" charset="0"/>
              </a:rPr>
              <a:t> Financials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General Information Tab</a:t>
            </a:r>
          </a:p>
          <a:p>
            <a:pPr lvl="2"/>
            <a:r>
              <a:rPr lang="en-US" sz="1800" dirty="0">
                <a:latin typeface="Century Gothic" panose="020B0502020202020204" pitchFamily="34" charset="0"/>
              </a:rPr>
              <a:t>The commencement date and the termination date should align with the term.</a:t>
            </a:r>
          </a:p>
          <a:p>
            <a:pPr lvl="2"/>
            <a:r>
              <a:rPr lang="en-US" sz="1800" dirty="0">
                <a:latin typeface="Century Gothic" panose="020B0502020202020204" pitchFamily="34" charset="0"/>
              </a:rPr>
              <a:t>Amortization should calculate for the term.</a:t>
            </a:r>
          </a:p>
          <a:p>
            <a:pPr lvl="2"/>
            <a:r>
              <a:rPr lang="en-US" sz="1800" dirty="0">
                <a:latin typeface="Century Gothic" panose="020B0502020202020204" pitchFamily="34" charset="0"/>
              </a:rPr>
              <a:t>07/01/2023 – 6/30/2026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62F9-9ED5-B9FF-60A3-2500B35A4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37BDE-139F-F64C-9F6D-A75C4D60C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3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MZWFmIiwiSXNUZW1wbGF0ZSI6ZmFsc2UsIlZlcnNpb24iOnsiJGlkIjoiMiIsIlZlcnNpb24iOiIzLjEuMCIsIk9yaWdpbmFsQXNzZW1ibHlWZXJzaW9uIjoiMy4wOS4wNS4wMCIsIkVkaXRpb24iOiJQbHVzIiwiSXNQbHVzRWRpdGlvbiI6dHJ1ZX0sIkVmZmVjdCI6MCwiU3R5bGUiOnsiJGlkIjoiMyIsIlRpbWViYW5kU3R5bGUiOnsiJGlkIjoiNCIsIlNjYWxlTWFya2luZyI6MCwiU2hhcGUiOjE3LCJTaGFwZVN0eWxlIjp7IiRpZCI6IjUiLCJNYXJnaW4iOnsiJGlkIjoiNiIsIlRvcCI6MCwiTGVmdCI6MTAsIlJpZ2h0IjoxMCwiQm90dG9tIjowfSwiUGFkZGluZyI6eyIkaWQiOiI3IiwiVG9wIjo1LCJMZWZ0IjoxMywiUmlnaHQiOjEzLCJCb3R0b20iOjV9LCJCYWNrZ3JvdW5kIjp7IiRpZCI6IjgiLCJDb2xvciI6eyIkaWQiOiI5IiwiQSI6MjU1LCJSIjoxMTYsIkciOjE0My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zLCJGb250TmFtZSI6IkNhbGlicmkiLCJJc0JvbGQiOnRydWUsIklzSXRhbGljIjpmYWxzZSwiSXNVbmRlcmxpbmVkIjpmYWxzZSwiUGFyZW50U3R5bGUiOm51bGx9LCJBdXRvU2l6ZSI6MCwiRm9yZWdyb3VuZCI6eyIkaWQiOiIxNSIsIkNvbG9yIjp7IiRpZCI6IjE2IiwiQSI6MjU1LCJSIjoxNzgsIkciOjE3OCwiQiI6MTc4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c4LCJHIjoxNzgsIkIiOjE3O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k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k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QsIkciOjIyLCJCIjozMH19LCJBcHBlbmRZZWFyT25ZZWFyQ2hhbmdlIjp0cnVlLCJFbGFwc2VkVGltZUZvcm1hdCI6MSwiVG9kYXlNYXJrZXJQb3NpdGlvbiI6MCwiUXVpY2tQb3NpdGlvbiI6MywiQWJzb2x1dGVQb3NpdGlvbiI6MjQ1LjE1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AsIkciOjAsIkIiOjB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UsIkRhdGVJc1Zpc2libGUiOmZhbHNlLCJUaW1lSXNWaXNpYmxlIjpmYWxzZSwiSG91ckRpZ2l0cyI6MSwiQW1QbURlc2lnbmF0b3IiOjIsIlRyaW0wME1pbnV0ZXMiOmZhbHNlLCJMYXN0S25vd25WaXNpYmlsaXR5U3RhdGUiOm51bGx9LCJJc1Zpc2libGUiOnRydWUsIlBhcmVudFN0eWxlIjpudWxsfSwiRGVmYXVsdFRhc2tTdHlsZSI6eyIkaWQiOiI4MCIsIlNoYXBlIjo4LCJTaGFwZVRoaWNrbmVzcyI6MC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c4LCJHIjoxNzgsIkIiOjE3OH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3OCwiRyI6MTc4LCJCIjoxNzh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CwiRyI6MCwiQiI6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MTIyIiwiRGF0ZVBhcnRJc1Zpc2libGUiOmZhbHNlLCJUaW1lUGFydElzVmlzaWJsZSI6ZmFsc2V9fSwiSXNWaXNpYmxlIjp0cnVlLCJQYXJlbnRTdHlsZSI6bnVsbH0sIlNob3dFbGFwc2VkVGltZUdyYWRpZW50U3R5bGUiOmZhbHNlfSwiU2NhbGUiOnsiJGlkIjoiMTIzIiwiU3RhcnREYXRlIjoiMjAxNy0wMy0xM1QwMDowMDowMCIsIkVuZERhdGUiOiIyMDE3LTA2LTE4VDIzOjU5OjAwIiwiRm9ybWF0IjoiTU1NIiwiVHlwZSI6MiwiQXV0b0RhdGVSYW5nZSI6dHJ1ZSwiV29ya2luZ0RheXMiOjEyNywiVG9kYXlNYXJrZXJUZXh0IjoiVG9kYXkiLCJBdXRvU2NhbGVUeXBlIjpmYWxzZX0sIk1pbGVzdG9uZXMiOlt7IiRpZCI6IjEyNCIsIkRhdGUiOiIyMDE3LTAzLTI5VDIzOjU5OjAwIiwiU3R5bGUiOnsiJGlkIjoiMTI1IiwiU2hhcGUiOjIsIkNvbm5lY3Rvck1hcmdpbiI6eyIkcmVmIjoiNTQifSwiQ29ubmVjdG9yU3R5bGUiOnsiJGlkIjoiMTI2IiwiTGluZUNvbG9yIjp7IiRpZCI6IjEyNyIsIiR0eXBlIjoiTkxSRS5Db21tb24uRG9tLlNvbGlkQ29sb3JCcnVzaCwgTkxSRS5Db21tb24iLCJDb2xvciI6eyIkaWQiOiIxMjgiLCJBIjoxMjcsIlIiOjIzNCwiRyI6MjIsIkIiOjMwfX0sIkxpbmVXZWlnaHQiOjEuMCwiTGluZVR5cGUiOjAsIlBhcmVudFN0eWxlIjp7IiRyZWYiOiI1NSJ9fSwiSXNCZWxvd1RpbWViYW5kIjpmYWxzZSwiSGlkZURhdGUiOmZhbHNlLCJTaGFwZVNpemUiOjMsIlNwYWNpbmciOjIuMCwiUGFkZGluZyI6eyIkcmVmIjoiNTgifSwiU2hhcGVTdHlsZSI6eyIkaWQiOiIxMjkiLCJNYXJnaW4iOnsiJHJlZiI6IjYwIn0sIlBhZGRpbmciOnsiJHJlZiI6IjYxIn0sIkJhY2tncm91bmQiOnsiJGlkIjoiMTMwIiwiQ29sb3IiOnsiJGlkIjoiMTMxIiwiQSI6MjU1LCJSIjoyMzQsIkciOjIyLCJCIjozMH19LCJJc1Zpc2libGUiOnRydWUsIldpZHRoIjoxMC4wLCJIZWlnaHQiOjkuNzUsIkJvcmRlclN0eWxlIjp7IiRpZCI6IjEzMiIsIkxpbmVDb2xvciI6eyIkcmVmIjoiNjMifSwiTGluZVdlaWdodCI6MC4wLCJMaW5lVHlwZSI6MCwiUGFyZW50U3R5bGUiOnsiJHJlZiI6IjYyIn19LCJQYXJlbnRTdHlsZSI6eyIkcmVmIjoiNTkifX0sIlRpdGxlU3R5bGUiOnsiJGlkIjoiMTMzIiwiRm9udFNldHRpbmdzIjp7IiRpZCI6IjEzNCIsIkZvbnRTaXplIjo4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3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zOCIsIkxpbmVDb2xvciI6bnVsbCwiTGluZVdlaWdodCI6MC4wLCJMaW5lVHlwZSI6MCwiUGFyZW50U3R5bGUiOm51bGx9LCJQYXJlbnRTdHlsZSI6eyIkcmVmIjoiNzIifX0sIkRhdGVGb3JtYXQiOnsiJHJlZiI6Ijc5In0sIklzVmlzaWJsZSI6ZmFsc2UsIlBhcmVudFN0eWxlIjp7IiRyZWYiOiI1MyJ9fSwiUG9zaXRpb24iOnsiUmF0aW8iOjAuMjA0NjU4NDUyNzkxNDQxNjUsIklzQ3VzdG9tIjp0cnVlfSwiRGF0ZUZvcm1hdCI6eyIkcmVmIjoiNzkifSwiSWQiOiIwMmY5Y2FlYy0xNzU0LTRhNzUtYmQyYy1hZTg2NWE4MzE2NWMiLCJJbXBvcnRJZCI6bnVsbCwiVGl0bGUiOiJPbmVVU0cgQmVuZWZpdHMgQ29ubmVjdCBCdXNpbmVzcyBQcm9jZXNzIGFuZCBDb21wbGFpbmNlIFJldmlldyIsIk5vdGUiOm51bGwsIkh5cGVybGluayI6bnVsbCwiSXNDaGFuZ2VkIjpmYWxzZSwiSXNOZXciOmZhbHNlfSx7IiRpZCI6IjEzOSIsIkRhdGUiOiIyMDE3LTAzLTI5VDIzOjU5OjAwIiwiU3R5bGUiOnsiJGlkIjoiMTQwIiwiU2hhcGUiOjEsIkNvbm5lY3Rvck1hcmdpbiI6eyIkcmVmIjoiNTQifSwiQ29ubmVjdG9yU3R5bGUiOnsiJGlkIjoiMTQxIiwiTGluZUNvbG9yIjp7IiRpZCI6IjE0MiIsIiR0eXBlIjoiTkxSRS5Db21tb24uRG9tLlNvbGlkQ29sb3JCcnVzaCwgTkxSRS5Db21tb24iLCJDb2xvciI6eyIkaWQiOiIxNDMiLCJBIjoxMjcsIlIiOjQ3LCJHIjo1NCwiQiI6MTUzfX0sIkxpbmVXZWlnaHQiOjEuMCwiTGluZVR5cGUiOjAsIlBhcmVudFN0eWxlIjp7IiRyZWYiOiI1NSJ9fSwiSXNCZWxvd1RpbWViYW5kIjp0cnVlLCJIaWRlRGF0ZSI6ZmFsc2UsIlNoYXBlU2l6ZSI6MywiU3BhY2luZyI6Mi4wLCJQYWRkaW5nIjp7IiRyZWYiOiI1OCJ9LCJTaGFwZVN0eWxlIjp7IiRpZCI6IjE0NCIsIk1hcmdpbiI6eyIkcmVmIjoiNjAifSwiUGFkZGluZyI6eyIkcmVmIjoiNjEifSwiQmFja2dyb3VuZCI6eyIkaWQiOiIxNDUiLCJDb2xvciI6eyIkaWQiOiIxNDYiLCJBIjoyNTUsIlIiOjQ3LCJHIjo1NCwiQiI6MTUzfX0sIklzVmlzaWJsZSI6dHJ1ZSwiV2lkdGgiOjE0LjAsIkhlaWdodCI6MTUuMCwiQm9yZGVyU3R5bGUiOnsiJGlkIjoiMTQ3IiwiTGluZUNvbG9yIjp7IiRyZWYiOiI2MyJ9LCJMaW5lV2VpZ2h0IjowLjAsIkxpbmVUeXBlIjowLCJQYXJlbnRTdHlsZSI6eyIkcmVmIjoiNjIifX0sIlBhcmVudFN0eWxlIjp7IiRyZWYiOiI1OSJ9fSwiVGl0bGVTdHlsZSI6eyIkaWQiOiIxNDgiLCJGb250U2V0dGluZ3MiOnsiJGlkIjoiMTQ5IiwiRm9udFNpemUiOjgsIkZvbnROYW1lIjoiQ2FsaWJyaSIsIklzQm9sZCI6dHJ1ZSwiSXNJdGFsaWMiOmZhbHNlLCJJc1VuZGVybGluZWQiOmZhbHNlLCJQYXJlbnRTdHlsZSI6eyIkcmVmIjoiNjYifX0sIkF1dG9TaXplIjoyLCJGb3JlZ3JvdW5kIjp7IiRyZWYiOiI2NyJ9LCJNYXhXaWR0aCI6ODg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MiLCJMaW5lQ29sb3IiOm51bGwsIkxpbmVXZWlnaHQiOjAuMCwiTGluZVR5cGUiOjAsIlBhcmVudFN0eWxlIjpudWxsfSwiUGFyZW50U3R5bGUiOnsiJHJlZiI6IjcyIn19LCJEYXRlRm9ybWF0Ijp7IiRyZWYiOiI3OSJ9LCJJc1Zpc2libGUiOmZhbHNlLCJQYXJlbnRTdHlsZSI6eyIkcmVmIjoiNTMifX0sIlBvc2l0aW9uIjp7IlJhdGlvIjowLjAsIklzQ3VzdG9tIjpmYWxzZX0sIkRhdGVGb3JtYXQiOnsiJHJlZiI6Ijc5In0sIklkIjoiMTQwNzBiNDEtNjMzZC00NDlhLWEyZWEtZjBmM2FhOGMyZWZjIiwiSW1wb3J0SWQiOm51bGwsIlRpdGxlIjoiRXhlY3V0aXZlIENvdW5jaWwgQnJpZWZpbmciLCJOb3RlIjpudWxsLCJIeXBlcmxpbmsiOm51bGwsIklzQ2hhbmdlZCI6ZmFsc2UsIklzTmV3IjpmYWxzZX0seyIkaWQiOiIxNTQiLCJEYXRlIjoiMjAxNy0wNC0xMlQyMzo1OTowMC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QsIkciOjIyLCJCIjozMH19LCJMaW5lV2VpZ2h0IjoxLjAsIkxpbmVUeXBlIjowLCJQYXJlbnRTdHlsZSI6eyIkcmVmIjoiNTUifX0sIklzQmVsb3dUaW1lYmFuZCI6ZmFsc2UsIkhpZGVEYXRlIjpmYWxzZSwiU2hhcGVTaXplIjozLCJTcGFjaW5nIjoyLjAsIlBhZGRpbmciOnsiJHJlZiI6IjU4In0sIlNoYXBlU3R5bGUiOnsiJGlkIjoiMTU5IiwiTWFyZ2luIjp7IiRyZWYiOiI2MCJ9LCJQYWRkaW5nIjp7IiRyZWYiOiI2MSJ9LCJCYWNrZ3JvdW5kIjp7IiRpZCI6IjE2MCIsIkNvbG9yIjp7IiRpZCI6IjE2MSIsIkEiOjI1NSwiUiI6MjM0LCJHIjoyMiwiQiI6MzB9fSwiSXNWaXNpYmxlIjp0cnVlLCJXaWR0aCI6MTAuMCwiSGVpZ2h0Ijo5Ljc1LCJCb3JkZXJTdHlsZSI6eyIkaWQiOiIxNjIiLCJMaW5lQ29sb3IiOnsiJHJlZiI6IjYzIn0sIkxpbmVXZWlnaHQiOjAuMCwiTGluZVR5cGUiOjAsIlBhcmVudFN0eWxlIjp7IiRyZWYiOiI2MiJ9fSwiUGFyZW50U3R5bGUiOnsiJHJlZiI6IjU5In19LCJUaXRsZVN0eWxlIjp7IiRpZCI6IjE2MyIsIkZvbnRTZXR0aW5ncyI6eyIkaWQiOiIxNjQiLCJGb250U2l6ZSI6OCwiRm9udE5hbWUiOiJDYWxpYnJpIiwiSXNCb2xkIjp0cnVlLCJJc0l0YWxpYyI6ZmFsc2UsIklzVW5kZXJsaW5lZCI6ZmFsc2UsIlBhcmVudFN0eWxlIjp7IiRyZWYiOiI2NiJ9fSwiQXV0b1NpemUiOjIsIkZvcmVncm91bmQiOnsiJHJlZiI6IjY3In0sIk1heFdpZHRoIjoxNT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ZmFsc2UsIlBhcmVudFN0eWxlIjp7IiRyZWYiOiI1MyJ9fSwiUG9zaXRpb24iOnsiUmF0aW8iOjAuMzQ0ODU1OTgwNjQxNTU3MzcsIklzQ3VzdG9tIjp0cnVlfSwiRGF0ZUZvcm1hdCI6eyIkcmVmIjoiNzkifSwiSWQiOiJmMjYyZTg0ZC1hZmI0LTRmZDgtOGY5MS0yNDg5Mjg5ZDg4MzEiLCJJbXBvcnRJZCI6bnVsbCwiVGl0bGUiOiJPbmVVU0cgQmVuZWZpdHMgQ29ubmVjdCBCdXNpbmVzcyBQcm9jZXNzIGFuZCBDb21wbGFpbmNlIFJldmlldyIsIk5vdGUiOm51bGwsIkh5cGVybGluayI6bnVsbCwiSXNDaGFuZ2VkIjpmYWxzZSwiSXNOZXciOmZhbHNlfSx7IiRpZCI6IjE2OSIsIkRhdGUiOiIyMDE3LTA0LTIwVDIzOjU5OjAwIiwiU3R5bGUiOnsiJGlkIjoiMTcwIiwiU2hhcGUiOjIsIkNvbm5lY3Rvck1hcmdpbiI6eyIkcmVmIjoiNTQifSwiQ29ubmVjdG9yU3R5bGUiOnsiJGlkIjoiMTcxIiwiTGluZUNvbG9yIjp7IiRpZCI6IjE3MiIsIiR0eXBlIjoiTkxSRS5Db21tb24uRG9tLlNvbGlkQ29sb3JCcnVzaCwgTkxSRS5Db21tb24iLCJDb2xvciI6eyIkaWQiOiIxNzMiLCJBIjoxMjcsIlIiOjIzNCwiRyI6MjIsIkIiOjMwfX0sIkxpbmVXZWlnaHQiOjEuMCwiTGluZVR5cGUiOjAsIlBhcmVudFN0eWxlIjp7IiRyZWYiOiI1NSJ9fSwiSXNCZWxvd1RpbWViYW5kIjpmYWxzZSwiSGlkZURhdGUiOmZhbHNlLCJTaGFwZVNpemUiOjMsIlNwYWNpbmciOjIuMCwiUGFkZGluZyI6eyIkcmVmIjoiNTgifSwiU2hhcGVTdHlsZSI6eyIkaWQiOiIxNzQiLCJNYXJnaW4iOnsiJHJlZiI6IjYwIn0sIlBhZGRpbmciOnsiJHJlZiI6IjYxIn0sIkJhY2tncm91bmQiOnsiJGlkIjoiMTc1IiwiQ29sb3IiOnsiJGlkIjoiMTc2IiwiQSI6MjU1LCJSIjoyMzQsIkciOjIyLCJCIjozMH19LCJJc1Zpc2libGUiOnRydWUsIldpZHRoIjoxMC4wLCJIZWlnaHQiOjkuNzUsIkJvcmRlclN0eWxlIjp7IiRpZCI6IjE3NyIsIkxpbmVDb2xvciI6eyIkcmVmIjoiNjMifSwiTGluZVdlaWdodCI6MC4wLCJMaW5lVHlwZSI6MCwiUGFyZW50U3R5bGUiOnsiJHJlZiI6IjYyIn19LCJQYXJlbnRTdHlsZSI6eyIkcmVmIjoiNTkifX0sIlRpdGxlU3R5bGUiOnsiJGlkIjoiMTc4IiwiRm9udFNldHRpbmdzIjp7IiRpZCI6IjE3OSIsIkZvbnRTaXplIjo4LCJGb250TmFtZSI6IkNhbGlicmkiLCJJc0JvbGQiOnRydWUsIklzSXRhbGljIjpmYWxzZSwiSXNVbmRlcmxpbmVkIjpmYWxzZSwiUGFyZW50U3R5bGUiOnsiJHJlZiI6IjY2In19LCJBdXRvU2l6ZSI6MiwiRm9yZWdyb3VuZCI6eyIkcmVmIjoiNjcifSwiTWF4V2lkdGgiOjEzMi43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ODMiLCJMaW5lQ29sb3IiOm51bGwsIkxpbmVXZWlnaHQiOjAuMCwiTGluZVR5cGUiOjAsIlBhcmVudFN0eWxlIjpudWxsfSwiUGFyZW50U3R5bGUiOnsiJHJlZiI6IjcyIn19LCJEYXRlRm9ybWF0Ijp7IiRyZWYiOiI3OSJ9LCJJc1Zpc2libGUiOmZhbHNlLCJQYXJlbnRTdHlsZSI6eyIkcmVmIjoiNTMifX0sIlBvc2l0aW9uIjp7IlJhdGlvIjowLjA4MDU1MTQ0OTM3MTQ2MzQxMywiSXNDdXN0b20iOnRydWV9LCJEYXRlRm9ybWF0Ijp7IiRyZWYiOiI3OSJ9LCJJZCI6IjZkNDIwZmI1LWNhYjMtNDNiYi1hYTZkLTMwMDE0YmJkZjljNCIsIkltcG9ydElkIjpudWxsLCJUaXRsZSI6Ik9uZVVTRyBCZW5lZml0cyBDb25uZWN0IE9wZW4gSG91c2UiLCJOb3RlIjpudWxsLCJIeXBlcmxpbmsiOm51bGwsIklzQ2hhbmdlZCI6ZmFsc2UsIklzTmV3IjpmYWxzZX0seyIkaWQiOiIxODQiLCJEYXRlIjoiMjAxNy0wNS0xNVQyMzo1OTowMCIsIlN0eWxlIjp7IiRpZCI6IjE4NSIsIlNoYXBlIjoyLCJDb25uZWN0b3JNYXJnaW4iOnsiJHJlZiI6IjU0In0sIkNvbm5lY3RvclN0eWxlIjp7IiRpZCI6IjE4NiIsIkxpbmVDb2xvciI6eyIkaWQiOiIxODciLCIkdHlwZSI6Ik5MUkUuQ29tbW9uLkRvbS5Tb2xpZENvbG9yQnJ1c2gsIE5MUkUuQ29tbW9uIiwiQ29sb3IiOnsiJGlkIjoiMTg4IiwiQSI6MTI3LCJSIjowLCJHIjoxMTQsIkIiOjE4OH19LCJMaW5lV2VpZ2h0IjoxLjAsIkxpbmVUeXBlIjowLCJQYXJlbnRTdHlsZSI6eyIkcmVmIjoiNTUifX0sIklzQmVsb3dUaW1lYmFuZCI6ZmFsc2UsIkhpZGVEYXRlIjpmYWxzZSwiU2hhcGVTaXplIjoxLCJTcGFjaW5nIjoyLjAsIlBhZGRpbmciOnsiJHJlZiI6IjU4In0sIlNoYXBlU3R5bGUiOnsiJGlkIjoiMTg5IiwiTWFyZ2luIjp7IiRyZWYiOiI2MCJ9LCJQYWRkaW5nIjp7IiRyZWYiOiI2MSJ9LCJCYWNrZ3JvdW5kIjp7IiRpZCI6IjE5MCIsIkNvbG9yIjp7IiRpZCI6IjE5MSIsIkEiOjI1NSwiUiI6MCwiRyI6MTE0LCJCIjoxODh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OC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k4IiwiTGluZUNvbG9yIjpudWxsLCJMaW5lV2VpZ2h0IjowLjAsIkxpbmVUeXBlIjowLCJQYXJlbnRTdHlsZSI6bnVsbH0sIlBhcmVudFN0eWxlIjp7IiRyZWYiOiI3MiJ9fSwiRGF0ZUZvcm1hdCI6eyIkcmVmIjoiNzkifSwiSXNWaXNpYmxlIjpmYWxzZSwiUGFyZW50U3R5bGUiOnsiJHJlZiI6IjUzIn19LCJQb3NpdGlvbiI6eyJSYXRpbyI6MC4wOTQwNjU3Njc3NjcwMDc0MzgsIklzQ3VzdG9tIjpmYWxzZX0sIkRhdGVGb3JtYXQiOnsiJHJlZiI6Ijc5In0sIklkIjoiNWFhMDgzODktMDgzZi00Y2Y0LTg3OGUtZmE4OTQxM2VhMDI5IiwiSW1wb3J0SWQiOm51bGwsIlRpdGxlIjoiQ29ob3J0IDIgJiAzIEtpY2tvZmYiLCJOb3RlIjpudWxsLCJIeXBlcmxpbmsiOm51bGwsIklzQ2hhbmdlZCI6ZmFsc2UsIklzTmV3IjpmYWxzZX0seyIkaWQiOiIxOTkiLCJEYXRlIjoiMjAxNy0wNi0xOFQyMzo1OTowMCIsIlN0eWxlIjp7IiRpZCI6IjIwMCIsIlNoYXBlIjoxLCJDb25uZWN0b3JNYXJnaW4iOnsiJHJlZiI6IjU0In0sIkNvbm5lY3RvclN0eWxlIjp7IiRpZCI6IjIwMSIsIkxpbmVDb2xvciI6eyIkaWQiOiIyMDIiLCIkdHlwZSI6Ik5MUkUuQ29tbW9uLkRvbS5Tb2xpZENvbG9yQnJ1c2gsIE5MUkUuQ29tbW9uIiwiQ29sb3IiOnsiJGlkIjoiMjAzIiwiQSI6MTI3LCJSIjoyNiwiRyI6MTcwLCJCIjo2Nn19LCJMaW5lV2VpZ2h0IjoxLjAsIkxpbmVUeXBlIjowLCJQYXJlbnRTdHlsZSI6eyIkcmVmIjoiNTUifX0sIklzQmVsb3dUaW1lYmFuZCI6dHJ1ZSwiSGlkZURhdGUiOmZhbHNlLCJTaGFwZVNpemUiOjEsIlNwYWNpbmciOjIuMCwiUGFkZGluZyI6eyIkcmVmIjoiNTgifSwiU2hhcGVTdHlsZSI6eyIkaWQiOiIyMDQiLCJNYXJnaW4iOnsiJHJlZiI6IjYwIn0sIlBhZGRpbmciOnsiJHJlZiI6IjYxIn0sIkJhY2tncm91bmQiOnsiJGlkIjoiMjA1IiwiQ29sb3IiOnsiJGlkIjoiMjA2IiwiQSI6MjU1LCJSIjoyNiwiRyI6MTcwLCJCIjo2Nn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Ez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jVlYWM0MmE3LWI3YmUtNDlhZi1hMDFjLTBkZTI3ZDFlZDAzOSIsIkltcG9ydElkIjpudWxsLCJUaXRsZSI6IkdvIExpdmUiLCJOb3RlIjpudWxsLCJIeXBlcmxpbmsiOm51bGwsIklzQ2hhbmdlZCI6ZmFsc2UsIklzTmV3IjpmYWxzZX1dLCJUYXNrcyI6W3siJGlkIjoiMjE0IiwiR3JvdXBOYW1lIjpudWxsLCJTdGFydERhdGUiOiIyMDE3LTA0LTEzVDAwOjAwOjAwWiIsIkVuZERhdGUiOiIyMDE3LTA1LTE5VDIzOjU5OjAwWiIsIlBlcmNlbnRhZ2VDb21wbGV0ZSI6bnVsbCwiU3R5bGUiOnsiJGlkIjoiMjE1IiwiU2hhcGUiOjgsIlNoYXBlVGhpY2tuZXNzIjozLCJEdXJhdGlvbkZvcm1hdCI6MCwiSW5jbHVkZU5vbldvcmtpbmdEYXlzSW5EdXJhdGlvbiI6dHJ1ZSwiUGVyY2VudGFnZUNvbXBsZXRlU3R5bGUiOnsiJGlkIjoiMjE2IiwiRm9udFNldHRpbmdzIjp7IiRpZCI6IjIx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OCIsIkxpbmVDb2xvciI6bnVsbCwiTGluZVdlaWdodCI6MC4wLCJMaW5lVHlwZSI6MCwiUGFyZW50U3R5bGUiOm51bGx9LCJQYXJlbnRTdHlsZSI6eyIkcmVmIjoiODEifX0sIkR1cmF0aW9uU3R5bGUiOnsiJGlkIjoiMjE5IiwiRm9udFNldHRpbmdzIjp7IiRpZCI6IjIy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SIsIkxpbmVDb2xvciI6bnVsbCwiTGluZVdlaWdodCI6MC4wLCJMaW5lVHlwZSI6MCwiUGFyZW50U3R5bGUiOm51bGx9LCJQYXJlbnRTdHlsZSI6eyIkcmVmIjoiODgifX0sIkhvcml6b250YWxDb25uZWN0b3JTdHlsZSI6eyIkaWQiOiIyMjIiLCJMaW5lQ29sb3IiOnsiJHJlZiI6Ijk2In0sIkxpbmVXZWlnaHQiOjAuMCwiTGluZVR5cGUiOjAsIlBhcmVudFN0eWxlIjp7IiRyZWYiOiI5NSJ9fSwiVmVydGljYWxDb25uZWN0b3JTdHlsZSI6eyIkaWQiOiIyMjM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I0IiwiTWFyZ2luIjp7IiRyZWYiOiIxMDIifSwiUGFkZGluZyI6eyIkcmVmIjoiMTAzIn0sIkJhY2tncm91bmQiOnsiJGlkIjoiMjI1IiwiQ29sb3IiOnsiJGlkIjoiMjI2IiwiQSI6MjU1LCJSIjowLCJHIjoxMTQsIkIiOjE4OH19LCJJc1Zpc2libGUiOnRydWUsIldpZHRoIjowLjAsIkhlaWdodCI6MTAuMDY5OTk5Njk0ODI0MjE5LCJCb3JkZXJTdHlsZSI6eyIkaWQiOiIyMjciLCJMaW5lQ29sb3IiOnsiJHJlZiI6IjEwNSJ9LCJMaW5lV2VpZ2h0IjowLjAsIkxpbmVUeXBlIjowLCJQYXJlbnRTdHlsZSI6eyIkcmVmIjoiMTA0In19LCJQYXJlbnRTdHlsZSI6eyIkcmVmIjoiMTAxIn19LCJUaXRsZVN0eWxlIjp7IiRpZCI6IjIyOCIsIkZvbnRTZXR0aW5ncyI6eyIkaWQiOiIyMjkiLCJGb250U2l6ZSI6OCwiRm9udE5hbWUiOiJDYWxpYnJpIiwiSXNCb2xkIjp0cnVlLCJJc0l0YWxpYyI6ZmFsc2UsIklzVW5kZXJsaW5lZCI6ZmFsc2UsIlBhcmVudFN0eWxlIjp7IiRyZWYiOiIxMDgifX0sIkF1dG9TaXplIjoyLCJGb3JlZ3JvdW5kIjp7IiRpZCI6IjIzMCIsIkNvbG9yIjp7IiRpZCI6IjIzMSIsIkEiOjI1NSwiUiI6MjU1LCJHIjoyNTUsIkIiOjI1NX19LCJNYXhXaWR0aCI6ODMuMjU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zMiIsIkxpbmVDb2xvciI6bnVsbCwiTGluZVdlaWdodCI6MC4wLCJMaW5lVHlwZSI6MCwiUGFyZW50U3R5bGUiOm51bGx9LCJQYXJlbnRTdHlsZSI6eyIkcmVmIjoiMTA3In19LCJEYXRlU3R5bGUiOnsiJGlkIjoiMjMzIiwiRm9udFNldHRpbmdzIjp7IiRpZCI6IjIzNCIsIkZvbnRTaXplIjoxMCwiRm9udE5hbWUiOiJDYWxpYnJpIiwiSXNCb2xkIjpmYWxzZSwiSXNJdGFsaWMiOmZhbHNlLCJJc1VuZGVybGluZWQiOmZhbHNlLCJQYXJlbnRTdHlsZSI6eyIkcmVmIjoiMTE1In19LCJBdXRvU2l6ZSI6MiwiRm9yZWdyb3VuZCI6eyIkcmVmIjoiMTE2In0sIk1heFdpZHRoIjo0Mi43NDUwNDA4OTM1NTQ2ODg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zNSIsIkxpbmVDb2xvciI6bnVsbCwiTGluZVdlaWdodCI6MC4wLCJMaW5lVHlwZSI6MCwiUGFyZW50U3R5bGUiOm51bGx9LCJQYXJlbnRTdHlsZSI6eyIkcmVmIjoiMTE0In19LCJEYXRlRm9ybWF0Ijp7IiRyZWYiOiIxMjEifSwiSXNWaXNpYmxlIjpmYWxzZSwiUGFyZW50U3R5bGUiOnsiJHJlZiI6IjgwIn19LCJJbmRleCI6MSwiU21hcnREdXJhdGlvbkFjdGl2YXRlZCI6ZmFsc2UsIkRhdGVGb3JtYXQiOnsiJHJlZiI6IjEyMSJ9LCJJZCI6IjZkZDFhZjZmLTg5MmQtNDk0MS04MzQxLWRlMmZhNDU1YjY5NiIsIkltcG9ydElkIjpudWxsLCJUaXRsZSI6IlVzZXIgQWNjZXB0YW5jZSBUZXN0aW5nIiwiTm90ZSI6bnVsbCwiSHlwZXJsaW5rIjpudWxsLCJJc0NoYW5nZWQiOmZhbHNlLCJJc05ldyI6ZmFsc2V9LHsiJGlkIjoiMjM2IiwiR3JvdXBOYW1lIjpudWxsLCJTdGFydERhdGUiOiIyMDE3LTA1LTE5VDAwOjAwOjAwWiIsIkVuZERhdGUiOiIyMDE3LTA2LTA5VDIzOjU5OjAwWiIsIlBlcmNlbnRhZ2VDb21wbGV0ZSI6bnVsbCwiU3R5bGUiOnsiJGlkIjoiMjM3IiwiU2hhcGUiOjgsIlNoYXBlVGhpY2tuZXNzIjowLCJEdXJhdGlvbkZvcm1hdCI6MCwiSW5jbHVkZU5vbldvcmtpbmdEYXlzSW5EdXJhdGlvbiI6dHJ1ZSwiUGVyY2VudGFnZUNvbXBsZXRlU3R5bGUiOnsiJGlkIjoiMjM4IiwiRm9udFNldHRpbmdzIjp7IiRpZCI6IjIz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CIsIkxpbmVDb2xvciI6bnVsbCwiTGluZVdlaWdodCI6MC4wLCJMaW5lVHlwZSI6MCwiUGFyZW50U3R5bGUiOm51bGx9LCJQYXJlbnRTdHlsZSI6eyIkcmVmIjoiODEifX0sIkR1cmF0aW9uU3R5bGUiOnsiJGlkIjoiMjQxIiwiRm9udFNldHRpbmdzIjp7IiRpZCI6IjI0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MyIsIkxpbmVDb2xvciI6bnVsbCwiTGluZVdlaWdodCI6MC4wLCJMaW5lVHlwZSI6MCwiUGFyZW50U3R5bGUiOm51bGx9LCJQYXJlbnRTdHlsZSI6eyIkcmVmIjoiODgifX0sIkhvcml6b250YWxDb25uZWN0b3JTdHlsZSI6eyIkaWQiOiIyNDQiLCJMaW5lQ29sb3IiOnsiJHJlZiI6Ijk2In0sIkxpbmVXZWlnaHQiOjAuMCwiTGluZVR5cGUiOjAsIlBhcmVudFN0eWxlIjp7IiRyZWYiOiI5NSJ9fSwiVmVydGljYWxDb25uZWN0b3JTdHlsZSI6eyIkaWQiOiIyNDU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Q2IiwiTWFyZ2luIjp7IiRyZWYiOiIxMDIifSwiUGFkZGluZyI6eyIkcmVmIjoiMTAzIn0sIkJhY2tncm91bmQiOnsiJGlkIjoiMjQ3IiwiQ29sb3IiOnsiJGlkIjoiMjQ4IiwiQSI6MjU1LCJSIjoyLCJHIjoxNzgsIkIiOjIzOH19LCJJc1Zpc2libGUiOnRydWUsIldpZHRoIjowLjAsIkhlaWdodCI6MTAuMCwiQm9yZGVyU3R5bGUiOnsiJGlkIjoiMjQ5IiwiTGluZUNvbG9yIjp7IiRyZWYiOiIxMDUifSwiTGluZVdlaWdodCI6MC4wLCJMaW5lVHlwZSI6MCwiUGFyZW50U3R5bGUiOnsiJHJlZiI6IjEwNCJ9fSwiUGFyZW50U3R5bGUiOnsiJHJlZiI6IjEwMSJ9fSwiVGl0bGVTdHlsZSI6eyIkaWQiOiIyNTAiLCJGb250U2V0dGluZ3MiOnsiJGlkIjoiMjUxIiwiRm9udFNpemUiOjgsIkZvbnROYW1lIjoiQ2FsaWJyaSIsIklzQm9sZCI6dHJ1ZSwiSXNJdGFsaWMiOmZhbHNlLCJJc1VuZGVybGluZWQiOmZhbHNlLCJQYXJlbnRTdHlsZSI6eyIkcmVmIjoiMTA4In19LCJBdXRvU2l6ZSI6MCwiRm9yZWdyb3VuZCI6eyIkaWQiOiIyNTIiLCJDb2xvciI6eyIkaWQiOiIyNTMiLCJBIjoyNTUsIlIiOjI1NSwiRyI6MjU1LCJCIjoyNTV9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NTQiLCJMaW5lQ29sb3IiOm51bGwsIkxpbmVXZWlnaHQiOjAuMCwiTGluZVR5cGUiOjAsIlBhcmVudFN0eWxlIjpudWxsfSwiUGFyZW50U3R5bGUiOnsiJHJlZiI6IjEwNyJ9fSwiRGF0ZVN0eWxlIjp7IiRpZCI6IjI1NSIsIkZvbnRTZXR0aW5ncyI6eyIkaWQiOiIy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1NyIsIkxpbmVDb2xvciI6bnVsbCwiTGluZVdlaWdodCI6MC4wLCJMaW5lVHlwZSI6MCwiUGFyZW50U3R5bGUiOm51bGx9LCJQYXJlbnRTdHlsZSI6eyIkcmVmIjoiMTE0In19LCJEYXRlRm9ybWF0Ijp7IiRyZWYiOiIxMjEifSwiSXNWaXNpYmxlIjpmYWxzZSwiUGFyZW50U3R5bGUiOnsiJHJlZiI6IjgwIn19LCJJbmRleCI6MiwiU21hcnREdXJhdGlvbkFjdGl2YXRlZCI6ZmFsc2UsIkRhdGVGb3JtYXQiOnsiJHJlZiI6IjEyMSJ9LCJJZCI6IjRjYjViNWZhLWM3ODItNGNiMS1iMjJmLTM4ZTBmNzRjNDIyNSIsIkltcG9ydElkIjpudWxsLCJUaXRsZSI6IlBhcmFsbGVsIFRlc3RpbmciLCJOb3RlIjpudWxsLCJIeXBlcmxpbmsiOm51bGwsIklzQ2hhbmdlZCI6ZmFsc2UsIklzTmV3IjpmYWxzZX0seyIkaWQiOiIyNTgiLCJHcm91cE5hbWUiOm51bGwsIlN0YXJ0RGF0ZSI6IjIwMTctMDYtMDlUMDA6MDA6MDBaIiwiRW5kRGF0ZSI6IjIwMTctMDYtMTZUMjM6NTk6MDBaIiwiUGVyY2VudGFnZUNvbXBsZXRlIjpudWxsLCJTdHlsZSI6eyIkaWQiOiIyNTkiLCJTaGFwZSI6OCwiU2hhcGVUaGlja25lc3MiOjAsIkR1cmF0aW9uRm9ybWF0IjowLCJJbmNsdWRlTm9uV29ya2luZ0RheXNJbkR1cmF0aW9uIjp0cnV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C4wLCJMaW5lVHlwZSI6MCwiUGFyZW50U3R5bGUiOnsiJHJlZiI6Ijk1In19LCJWZXJ0aWNhbENvbm5lY3RvclN0eWxlIjp7IiRpZCI6IjI2NyIsIkxpbmVDb2xvciI6eyIkcmVmIjoiOTkifSwiTGluZVdlaWdodCI6MC4wLCJMaW5lVHlwZSI6MCwiUGFyZW50U3R5bGUiOnsiJHJlZiI6Ijk4In1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yNjgiLCJNYXJnaW4iOnsiJHJlZiI6IjEwMiJ9LCJQYWRkaW5nIjp7IiRyZWYiOiIxMDMifSwiQmFja2dyb3VuZCI6eyIkaWQiOiIyNjkiLCJDb2xvciI6eyIkaWQiOiIyNzAiLCJBIjoyNTUsIlIiOjI2LCJHIjoxNzAsIkIiOjY2fX0sIklzVmlzaWJsZSI6dHJ1ZSwiV2lkdGgiOjAuMCwiSGVpZ2h0IjoxMC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OCwiRm9udE5hbWUiOiJDYWxpYnJpIiwiSXNCb2xkIjp0cnVlLCJJc0l0YWxpYyI6ZmFsc2UsIklzVW5kZXJsaW5lZCI6ZmFsc2UsIlBhcmVudFN0eWxlIjp7IiRyZWYiOiIxMDgifX0sIkF1dG9TaXplIjowLCJGb3JlZ3JvdW5kIjp7IiRpZCI6IjI3NCIsIkNvbG9yIjp7IiRpZCI6IjI3NSIsIkEiOjI1NSwiUiI6MjU1LCJHIjoyNTUsIkIiOjI1NX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3NiIsIkxpbmVDb2xvciI6bnVsbCwiTGluZVdlaWdodCI6MC4wLCJMaW5lVHlwZSI6MCwiUGFyZW50U3R5bGUiOm51bGx9LCJQYXJlbnRTdHlsZSI6eyIkcmVmIjoiMTA3In19LCJEYXRlU3R5bGUiOnsiJGlkIjoiMjc3IiwiRm9udFNldHRpbmdzIjp7IiRpZCI6IjI3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5IiwiTGluZUNvbG9yIjpudWxsLCJMaW5lV2VpZ2h0IjowLjAsIkxpbmVUeXBlIjowLCJQYXJlbnRTdHlsZSI6bnVsbH0sIlBhcmVudFN0eWxlIjp7IiRyZWYiOiIxMTQifX0sIkRhdGVGb3JtYXQiOnsiJHJlZiI6IjEyMSJ9LCJJc1Zpc2libGUiOmZhbHNlLCJQYXJlbnRTdHlsZSI6eyIkcmVmIjoiODAifX0sIkluZGV4IjozLCJTbWFydER1cmF0aW9uQWN0aXZhdGVkIjpmYWxzZSwiRGF0ZUZvcm1hdCI6eyIkcmVmIjoiMTIxIn0sIklkIjoiM2E1ZjJmZjAtYjVhMS00MjQzLTkwZDEtYzQ1OTQ1MGIwYzE4IiwiSW1wb3J0SWQiOm51bGwsIlRpdGxlIjoiQ3V0b3ZlciIsIk5vdGUiOm51bGwsIkh5cGVybGluayI6bnVsbCwiSXNDaGFuZ2VkIjpmYWxzZSwiSXNOZXciOmZhbHNlfSx7IiRpZCI6IjI4MCIsIkdyb3VwTmFtZSI6bnVsbCwiU3RhcnREYXRlIjoiMjAxNy0wMy0xM1QwMDowMDowMFoiLCJFbmREYXRlIjoiMjAxNy0wNC0xM1QyMzo1OTowMFoiLCJQZXJjZW50YWdlQ29tcGxldGUiOm51bGwsIlN0eWxlIjp7IiRpZCI6IjI4MSIsIlNoYXBlIjo4LCJTaGFwZVRoaWNrbmVzcyI6MywiRHVyYXRpb25Gb3JtYXQiOjAsIkluY2x1ZGVOb25Xb3JraW5nRGF5c0luRHVyYXRpb24iOnRydWUsIlBlcmNlbnRhZ2VDb21wbGV0ZVN0eWxlIjp7IiRpZCI6IjI4MiIsIkZvbnRTZXR0aW5ncyI6eyIkaWQiOiIyO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QiLCJMaW5lQ29sb3IiOm51bGwsIkxpbmVXZWlnaHQiOjAuMCwiTGluZVR5cGUiOjAsIlBhcmVudFN0eWxlIjpudWxsfSwiUGFyZW50U3R5bGUiOnsiJHJlZiI6IjgxIn19LCJEdXJhdGlvblN0eWxlIjp7IiRpZCI6IjI4NSIsIkZvbnRTZXR0aW5ncyI6eyIkaWQiOiIyO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ciLCJMaW5lQ29sb3IiOm51bGwsIkxpbmVXZWlnaHQiOjAuMCwiTGluZVR5cGUiOjAsIlBhcmVudFN0eWxlIjpudWxsfSwiUGFyZW50U3R5bGUiOnsiJHJlZiI6Ijg4In19LCJIb3Jpem9udGFsQ29ubmVjdG9yU3R5bGUiOnsiJGlkIjoiMjg4IiwiTGluZUNvbG9yIjp7IiRyZWYiOiI5NiJ9LCJMaW5lV2VpZ2h0IjowLjAsIkxpbmVUeXBlIjowLCJQYXJlbnRTdHlsZSI6eyIkcmVmIjoiOTUifX0sIlZlcnRpY2FsQ29ubmVjdG9yU3R5bGUiOnsiJGlkIjoiMjg5IiwiTGluZUNvbG9yIjp7IiRyZWYiOiI5OSJ9LCJMaW5lV2VpZ2h0IjowLjAsIkxpbmVUeXBlIjowLCJQYXJlbnRTdHlsZSI6eyIkcmVmIjoiOTgifX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5MCIsIk1hcmdpbiI6eyIkcmVmIjoiMTAyIn0sIlBhZGRpbmciOnsiJHJlZiI6IjEwMyJ9LCJCYWNrZ3JvdW5kIjp7IiRpZCI6IjI5MSIsIkNvbG9yIjp7IiRpZCI6IjI5MiIsIkEiOjI1NSwiUiI6OTUsIkciOjk1LCJCIjo5NX19LCJJc1Zpc2libGUiOnRydWUsIldpZHRoIjowLjAsIkhlaWdodCI6MTAuMDY5OTk5Njk0ODI0MjE5LCJCb3JkZXJTdHlsZSI6eyIkaWQiOiIyOTMiLCJMaW5lQ29sb3IiOnsiJHJlZiI6IjEwNSJ9LCJMaW5lV2VpZ2h0IjowLjAsIkxpbmVUeXBlIjowLCJQYXJlbnRTdHlsZSI6eyIkcmVmIjoiMTA0In19LCJQYXJlbnRTdHlsZSI6eyIkcmVmIjoiMTAxIn19LCJUaXRsZVN0eWxlIjp7IiRpZCI6IjI5NCIsIkZvbnRTZXR0aW5ncyI6eyIkaWQiOiIyOTUiLCJGb250U2l6ZSI6OCwiRm9udE5hbWUiOiJDYWxpYnJpIiwiSXNCb2xkIjp0cnVlLCJJc0l0YWxpYyI6ZmFsc2UsIklzVW5kZXJsaW5lZCI6ZmFsc2UsIlBhcmVudFN0eWxlIjp7IiRyZWYiOiIxMDgifX0sIkF1dG9TaXplIjoyLCJGb3JlZ3JvdW5kIjp7IiRpZCI6IjI5NiIsIkNvbG9yIjp7IiRpZCI6IjI5NyIsIkEiOjI1NSwiUiI6MjU1LCJHIjoyNTUsIkIiOjI1NX19LCJNYXhXaWR0aCI6NDA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k4IiwiTGluZUNvbG9yIjpudWxsLCJMaW5lV2VpZ2h0IjowLjAsIkxpbmVUeXBlIjowLCJQYXJlbnRTdHlsZSI6bnVsbH0sIlBhcmVudFN0eWxlIjp7IiRyZWYiOiIxMDcifX0sIkRhdGVTdHlsZSI6eyIkaWQiOiIyOTkiLCJGb250U2V0dGluZ3MiOnsiJGlkIjoiMzAwIiwiRm9udFNpemUiOjEwLCJGb250TmFtZSI6IkNhbGlicmkiLCJJc0JvbGQiOmZhbHNlLCJJc0l0YWxpYyI6ZmFsc2UsIklzVW5kZXJsaW5lZCI6ZmFsc2UsIlBhcmVudFN0eWxlIjp7IiRyZWYiOiIxMTUifX0sIkF1dG9TaXplIjoyLCJGb3JlZ3JvdW5kIjp7IiRyZWYiOiIxMTYifSwiTWF4V2lkdGgiOjU2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SIsIkxpbmVDb2xvciI6bnVsbCwiTGluZVdlaWdodCI6MC4wLCJMaW5lVHlwZSI6MCwiUGFyZW50U3R5bGUiOm51bGx9LCJQYXJlbnRTdHlsZSI6eyIkcmVmIjoiMTE0In19LCJEYXRlRm9ybWF0Ijp7IiRyZWYiOiIxMjEifSwiSXNWaXNpYmxlIjpmYWxzZSwiUGFyZW50U3R5bGUiOnsiJHJlZiI6IjgwIn19LCJJbmRleCI6NCwiU21hcnREdXJhdGlvbkFjdGl2YXRlZCI6ZmFsc2UsIkRhdGVGb3JtYXQiOnsiJHJlZiI6IjEyMSJ9LCJJZCI6IjViMTM2ZjU0LTVhN2UtNGNiMy04ZDQwLTI3M2EzMWRhMDhlMyIsIkltcG9ydElkIjpudWxsLCJUaXRsZSI6IlN5c3RlbSBUZXN0IiwiTm90ZSI6bnVsbCwiSHlwZXJsaW5rIjpudWxsLCJJc0NoYW5nZWQiOmZhbHNlLCJJc05ldyI6ZmFsc2V9LHsiJGlkIjoiMzAyIiwiR3JvdXBOYW1lIjpudWxsLCJTdGFydERhdGUiOiIyMDE3LTAzLTEzVDAwOjAwOjAwWiIsIkVuZERhdGUiOiIyMDE3LTA0LTEzVDIzOjU5OjAwWiIsIlBlcmNlbnRhZ2VDb21wbGV0ZSI6bnVsbCwiU3R5bGUiOnsiJGlkIjoiMzAzIiwiU2hhcGUiOjgsIlNoYXBlVGhpY2tuZXNzIjozLCJEdXJhdGlvbkZvcm1hdCI6MCwiSW5jbHVkZU5vbldvcmtpbmdEYXlzSW5EdXJhdGlvbiI6dHJ1ZSwiUGVyY2VudGFnZUNvbXBsZXRlU3R5bGUiOnsiJGlkIjoiMzA0IiwiRm9udFNldHRpbmdzIjp7IiRpZCI6IjMw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iIsIkxpbmVDb2xvciI6bnVsbCwiTGluZVdlaWdodCI6MC4wLCJMaW5lVHlwZSI6MCwiUGFyZW50U3R5bGUiOm51bGx9LCJQYXJlbnRTdHlsZSI6eyIkcmVmIjoiODEifX0sIkR1cmF0aW9uU3R5bGUiOnsiJGlkIjoiMzA3IiwiRm9udFNldHRpbmdzIjp7IiRpZCI6IjMw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OSIsIkxpbmVDb2xvciI6bnVsbCwiTGluZVdlaWdodCI6MC4wLCJMaW5lVHlwZSI6MCwiUGFyZW50U3R5bGUiOm51bGx9LCJQYXJlbnRTdHlsZSI6eyIkcmVmIjoiODgifX0sIkhvcml6b250YWxDb25uZWN0b3JTdHlsZSI6eyIkaWQiOiIzMTAiLCJMaW5lQ29sb3IiOnsiJHJlZiI6Ijk2In0sIkxpbmVXZWlnaHQiOjAuMCwiTGluZVR5cGUiOjAsIlBhcmVudFN0eWxlIjp7IiRyZWYiOiI5NSJ9fSwiVmVydGljYWxDb25uZWN0b3JTdHlsZSI6eyIkaWQiOiIzMTE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EyIiwiTWFyZ2luIjp7IiRyZWYiOiIxMDIifSwiUGFkZGluZyI6eyIkcmVmIjoiMTAzIn0sIkJhY2tncm91bmQiOnsiJGlkIjoiMzEzIiwiQ29sb3IiOnsiJGlkIjoiMzE0IiwiQSI6MjU1LCJSIjo5NSwiRyI6OTUsIkIiOjk1fX0sIklzVmlzaWJsZSI6dHJ1ZSwiV2lkdGgiOjAuMCwiSGVpZ2h0IjoxMC4wNjk5OTk2OTQ4MjQyMTksIkJvcmRlclN0eWxlIjp7IiRpZCI6IjMxNSIsIkxpbmVDb2xvciI6eyIkcmVmIjoiMTA1In0sIkxpbmVXZWlnaHQiOjAuMCwiTGluZVR5cGUiOjAsIlBhcmVudFN0eWxlIjp7IiRyZWYiOiIxMDQifX0sIlBhcmVudFN0eWxlIjp7IiRyZWYiOiIxMDEifX0sIlRpdGxlU3R5bGUiOnsiJGlkIjoiMzE2IiwiRm9udFNldHRpbmdzIjp7IiRpZCI6IjMxNyIsIkZvbnRTaXplIjo4LCJGb250TmFtZSI6IkNhbGlicmkiLCJJc0JvbGQiOnRydWUsIklzSXRhbGljIjpmYWxzZSwiSXNVbmRlcmxpbmVkIjpmYWxzZSwiUGFyZW50U3R5bGUiOnsiJHJlZiI6IjEwOCJ9fSwiQXV0b1NpemUiOjIsIkZvcmVncm91bmQiOnsiJGlkIjoiMzE4IiwiQ29sb3IiOnsiJGlkIjoiMzE5IiwiQSI6MjU1LCJSIjoyNTUsIkciOjI1NSwiQiI6MjU1fX0sIk1heFdpZHRoIjo3N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jAiLCJMaW5lQ29sb3IiOm51bGwsIkxpbmVXZWlnaHQiOjAuMCwiTGluZVR5cGUiOjAsIlBhcmVudFN0eWxlIjpudWxsfSwiUGFyZW50U3R5bGUiOnsiJHJlZiI6IjEwNyJ9fSwiRGF0ZVN0eWxlIjp7IiRpZCI6IjMyMSIsIkZvbnRTZXR0aW5ncyI6eyIkaWQiOiIzMjIiLCJGb250U2l6ZSI6MTAsIkZvbnROYW1lIjoiQ2FsaWJyaSIsIklzQm9sZCI6ZmFsc2UsIklzSXRhbGljIjpmYWxzZSwiSXNVbmRlcmxpbmVkIjpmYWxzZSwiUGFyZW50U3R5bGUiOnsiJHJlZiI6IjExNSJ9fSwiQXV0b1NpemUiOjIsIkZvcmVncm91bmQiOnsiJHJlZiI6IjExNiJ9LCJNYXhXaWR0aCI6NTY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zIiwiTGluZUNvbG9yIjpudWxsLCJMaW5lV2VpZ2h0IjowLjAsIkxpbmVUeXBlIjowLCJQYXJlbnRTdHlsZSI6bnVsbH0sIlBhcmVudFN0eWxlIjp7IiRyZWYiOiIxMTQifX0sIkRhdGVGb3JtYXQiOnsiJHJlZiI6IjEyMSJ9LCJJc1Zpc2libGUiOmZhbHNlLCJQYXJlbnRTdHlsZSI6eyIkcmVmIjoiODAifX0sIkluZGV4Ijo1LCJTbWFydER1cmF0aW9uQWN0aXZhdGVkIjpmYWxzZSwiRGF0ZUZvcm1hdCI6eyIkcmVmIjoiMTIxIn0sIklkIjoiNzA1NDQ3OWYtZGUwZS00ZWJkLTkwYmQtZWIyNDVhNGI0Yzc4IiwiSW1wb3J0SWQiOm51bGwsIlRpdGxlIjoiSW5zdGl0dXRpb24gLSBCdWlsZCAodjEpIiwiTm90ZSI6bnVsbCwiSHlwZXJsaW5rIjpudWxsLCJJc0NoYW5nZWQiOmZhbHNlLCJJc05ldyI6ZmFsc2V9XSwiTXNQcm9qZWN0SXRlbXNUcmVlIjp7IiRpZCI6IjMyNCIsIlJvb3QiOnsiSW1wb3J0SWQiOm51bGwsIklzSW1wb3J0ZWQiOmZhbHNlLCJDaGlsZHJlbiI6W119fSwiTWV0YWRhdGEiOnsiJGlkIjoiMzI1In0sIlNldHRpbmdzIjp7IiRpZCI6IjMyNiIsIkltcGFPcHRpb25zIjp7IiRpZCI6IjMy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yOC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2F169C9EE7F499E5C9B7FA6AFC6FC" ma:contentTypeVersion="4" ma:contentTypeDescription="Create a new document." ma:contentTypeScope="" ma:versionID="fa3647c0bbd4589d6d7c0b21748164b4">
  <xsd:schema xmlns:xsd="http://www.w3.org/2001/XMLSchema" xmlns:xs="http://www.w3.org/2001/XMLSchema" xmlns:p="http://schemas.microsoft.com/office/2006/metadata/properties" xmlns:ns2="0b047a42-3a00-4e05-b7e3-c9c491c46c03" targetNamespace="http://schemas.microsoft.com/office/2006/metadata/properties" ma:root="true" ma:fieldsID="a2f3d869bc5c7811b5c38593ac99c3fa" ns2:_="">
    <xsd:import namespace="0b047a42-3a00-4e05-b7e3-c9c491c46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47a42-3a00-4e05-b7e3-c9c491c46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90D30-450A-43FE-BE7D-85BFAFB7BD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FC849F-85B1-4282-B54E-72426FFDD4CC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b047a42-3a00-4e05-b7e3-c9c491c46c0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588C6D-BC0E-4E6E-B3CD-1BE86F1E2D80}">
  <ds:schemaRefs>
    <ds:schemaRef ds:uri="0b047a42-3a00-4e05-b7e3-c9c491c46c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12452</TotalTime>
  <Words>1445</Words>
  <Application>Microsoft Office PowerPoint</Application>
  <PresentationFormat>Widescreen</PresentationFormat>
  <Paragraphs>215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Georgia</vt:lpstr>
      <vt:lpstr>2_Office Theme</vt:lpstr>
      <vt:lpstr>GeorgiaFIRST Financials</vt:lpstr>
      <vt:lpstr>Agenda</vt:lpstr>
      <vt:lpstr>GeorgiaFIRST Website</vt:lpstr>
      <vt:lpstr>Annual Maintenance Release 5.90</vt:lpstr>
      <vt:lpstr>User Interface Changes</vt:lpstr>
      <vt:lpstr>Keyword Search</vt:lpstr>
      <vt:lpstr>Questions</vt:lpstr>
      <vt:lpstr>Asset Management</vt:lpstr>
      <vt:lpstr>Lease Example </vt:lpstr>
      <vt:lpstr>Lease Example cont</vt:lpstr>
      <vt:lpstr>Lease Example cont.</vt:lpstr>
      <vt:lpstr>Lease Example cont.</vt:lpstr>
      <vt:lpstr>Lease Example cont.</vt:lpstr>
      <vt:lpstr>Questions</vt:lpstr>
      <vt:lpstr>General Ledger</vt:lpstr>
      <vt:lpstr>Automatic Reversal Journals</vt:lpstr>
      <vt:lpstr>Automatic Reversal Journals</vt:lpstr>
      <vt:lpstr>Automatic Reversal Journals</vt:lpstr>
      <vt:lpstr>Simple Journals</vt:lpstr>
      <vt:lpstr>Simple Journals</vt:lpstr>
      <vt:lpstr>Simple Journals</vt:lpstr>
      <vt:lpstr>Simple Journals</vt:lpstr>
      <vt:lpstr>Simple Journals</vt:lpstr>
      <vt:lpstr>Simple Journals</vt:lpstr>
      <vt:lpstr>Simple Journals</vt:lpstr>
      <vt:lpstr>Simple Journals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Conversion Roadmap</dc:title>
  <dc:creator>Wanda Aldridge</dc:creator>
  <cp:lastModifiedBy>Anna Reid</cp:lastModifiedBy>
  <cp:revision>304</cp:revision>
  <cp:lastPrinted>2023-09-11T19:48:22Z</cp:lastPrinted>
  <dcterms:created xsi:type="dcterms:W3CDTF">2021-01-19T14:54:07Z</dcterms:created>
  <dcterms:modified xsi:type="dcterms:W3CDTF">2023-09-20T13:04:57Z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0x010100BBD2F169C9EE7F499E5C9B7FA6AFC6FC</vt:lpwstr>
  </property>
</Properties>
</file>