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5" r:id="rId4"/>
    <p:sldMasterId id="2147483775" r:id="rId5"/>
    <p:sldMasterId id="2147483782" r:id="rId6"/>
    <p:sldMasterId id="2147483787" r:id="rId7"/>
    <p:sldMasterId id="2147483792" r:id="rId8"/>
    <p:sldMasterId id="2147483797" r:id="rId9"/>
  </p:sldMasterIdLst>
  <p:notesMasterIdLst>
    <p:notesMasterId r:id="rId94"/>
  </p:notesMasterIdLst>
  <p:handoutMasterIdLst>
    <p:handoutMasterId r:id="rId95"/>
  </p:handoutMasterIdLst>
  <p:sldIdLst>
    <p:sldId id="1082" r:id="rId10"/>
    <p:sldId id="1153" r:id="rId11"/>
    <p:sldId id="510" r:id="rId12"/>
    <p:sldId id="562" r:id="rId13"/>
    <p:sldId id="531" r:id="rId14"/>
    <p:sldId id="530" r:id="rId15"/>
    <p:sldId id="472" r:id="rId16"/>
    <p:sldId id="471" r:id="rId17"/>
    <p:sldId id="513" r:id="rId18"/>
    <p:sldId id="570" r:id="rId19"/>
    <p:sldId id="565" r:id="rId20"/>
    <p:sldId id="564" r:id="rId21"/>
    <p:sldId id="563" r:id="rId22"/>
    <p:sldId id="534" r:id="rId23"/>
    <p:sldId id="558" r:id="rId24"/>
    <p:sldId id="516" r:id="rId25"/>
    <p:sldId id="535" r:id="rId26"/>
    <p:sldId id="515" r:id="rId27"/>
    <p:sldId id="520" r:id="rId28"/>
    <p:sldId id="566" r:id="rId29"/>
    <p:sldId id="527" r:id="rId30"/>
    <p:sldId id="567" r:id="rId31"/>
    <p:sldId id="522" r:id="rId32"/>
    <p:sldId id="555" r:id="rId33"/>
    <p:sldId id="552" r:id="rId34"/>
    <p:sldId id="521" r:id="rId35"/>
    <p:sldId id="523" r:id="rId36"/>
    <p:sldId id="568" r:id="rId37"/>
    <p:sldId id="560" r:id="rId38"/>
    <p:sldId id="559" r:id="rId39"/>
    <p:sldId id="525" r:id="rId40"/>
    <p:sldId id="526" r:id="rId41"/>
    <p:sldId id="569" r:id="rId42"/>
    <p:sldId id="572" r:id="rId43"/>
    <p:sldId id="519" r:id="rId44"/>
    <p:sldId id="553" r:id="rId45"/>
    <p:sldId id="571" r:id="rId46"/>
    <p:sldId id="556" r:id="rId47"/>
    <p:sldId id="573" r:id="rId48"/>
    <p:sldId id="536" r:id="rId49"/>
    <p:sldId id="1155" r:id="rId50"/>
    <p:sldId id="1154" r:id="rId51"/>
    <p:sldId id="533" r:id="rId52"/>
    <p:sldId id="537" r:id="rId53"/>
    <p:sldId id="538" r:id="rId54"/>
    <p:sldId id="574" r:id="rId55"/>
    <p:sldId id="576" r:id="rId56"/>
    <p:sldId id="575" r:id="rId57"/>
    <p:sldId id="545" r:id="rId58"/>
    <p:sldId id="543" r:id="rId59"/>
    <p:sldId id="544" r:id="rId60"/>
    <p:sldId id="578" r:id="rId61"/>
    <p:sldId id="602" r:id="rId62"/>
    <p:sldId id="577" r:id="rId63"/>
    <p:sldId id="582" r:id="rId64"/>
    <p:sldId id="581" r:id="rId65"/>
    <p:sldId id="579" r:id="rId66"/>
    <p:sldId id="584" r:id="rId67"/>
    <p:sldId id="585" r:id="rId68"/>
    <p:sldId id="586" r:id="rId69"/>
    <p:sldId id="587" r:id="rId70"/>
    <p:sldId id="595" r:id="rId71"/>
    <p:sldId id="596" r:id="rId72"/>
    <p:sldId id="597" r:id="rId73"/>
    <p:sldId id="580" r:id="rId74"/>
    <p:sldId id="588" r:id="rId75"/>
    <p:sldId id="589" r:id="rId76"/>
    <p:sldId id="518" r:id="rId77"/>
    <p:sldId id="590" r:id="rId78"/>
    <p:sldId id="591" r:id="rId79"/>
    <p:sldId id="592" r:id="rId80"/>
    <p:sldId id="593" r:id="rId81"/>
    <p:sldId id="598" r:id="rId82"/>
    <p:sldId id="599" r:id="rId83"/>
    <p:sldId id="600" r:id="rId84"/>
    <p:sldId id="601" r:id="rId85"/>
    <p:sldId id="594" r:id="rId86"/>
    <p:sldId id="546" r:id="rId87"/>
    <p:sldId id="561" r:id="rId88"/>
    <p:sldId id="1156" r:id="rId89"/>
    <p:sldId id="548" r:id="rId90"/>
    <p:sldId id="550" r:id="rId91"/>
    <p:sldId id="557" r:id="rId92"/>
    <p:sldId id="501" r:id="rId9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Casuccio" initials="MC" lastIdx="1" clrIdx="0">
    <p:extLst>
      <p:ext uri="{19B8F6BF-5375-455C-9EA6-DF929625EA0E}">
        <p15:presenceInfo xmlns:p15="http://schemas.microsoft.com/office/powerpoint/2012/main" userId="S-1-5-21-4060241145-1665654607-1753785296-3004" providerId="AD"/>
      </p:ext>
    </p:extLst>
  </p:cmAuthor>
  <p:cmAuthor id="2" name="Asheley Faris" initials="AF" lastIdx="25" clrIdx="1">
    <p:extLst>
      <p:ext uri="{19B8F6BF-5375-455C-9EA6-DF929625EA0E}">
        <p15:presenceInfo xmlns:p15="http://schemas.microsoft.com/office/powerpoint/2012/main" userId="S::asheley.faris@usg.edu::d2e51fe6-0eec-4076-bd96-05a94b18fb41" providerId="AD"/>
      </p:ext>
    </p:extLst>
  </p:cmAuthor>
  <p:cmAuthor id="3" name="Julie Thompson" initials="JT" lastIdx="4" clrIdx="2">
    <p:extLst>
      <p:ext uri="{19B8F6BF-5375-455C-9EA6-DF929625EA0E}">
        <p15:presenceInfo xmlns:p15="http://schemas.microsoft.com/office/powerpoint/2012/main" userId="S::julie.thompson@usg.edu::f52793c9-6e03-45fb-af5e-7ff9f01b17e9" providerId="AD"/>
      </p:ext>
    </p:extLst>
  </p:cmAuthor>
  <p:cmAuthor id="4" name="Asheley Faris" initials="AF [2]" lastIdx="1" clrIdx="3">
    <p:extLst>
      <p:ext uri="{19B8F6BF-5375-455C-9EA6-DF929625EA0E}">
        <p15:presenceInfo xmlns:p15="http://schemas.microsoft.com/office/powerpoint/2012/main" userId="S-1-5-21-4060241145-1665654607-1753785296-383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480"/>
    <a:srgbClr val="3F76AA"/>
    <a:srgbClr val="FFCC66"/>
    <a:srgbClr val="A3C1DD"/>
    <a:srgbClr val="003399"/>
    <a:srgbClr val="2D3F50"/>
    <a:srgbClr val="0038A8"/>
    <a:srgbClr val="B2B2B2"/>
    <a:srgbClr val="C1C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2.xml"/><Relationship Id="rId90" Type="http://schemas.openxmlformats.org/officeDocument/2006/relationships/slide" Target="slides/slide81.xml"/><Relationship Id="rId95" Type="http://schemas.openxmlformats.org/officeDocument/2006/relationships/handoutMaster" Target="handoutMasters/handoutMaster1.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0" Type="http://schemas.openxmlformats.org/officeDocument/2006/relationships/slide" Target="slides/slide71.xml"/><Relationship Id="rId85" Type="http://schemas.openxmlformats.org/officeDocument/2006/relationships/slide" Target="slides/slide76.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4F5A5A-8FCE-3A47-B37D-0D4B773D59FB}" type="datetimeFigureOut">
              <a:rPr lang="en-US" smtClean="0"/>
              <a:t>3/4/2021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F5E715-FAFA-1E40-AF09-359D41FAE197}" type="slidenum">
              <a:rPr lang="en-US" smtClean="0"/>
              <a:t>‹#›</a:t>
            </a:fld>
            <a:endParaRPr lang="en-US"/>
          </a:p>
        </p:txBody>
      </p:sp>
    </p:spTree>
    <p:extLst>
      <p:ext uri="{BB962C8B-B14F-4D97-AF65-F5344CB8AC3E}">
        <p14:creationId xmlns:p14="http://schemas.microsoft.com/office/powerpoint/2010/main" val="35797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F8A3F8-8B6A-4FC4-9432-80C344BB0980}" type="datetimeFigureOut">
              <a:rPr lang="en-US" smtClean="0"/>
              <a:t>3/4/2021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A8DDCA-6036-47B8-A7CA-EA9F3D83B41B}" type="slidenum">
              <a:rPr lang="en-US" smtClean="0"/>
              <a:t>‹#›</a:t>
            </a:fld>
            <a:endParaRPr lang="en-US"/>
          </a:p>
        </p:txBody>
      </p:sp>
    </p:spTree>
    <p:extLst>
      <p:ext uri="{BB962C8B-B14F-4D97-AF65-F5344CB8AC3E}">
        <p14:creationId xmlns:p14="http://schemas.microsoft.com/office/powerpoint/2010/main" val="2323787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A6365-626F-4D19-8D63-55750F87EF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991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A6365-626F-4D19-8D63-55750F87EF1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3749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pPr marL="0" marR="0" lvl="0" indent="0" algn="r" defTabSz="914220" rtl="0" eaLnBrk="1" fontAlgn="auto" latinLnBrk="0" hangingPunct="1">
              <a:lnSpc>
                <a:spcPct val="100000"/>
              </a:lnSpc>
              <a:spcBef>
                <a:spcPts val="0"/>
              </a:spcBef>
              <a:spcAft>
                <a:spcPts val="0"/>
              </a:spcAft>
              <a:buClrTx/>
              <a:buSzTx/>
              <a:buFontTx/>
              <a:buNone/>
              <a:tabLst/>
              <a:defRPr/>
            </a:pPr>
            <a:fld id="{19B8E343-A82C-4466-BF65-AA6E9AC830D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2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9966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15" name="Picture 14" descr="Paper clouds_2.jpg"/>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3505200" y="57150"/>
            <a:ext cx="5562600" cy="1828720"/>
          </a:xfrm>
          <a:prstGeom prst="rect">
            <a:avLst/>
          </a:prstGeom>
        </p:spPr>
      </p:pic>
      <p:pic>
        <p:nvPicPr>
          <p:cNvPr id="26" name="Picture 2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00" y="57151"/>
            <a:ext cx="3352800" cy="1828800"/>
          </a:xfrm>
          <a:prstGeom prst="rect">
            <a:avLst/>
          </a:prstGeom>
        </p:spPr>
      </p:pic>
      <p:pic>
        <p:nvPicPr>
          <p:cNvPr id="8" name="Picture 9"/>
          <p:cNvPicPr>
            <a:picLocks noChangeAspect="1" noChangeArrowheads="1"/>
          </p:cNvPicPr>
          <p:nvPr userDrawn="1"/>
        </p:nvPicPr>
        <p:blipFill>
          <a:blip r:embed="rId4" cstate="screen">
            <a:extLst>
              <a:ext uri="{28A0092B-C50C-407E-A947-70E740481C1C}">
                <a14:useLocalDpi xmlns:a14="http://schemas.microsoft.com/office/drawing/2010/main"/>
              </a:ext>
            </a:extLst>
          </a:blip>
          <a:stretch>
            <a:fillRect/>
          </a:stretch>
        </p:blipFill>
        <p:spPr bwMode="auto">
          <a:xfrm>
            <a:off x="76220" y="1943100"/>
            <a:ext cx="6781799" cy="12573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userDrawn="1"/>
        </p:nvSpPr>
        <p:spPr>
          <a:xfrm>
            <a:off x="6781800" y="1943100"/>
            <a:ext cx="2286000" cy="1257300"/>
          </a:xfrm>
          <a:prstGeom prst="rect">
            <a:avLst/>
          </a:prstGeom>
          <a:gradFill flip="none" rotWithShape="1">
            <a:gsLst>
              <a:gs pos="0">
                <a:schemeClr val="bg2">
                  <a:lumMod val="50000"/>
                </a:schemeClr>
              </a:gs>
              <a:gs pos="100000">
                <a:schemeClr val="bg1"/>
              </a:gs>
            </a:gsLst>
            <a:lin ang="16200000" scaled="0"/>
            <a:tileRect/>
          </a:gradFill>
          <a:ln>
            <a:noFill/>
          </a:ln>
        </p:spPr>
        <p:style>
          <a:lnRef idx="2">
            <a:schemeClr val="accent2">
              <a:shade val="50000"/>
            </a:schemeClr>
          </a:lnRef>
          <a:fillRef idx="1">
            <a:schemeClr val="accent2"/>
          </a:fillRef>
          <a:effectRef idx="0">
            <a:schemeClr val="accent2"/>
          </a:effectRef>
          <a:fontRef idx="minor">
            <a:schemeClr val="lt1"/>
          </a:fontRef>
        </p:style>
        <p:txBody>
          <a:bodyPr lIns="91424" tIns="45712" rIns="91424" bIns="45712" rtlCol="0" anchor="ctr"/>
          <a:lstStyle/>
          <a:p>
            <a:pPr algn="ctr"/>
            <a:endParaRPr lang="en-US"/>
          </a:p>
        </p:txBody>
      </p:sp>
      <p:sp>
        <p:nvSpPr>
          <p:cNvPr id="23" name="Subtitle 2"/>
          <p:cNvSpPr>
            <a:spLocks noGrp="1"/>
          </p:cNvSpPr>
          <p:nvPr>
            <p:ph type="subTitle" idx="1"/>
          </p:nvPr>
        </p:nvSpPr>
        <p:spPr>
          <a:xfrm>
            <a:off x="152400" y="2628900"/>
            <a:ext cx="6553200" cy="457200"/>
          </a:xfrm>
        </p:spPr>
        <p:txBody>
          <a:bodyPr>
            <a:normAutofit/>
          </a:bodyPr>
          <a:lstStyle>
            <a:lvl1pPr marL="0" indent="0" algn="ctr">
              <a:buNone/>
              <a:defRPr sz="2400">
                <a:solidFill>
                  <a:srgbClr val="FFFFFF"/>
                </a:solidFill>
                <a:latin typeface="Century Gothic"/>
                <a:cs typeface="Century Gothic"/>
              </a:defRPr>
            </a:lvl1pPr>
            <a:lvl2pPr marL="457106" indent="0" algn="ctr">
              <a:buNone/>
              <a:defRPr>
                <a:solidFill>
                  <a:schemeClr val="tx1">
                    <a:tint val="75000"/>
                  </a:schemeClr>
                </a:solidFill>
              </a:defRPr>
            </a:lvl2pPr>
            <a:lvl3pPr marL="914220" indent="0" algn="ctr">
              <a:buNone/>
              <a:defRPr>
                <a:solidFill>
                  <a:schemeClr val="tx1">
                    <a:tint val="75000"/>
                  </a:schemeClr>
                </a:solidFill>
              </a:defRPr>
            </a:lvl3pPr>
            <a:lvl4pPr marL="1371328" indent="0" algn="ctr">
              <a:buNone/>
              <a:defRPr>
                <a:solidFill>
                  <a:schemeClr val="tx1">
                    <a:tint val="75000"/>
                  </a:schemeClr>
                </a:solidFill>
              </a:defRPr>
            </a:lvl4pPr>
            <a:lvl5pPr marL="1828439" indent="0" algn="ctr">
              <a:buNone/>
              <a:defRPr>
                <a:solidFill>
                  <a:schemeClr val="tx1">
                    <a:tint val="75000"/>
                  </a:schemeClr>
                </a:solidFill>
              </a:defRPr>
            </a:lvl5pPr>
            <a:lvl6pPr marL="2285544" indent="0" algn="ctr">
              <a:buNone/>
              <a:defRPr>
                <a:solidFill>
                  <a:schemeClr val="tx1">
                    <a:tint val="75000"/>
                  </a:schemeClr>
                </a:solidFill>
              </a:defRPr>
            </a:lvl6pPr>
            <a:lvl7pPr marL="2742650" indent="0" algn="ctr">
              <a:buNone/>
              <a:defRPr>
                <a:solidFill>
                  <a:schemeClr val="tx1">
                    <a:tint val="75000"/>
                  </a:schemeClr>
                </a:solidFill>
              </a:defRPr>
            </a:lvl7pPr>
            <a:lvl8pPr marL="3199760" indent="0" algn="ctr">
              <a:buNone/>
              <a:defRPr>
                <a:solidFill>
                  <a:schemeClr val="tx1">
                    <a:tint val="75000"/>
                  </a:schemeClr>
                </a:solidFill>
              </a:defRPr>
            </a:lvl8pPr>
            <a:lvl9pPr marL="3656869"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title"/>
          </p:nvPr>
        </p:nvSpPr>
        <p:spPr>
          <a:xfrm>
            <a:off x="152400" y="2000250"/>
            <a:ext cx="6553200" cy="571500"/>
          </a:xfrm>
          <a:noFill/>
        </p:spPr>
        <p:txBody>
          <a:bodyPr anchor="ctr" anchorCtr="0">
            <a:normAutofit/>
          </a:bodyPr>
          <a:lstStyle>
            <a:lvl1pPr algn="ctr">
              <a:defRPr sz="3200" b="0">
                <a:solidFill>
                  <a:schemeClr val="bg1"/>
                </a:solidFill>
                <a:latin typeface="Georgia" panose="02040502050405020303" pitchFamily="18" charset="0"/>
              </a:defRPr>
            </a:lvl1pPr>
          </a:lstStyle>
          <a:p>
            <a:r>
              <a:rPr lang="en-US"/>
              <a:t>Click to edit Master title style</a:t>
            </a:r>
          </a:p>
        </p:txBody>
      </p:sp>
      <p:pic>
        <p:nvPicPr>
          <p:cNvPr id="5" name="Picture 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724400" y="1077122"/>
            <a:ext cx="4038600" cy="1013865"/>
          </a:xfrm>
          <a:prstGeom prst="rect">
            <a:avLst/>
          </a:prstGeom>
        </p:spPr>
      </p:pic>
      <p:sp>
        <p:nvSpPr>
          <p:cNvPr id="10" name="Picture Placeholder 9"/>
          <p:cNvSpPr>
            <a:spLocks noGrp="1"/>
          </p:cNvSpPr>
          <p:nvPr>
            <p:ph type="pic" sz="quarter" idx="10"/>
          </p:nvPr>
        </p:nvSpPr>
        <p:spPr>
          <a:xfrm>
            <a:off x="6858000" y="1962150"/>
            <a:ext cx="2133600" cy="1143000"/>
          </a:xfrm>
        </p:spPr>
        <p:txBody>
          <a:bodyPr>
            <a:normAutofit/>
          </a:bodyPr>
          <a:lstStyle>
            <a:lvl1pPr marL="0" indent="0">
              <a:buNone/>
              <a:defRPr sz="1000"/>
            </a:lvl1pPr>
          </a:lstStyle>
          <a:p>
            <a:endParaRPr lang="en-US"/>
          </a:p>
        </p:txBody>
      </p:sp>
      <p:pic>
        <p:nvPicPr>
          <p:cNvPr id="11" name="Picture 10"/>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76200" y="3203138"/>
            <a:ext cx="8991600" cy="1838340"/>
          </a:xfrm>
          <a:prstGeom prst="rect">
            <a:avLst/>
          </a:prstGeom>
        </p:spPr>
      </p:pic>
    </p:spTree>
    <p:extLst>
      <p:ext uri="{BB962C8B-B14F-4D97-AF65-F5344CB8AC3E}">
        <p14:creationId xmlns:p14="http://schemas.microsoft.com/office/powerpoint/2010/main" val="3659923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96000" y="488701"/>
            <a:ext cx="8352000" cy="567941"/>
          </a:xfrm>
          <a:prstGeom prst="rect">
            <a:avLst/>
          </a:prstGeom>
        </p:spPr>
        <p:txBody>
          <a:bodyPr lIns="0" tIns="0" rIns="0" bIns="0">
            <a:noAutofit/>
          </a:bodyPr>
          <a:lstStyle>
            <a:lvl1pPr marL="0" indent="0">
              <a:buNone/>
              <a:defRPr sz="1500" b="0">
                <a:solidFill>
                  <a:srgbClr val="575757"/>
                </a:solidFill>
              </a:defRPr>
            </a:lvl1pPr>
          </a:lstStyle>
          <a:p>
            <a:pPr lvl="0"/>
            <a:r>
              <a:rPr lang="en-US"/>
              <a:t>Click to add subtitle</a:t>
            </a:r>
          </a:p>
        </p:txBody>
      </p:sp>
      <p:sp>
        <p:nvSpPr>
          <p:cNvPr id="11" name="Title Placeholder 1"/>
          <p:cNvSpPr>
            <a:spLocks noGrp="1"/>
          </p:cNvSpPr>
          <p:nvPr>
            <p:ph type="title" hasCustomPrompt="1"/>
          </p:nvPr>
        </p:nvSpPr>
        <p:spPr>
          <a:xfrm>
            <a:off x="396000" y="221762"/>
            <a:ext cx="8352000" cy="352119"/>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240554983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OneSource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2CEE332-F28F-4EFD-9D20-F94B3C6F0305}" type="slidenum">
              <a:rPr lang="en-US" smtClean="0"/>
              <a:pPr/>
              <a:t>‹#›</a:t>
            </a:fld>
            <a:endParaRPr lang="en-US"/>
          </a:p>
        </p:txBody>
      </p:sp>
      <p:sp>
        <p:nvSpPr>
          <p:cNvPr id="4" name="Date Placeholder 3"/>
          <p:cNvSpPr>
            <a:spLocks noGrp="1"/>
          </p:cNvSpPr>
          <p:nvPr>
            <p:ph type="dt" sz="half" idx="11"/>
          </p:nvPr>
        </p:nvSpPr>
        <p:spPr/>
        <p:txBody>
          <a:bodyPr/>
          <a:lstStyle/>
          <a:p>
            <a:fld id="{5DBF15AE-E8BA-42B5-9750-452DD9F2CB69}" type="datetime1">
              <a:rPr lang="en-US" smtClean="0"/>
              <a:t>3/4/2021</a:t>
            </a:fld>
            <a:endParaRPr lang="en-US"/>
          </a:p>
        </p:txBody>
      </p:sp>
    </p:spTree>
    <p:extLst>
      <p:ext uri="{BB962C8B-B14F-4D97-AF65-F5344CB8AC3E}">
        <p14:creationId xmlns:p14="http://schemas.microsoft.com/office/powerpoint/2010/main" val="3230921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ain title USG Standar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833668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180" y="1200151"/>
            <a:ext cx="8088420" cy="3143250"/>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1"/>
          <p:cNvSpPr>
            <a:spLocks noGrp="1"/>
          </p:cNvSpPr>
          <p:nvPr>
            <p:ph type="title"/>
          </p:nvPr>
        </p:nvSpPr>
        <p:spPr>
          <a:xfrm>
            <a:off x="451590" y="209550"/>
            <a:ext cx="8229600" cy="685800"/>
          </a:xfrm>
          <a:prstGeom prst="rect">
            <a:avLst/>
          </a:prstGeom>
          <a:solidFill>
            <a:srgbClr val="2A81BA"/>
          </a:solidFill>
        </p:spPr>
        <p:txBody>
          <a:bodyPr vert="horz" lIns="91440" tIns="45720" rIns="274320" bIns="45720" rtlCol="0" anchor="ctr">
            <a:noAutofit/>
          </a:bodyPr>
          <a:lstStyle>
            <a:lvl1pPr>
              <a:defRPr>
                <a:latin typeface="Arial" panose="020B0604020202020204" pitchFamily="34" charset="0"/>
                <a:cs typeface="Arial" panose="020B0604020202020204" pitchFamily="34" charset="0"/>
              </a:defRPr>
            </a:lvl1pPr>
          </a:lstStyle>
          <a:p>
            <a:r>
              <a:rPr lang="en-US"/>
              <a:t>Click to edit Master title style</a:t>
            </a:r>
            <a:br>
              <a:rPr lang="en-US"/>
            </a:br>
            <a:r>
              <a:rPr lang="en-US"/>
              <a:t>Second Line</a:t>
            </a:r>
          </a:p>
        </p:txBody>
      </p:sp>
      <p:sp>
        <p:nvSpPr>
          <p:cNvPr id="8" name="Slide Number Placeholder 4"/>
          <p:cNvSpPr>
            <a:spLocks noGrp="1"/>
          </p:cNvSpPr>
          <p:nvPr>
            <p:ph type="sldNum" sz="quarter" idx="4"/>
          </p:nvPr>
        </p:nvSpPr>
        <p:spPr>
          <a:xfrm>
            <a:off x="139521" y="4705351"/>
            <a:ext cx="381000" cy="274637"/>
          </a:xfrm>
          <a:prstGeom prst="rect">
            <a:avLst/>
          </a:prstGeom>
        </p:spPr>
        <p:txBody>
          <a:bodyPr vert="horz" lIns="91440" tIns="45720" rIns="91440" bIns="45720"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spTree>
    <p:extLst>
      <p:ext uri="{BB962C8B-B14F-4D97-AF65-F5344CB8AC3E}">
        <p14:creationId xmlns:p14="http://schemas.microsoft.com/office/powerpoint/2010/main" val="992307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456134"/>
            <a:ext cx="3810000"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90600" y="1935956"/>
            <a:ext cx="3733800" cy="24645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6800" y="1456134"/>
            <a:ext cx="3810000"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6800" y="1935956"/>
            <a:ext cx="3810000" cy="24645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522180" y="205979"/>
            <a:ext cx="8621820" cy="857250"/>
          </a:xfrm>
          <a:prstGeom prst="rect">
            <a:avLst/>
          </a:prstGeom>
          <a:solidFill>
            <a:srgbClr val="2A81BA"/>
          </a:solidFill>
        </p:spPr>
        <p:txBody>
          <a:bodyPr vert="horz" lIns="91440" tIns="45720" rIns="274320" bIns="45720" rtlCol="0" anchor="ctr">
            <a:noAutofit/>
          </a:bodyPr>
          <a:lstStyle/>
          <a:p>
            <a:r>
              <a:rPr lang="en-US"/>
              <a:t>Click to edit Master title style</a:t>
            </a:r>
            <a:br>
              <a:rPr lang="en-US"/>
            </a:br>
            <a:r>
              <a:rPr lang="en-US"/>
              <a:t>Second Line</a:t>
            </a:r>
          </a:p>
        </p:txBody>
      </p:sp>
      <p:sp>
        <p:nvSpPr>
          <p:cNvPr id="11" name="Slide Number Placeholder 4"/>
          <p:cNvSpPr>
            <a:spLocks noGrp="1"/>
          </p:cNvSpPr>
          <p:nvPr>
            <p:ph type="sldNum" sz="quarter" idx="10"/>
          </p:nvPr>
        </p:nvSpPr>
        <p:spPr>
          <a:xfrm>
            <a:off x="139521" y="4705351"/>
            <a:ext cx="381000" cy="274637"/>
          </a:xfrm>
          <a:prstGeom prst="rect">
            <a:avLst/>
          </a:prstGeom>
        </p:spPr>
        <p:txBody>
          <a:bodyPr vert="horz" lIns="91440" tIns="45720" rIns="91440" bIns="45720"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spTree>
    <p:extLst>
      <p:ext uri="{BB962C8B-B14F-4D97-AF65-F5344CB8AC3E}">
        <p14:creationId xmlns:p14="http://schemas.microsoft.com/office/powerpoint/2010/main" val="1570199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219200" y="205979"/>
            <a:ext cx="7467600" cy="85725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94536913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876800" y="1200150"/>
            <a:ext cx="4038600" cy="3257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p:nvPr>
        </p:nvSpPr>
        <p:spPr>
          <a:xfrm>
            <a:off x="522180" y="205979"/>
            <a:ext cx="8229600" cy="685800"/>
          </a:xfrm>
          <a:prstGeom prst="rect">
            <a:avLst/>
          </a:prstGeom>
          <a:solidFill>
            <a:srgbClr val="2A81BA"/>
          </a:solidFill>
        </p:spPr>
        <p:txBody>
          <a:bodyPr vert="horz" lIns="91440" tIns="45720" rIns="274320" bIns="45720" rtlCol="0" anchor="ctr">
            <a:noAutofit/>
          </a:bodyPr>
          <a:lstStyle>
            <a:lvl1pPr>
              <a:defRPr>
                <a:latin typeface="Arial" panose="020B0604020202020204" pitchFamily="34" charset="0"/>
                <a:cs typeface="Arial" panose="020B0604020202020204" pitchFamily="34" charset="0"/>
              </a:defRPr>
            </a:lvl1pPr>
          </a:lstStyle>
          <a:p>
            <a:r>
              <a:rPr lang="en-US"/>
              <a:t>Click to edit Master title style</a:t>
            </a:r>
            <a:br>
              <a:rPr lang="en-US"/>
            </a:br>
            <a:r>
              <a:rPr lang="en-US"/>
              <a:t>Second Line</a:t>
            </a:r>
          </a:p>
        </p:txBody>
      </p:sp>
      <p:sp>
        <p:nvSpPr>
          <p:cNvPr id="9" name="Content Placeholder 3"/>
          <p:cNvSpPr>
            <a:spLocks noGrp="1"/>
          </p:cNvSpPr>
          <p:nvPr>
            <p:ph sz="half" idx="10"/>
          </p:nvPr>
        </p:nvSpPr>
        <p:spPr>
          <a:xfrm>
            <a:off x="522180" y="1200150"/>
            <a:ext cx="4038600" cy="3257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p:cNvSpPr>
            <a:spLocks noGrp="1"/>
          </p:cNvSpPr>
          <p:nvPr>
            <p:ph type="sldNum" sz="quarter" idx="4"/>
          </p:nvPr>
        </p:nvSpPr>
        <p:spPr>
          <a:xfrm>
            <a:off x="139521" y="4705351"/>
            <a:ext cx="381000" cy="274637"/>
          </a:xfrm>
          <a:prstGeom prst="rect">
            <a:avLst/>
          </a:prstGeom>
        </p:spPr>
        <p:txBody>
          <a:bodyPr vert="horz" lIns="91440" tIns="45720" rIns="91440" bIns="45720"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spTree>
    <p:extLst>
      <p:ext uri="{BB962C8B-B14F-4D97-AF65-F5344CB8AC3E}">
        <p14:creationId xmlns:p14="http://schemas.microsoft.com/office/powerpoint/2010/main" val="3433853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81000" y="209550"/>
            <a:ext cx="8621820" cy="685800"/>
          </a:xfrm>
          <a:prstGeom prst="rect">
            <a:avLst/>
          </a:prstGeom>
          <a:solidFill>
            <a:srgbClr val="2A81BA"/>
          </a:solidFill>
        </p:spPr>
        <p:txBody>
          <a:bodyPr vert="horz" lIns="91440" tIns="45720" rIns="274320" bIns="45720" rtlCol="0" anchor="ctr">
            <a:noAutofit/>
          </a:bodyPr>
          <a:lstStyle>
            <a:lvl1pPr>
              <a:defRPr sz="2800"/>
            </a:lvl1pPr>
          </a:lstStyle>
          <a:p>
            <a:r>
              <a:rPr lang="en-US"/>
              <a:t>Click to edit Master title style</a:t>
            </a:r>
            <a:br>
              <a:rPr lang="en-US"/>
            </a:br>
            <a:r>
              <a:rPr lang="en-US"/>
              <a:t>Second Line</a:t>
            </a:r>
          </a:p>
        </p:txBody>
      </p:sp>
      <p:sp>
        <p:nvSpPr>
          <p:cNvPr id="7" name="Slide Number Placeholder 4"/>
          <p:cNvSpPr>
            <a:spLocks noGrp="1"/>
          </p:cNvSpPr>
          <p:nvPr>
            <p:ph type="sldNum" sz="quarter" idx="4"/>
          </p:nvPr>
        </p:nvSpPr>
        <p:spPr>
          <a:xfrm>
            <a:off x="139521" y="4705351"/>
            <a:ext cx="381000" cy="274637"/>
          </a:xfrm>
          <a:prstGeom prst="rect">
            <a:avLst/>
          </a:prstGeom>
        </p:spPr>
        <p:txBody>
          <a:bodyPr vert="horz" lIns="91440" tIns="45720" rIns="91440" bIns="45720"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spTree>
    <p:extLst>
      <p:ext uri="{BB962C8B-B14F-4D97-AF65-F5344CB8AC3E}">
        <p14:creationId xmlns:p14="http://schemas.microsoft.com/office/powerpoint/2010/main" val="346400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219200" y="205979"/>
            <a:ext cx="7467600" cy="85725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144425276"/>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1200151"/>
            <a:ext cx="3657600" cy="3257550"/>
          </a:xfrm>
        </p:spPr>
        <p:txBody>
          <a:bodyPr/>
          <a:lstStyle>
            <a:lvl1pPr>
              <a:defRPr sz="2100"/>
            </a:lvl1pPr>
            <a:lvl2pPr>
              <a:defRPr sz="1800">
                <a:latin typeface="Century Gothic"/>
                <a:cs typeface="Century Gothic"/>
              </a:defRPr>
            </a:lvl2pPr>
            <a:lvl3pPr>
              <a:defRPr sz="1500">
                <a:latin typeface="Century Gothic"/>
                <a:cs typeface="Century Gothic"/>
              </a:defRPr>
            </a:lvl3pPr>
            <a:lvl4pPr>
              <a:defRPr sz="1350">
                <a:latin typeface="Century Gothic"/>
                <a:cs typeface="Century Gothic"/>
              </a:defRPr>
            </a:lvl4pPr>
            <a:lvl5pPr>
              <a:defRPr sz="1350">
                <a:latin typeface="Century Gothic"/>
                <a:cs typeface="Century Gothic"/>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76800" y="1200150"/>
            <a:ext cx="3810000" cy="3257550"/>
          </a:xfrm>
        </p:spPr>
        <p:txBody>
          <a:bodyPr/>
          <a:lstStyle>
            <a:lvl1pPr>
              <a:defRPr sz="2100"/>
            </a:lvl1pPr>
            <a:lvl2pPr>
              <a:defRPr sz="1800">
                <a:latin typeface="Century Gothic"/>
                <a:cs typeface="Century Gothic"/>
              </a:defRPr>
            </a:lvl2pPr>
            <a:lvl3pPr>
              <a:defRPr sz="1500">
                <a:latin typeface="Century Gothic"/>
                <a:cs typeface="Century Gothic"/>
              </a:defRPr>
            </a:lvl3pPr>
            <a:lvl4pPr>
              <a:defRPr sz="1350">
                <a:latin typeface="Century Gothic"/>
                <a:cs typeface="Century Gothic"/>
              </a:defRPr>
            </a:lvl4pPr>
            <a:lvl5pPr>
              <a:defRPr sz="1350">
                <a:latin typeface="Century Gothic"/>
                <a:cs typeface="Century Gothic"/>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363009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1"/>
          <p:cNvSpPr>
            <a:spLocks noGrp="1"/>
          </p:cNvSpPr>
          <p:nvPr>
            <p:ph type="title"/>
          </p:nvPr>
        </p:nvSpPr>
        <p:spPr>
          <a:xfrm>
            <a:off x="522180" y="205979"/>
            <a:ext cx="8621820" cy="857250"/>
          </a:xfrm>
          <a:prstGeom prst="rect">
            <a:avLst/>
          </a:prstGeom>
          <a:solidFill>
            <a:srgbClr val="2A81BA"/>
          </a:solidFill>
        </p:spPr>
        <p:txBody>
          <a:bodyPr vert="horz" lIns="91424" tIns="45712" rIns="274271" bIns="45712" rtlCol="0" anchor="ctr">
            <a:noAutofit/>
          </a:bodyPr>
          <a:lstStyle/>
          <a:p>
            <a:r>
              <a:rPr lang="en-US"/>
              <a:t>Click to edit Master title style</a:t>
            </a:r>
            <a:br>
              <a:rPr lang="en-US"/>
            </a:br>
            <a:r>
              <a:rPr lang="en-US"/>
              <a:t>Second Line</a:t>
            </a:r>
          </a:p>
        </p:txBody>
      </p:sp>
      <p:sp>
        <p:nvSpPr>
          <p:cNvPr id="8" name="Slide Number Placeholder 4"/>
          <p:cNvSpPr>
            <a:spLocks noGrp="1"/>
          </p:cNvSpPr>
          <p:nvPr>
            <p:ph type="sldNum" sz="quarter" idx="4"/>
          </p:nvPr>
        </p:nvSpPr>
        <p:spPr>
          <a:xfrm>
            <a:off x="139521" y="4705370"/>
            <a:ext cx="381000" cy="274637"/>
          </a:xfrm>
          <a:prstGeom prst="rect">
            <a:avLst/>
          </a:prstGeom>
        </p:spPr>
        <p:txBody>
          <a:bodyPr vert="horz" lIns="91424" tIns="45712" rIns="91424" bIns="45712"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spTree>
    <p:extLst>
      <p:ext uri="{BB962C8B-B14F-4D97-AF65-F5344CB8AC3E}">
        <p14:creationId xmlns:p14="http://schemas.microsoft.com/office/powerpoint/2010/main" val="3772686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792288" y="4025505"/>
            <a:ext cx="5486400" cy="4893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101054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2692" y="204787"/>
            <a:ext cx="3008313" cy="871538"/>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4267200" y="204789"/>
            <a:ext cx="4419600" cy="4195762"/>
          </a:xfrm>
        </p:spPr>
        <p:txBody>
          <a:bodyPr/>
          <a:lstStyle>
            <a:lvl1pPr>
              <a:defRPr sz="2400"/>
            </a:lvl1pPr>
            <a:lvl2pPr>
              <a:defRPr sz="2100">
                <a:latin typeface="Century Gothic"/>
                <a:cs typeface="Century Gothic"/>
              </a:defRPr>
            </a:lvl2pPr>
            <a:lvl3pPr>
              <a:defRPr sz="1800">
                <a:latin typeface="Century Gothic"/>
                <a:cs typeface="Century Gothic"/>
              </a:defRPr>
            </a:lvl3pPr>
            <a:lvl4pPr>
              <a:defRPr sz="1500">
                <a:latin typeface="Century Gothic"/>
                <a:cs typeface="Century Gothic"/>
              </a:defRPr>
            </a:lvl4pPr>
            <a:lvl5pPr>
              <a:defRPr sz="1500">
                <a:latin typeface="Century Gothic"/>
                <a:cs typeface="Century Gothic"/>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82692" y="1076327"/>
            <a:ext cx="3008313" cy="332422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4160873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Main title USG Standar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854915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180" y="1200151"/>
            <a:ext cx="8088420" cy="3143250"/>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1"/>
          <p:cNvSpPr>
            <a:spLocks noGrp="1"/>
          </p:cNvSpPr>
          <p:nvPr>
            <p:ph type="title"/>
          </p:nvPr>
        </p:nvSpPr>
        <p:spPr>
          <a:xfrm>
            <a:off x="451590" y="209550"/>
            <a:ext cx="8229600" cy="685800"/>
          </a:xfrm>
          <a:prstGeom prst="rect">
            <a:avLst/>
          </a:prstGeom>
          <a:solidFill>
            <a:srgbClr val="2A81BA"/>
          </a:solidFill>
        </p:spPr>
        <p:txBody>
          <a:bodyPr vert="horz" lIns="91440" tIns="45720" rIns="274320" bIns="45720" rtlCol="0" anchor="ctr">
            <a:noAutofit/>
          </a:bodyPr>
          <a:lstStyle>
            <a:lvl1pPr>
              <a:defRPr>
                <a:latin typeface="Arial" panose="020B0604020202020204" pitchFamily="34" charset="0"/>
                <a:cs typeface="Arial" panose="020B0604020202020204" pitchFamily="34" charset="0"/>
              </a:defRPr>
            </a:lvl1pPr>
          </a:lstStyle>
          <a:p>
            <a:r>
              <a:rPr lang="en-US"/>
              <a:t>Click to edit Master title style</a:t>
            </a:r>
            <a:br>
              <a:rPr lang="en-US"/>
            </a:br>
            <a:r>
              <a:rPr lang="en-US"/>
              <a:t>Second Line</a:t>
            </a:r>
          </a:p>
        </p:txBody>
      </p:sp>
      <p:sp>
        <p:nvSpPr>
          <p:cNvPr id="8" name="Slide Number Placeholder 4"/>
          <p:cNvSpPr>
            <a:spLocks noGrp="1"/>
          </p:cNvSpPr>
          <p:nvPr>
            <p:ph type="sldNum" sz="quarter" idx="4"/>
          </p:nvPr>
        </p:nvSpPr>
        <p:spPr>
          <a:xfrm>
            <a:off x="139521" y="4705351"/>
            <a:ext cx="381000" cy="274637"/>
          </a:xfrm>
          <a:prstGeom prst="rect">
            <a:avLst/>
          </a:prstGeom>
        </p:spPr>
        <p:txBody>
          <a:bodyPr vert="horz" lIns="91440" tIns="45720" rIns="91440" bIns="45720"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spTree>
    <p:extLst>
      <p:ext uri="{BB962C8B-B14F-4D97-AF65-F5344CB8AC3E}">
        <p14:creationId xmlns:p14="http://schemas.microsoft.com/office/powerpoint/2010/main" val="40591255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456134"/>
            <a:ext cx="3810000"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90600" y="1935956"/>
            <a:ext cx="3733800" cy="24645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6800" y="1456134"/>
            <a:ext cx="3810000"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6800" y="1935956"/>
            <a:ext cx="3810000" cy="24645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522180" y="205979"/>
            <a:ext cx="8621820" cy="857250"/>
          </a:xfrm>
          <a:prstGeom prst="rect">
            <a:avLst/>
          </a:prstGeom>
          <a:solidFill>
            <a:srgbClr val="2A81BA"/>
          </a:solidFill>
        </p:spPr>
        <p:txBody>
          <a:bodyPr vert="horz" lIns="91440" tIns="45720" rIns="274320" bIns="45720" rtlCol="0" anchor="ctr">
            <a:noAutofit/>
          </a:bodyPr>
          <a:lstStyle/>
          <a:p>
            <a:r>
              <a:rPr lang="en-US"/>
              <a:t>Click to edit Master title style</a:t>
            </a:r>
            <a:br>
              <a:rPr lang="en-US"/>
            </a:br>
            <a:r>
              <a:rPr lang="en-US"/>
              <a:t>Second Line</a:t>
            </a:r>
          </a:p>
        </p:txBody>
      </p:sp>
      <p:sp>
        <p:nvSpPr>
          <p:cNvPr id="11" name="Slide Number Placeholder 4"/>
          <p:cNvSpPr>
            <a:spLocks noGrp="1"/>
          </p:cNvSpPr>
          <p:nvPr>
            <p:ph type="sldNum" sz="quarter" idx="10"/>
          </p:nvPr>
        </p:nvSpPr>
        <p:spPr>
          <a:xfrm>
            <a:off x="139521" y="4705351"/>
            <a:ext cx="381000" cy="274637"/>
          </a:xfrm>
          <a:prstGeom prst="rect">
            <a:avLst/>
          </a:prstGeom>
        </p:spPr>
        <p:txBody>
          <a:bodyPr vert="horz" lIns="91440" tIns="45720" rIns="91440" bIns="45720"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spTree>
    <p:extLst>
      <p:ext uri="{BB962C8B-B14F-4D97-AF65-F5344CB8AC3E}">
        <p14:creationId xmlns:p14="http://schemas.microsoft.com/office/powerpoint/2010/main" val="31051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219200" y="205979"/>
            <a:ext cx="7467600" cy="85725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6887423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219200" y="205979"/>
            <a:ext cx="7467600" cy="85725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58750113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1200151"/>
            <a:ext cx="3657600" cy="3257550"/>
          </a:xfrm>
        </p:spPr>
        <p:txBody>
          <a:bodyPr/>
          <a:lstStyle>
            <a:lvl1pPr>
              <a:defRPr sz="2100"/>
            </a:lvl1pPr>
            <a:lvl2pPr>
              <a:defRPr sz="1800">
                <a:latin typeface="Century Gothic"/>
                <a:cs typeface="Century Gothic"/>
              </a:defRPr>
            </a:lvl2pPr>
            <a:lvl3pPr>
              <a:defRPr sz="1500">
                <a:latin typeface="Century Gothic"/>
                <a:cs typeface="Century Gothic"/>
              </a:defRPr>
            </a:lvl3pPr>
            <a:lvl4pPr>
              <a:defRPr sz="1350">
                <a:latin typeface="Century Gothic"/>
                <a:cs typeface="Century Gothic"/>
              </a:defRPr>
            </a:lvl4pPr>
            <a:lvl5pPr>
              <a:defRPr sz="1350">
                <a:latin typeface="Century Gothic"/>
                <a:cs typeface="Century Gothic"/>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76800" y="1200150"/>
            <a:ext cx="3810000" cy="3257550"/>
          </a:xfrm>
        </p:spPr>
        <p:txBody>
          <a:bodyPr/>
          <a:lstStyle>
            <a:lvl1pPr>
              <a:defRPr sz="2100"/>
            </a:lvl1pPr>
            <a:lvl2pPr>
              <a:defRPr sz="1800">
                <a:latin typeface="Century Gothic"/>
                <a:cs typeface="Century Gothic"/>
              </a:defRPr>
            </a:lvl2pPr>
            <a:lvl3pPr>
              <a:defRPr sz="1500">
                <a:latin typeface="Century Gothic"/>
                <a:cs typeface="Century Gothic"/>
              </a:defRPr>
            </a:lvl3pPr>
            <a:lvl4pPr>
              <a:defRPr sz="1350">
                <a:latin typeface="Century Gothic"/>
                <a:cs typeface="Century Gothic"/>
              </a:defRPr>
            </a:lvl4pPr>
            <a:lvl5pPr>
              <a:defRPr sz="1350">
                <a:latin typeface="Century Gothic"/>
                <a:cs typeface="Century Gothic"/>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265716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792288" y="4025505"/>
            <a:ext cx="5486400" cy="4893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182446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2692" y="204787"/>
            <a:ext cx="3008313" cy="871538"/>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4267200" y="204789"/>
            <a:ext cx="4419600" cy="4195762"/>
          </a:xfrm>
        </p:spPr>
        <p:txBody>
          <a:bodyPr/>
          <a:lstStyle>
            <a:lvl1pPr>
              <a:defRPr sz="2400"/>
            </a:lvl1pPr>
            <a:lvl2pPr>
              <a:defRPr sz="2100">
                <a:latin typeface="Century Gothic"/>
                <a:cs typeface="Century Gothic"/>
              </a:defRPr>
            </a:lvl2pPr>
            <a:lvl3pPr>
              <a:defRPr sz="1800">
                <a:latin typeface="Century Gothic"/>
                <a:cs typeface="Century Gothic"/>
              </a:defRPr>
            </a:lvl3pPr>
            <a:lvl4pPr>
              <a:defRPr sz="1500">
                <a:latin typeface="Century Gothic"/>
                <a:cs typeface="Century Gothic"/>
              </a:defRPr>
            </a:lvl4pPr>
            <a:lvl5pPr>
              <a:defRPr sz="1500">
                <a:latin typeface="Century Gothic"/>
                <a:cs typeface="Century Gothic"/>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82692" y="1076327"/>
            <a:ext cx="3008313" cy="332422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82486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22" y="3104704"/>
            <a:ext cx="7427913" cy="1021556"/>
          </a:xfrm>
        </p:spPr>
        <p:txBody>
          <a:bodyPr anchor="ctr">
            <a:normAutofit/>
          </a:bodyPr>
          <a:lstStyle>
            <a:lvl1pPr algn="ctr">
              <a:defRPr sz="3200" b="0" cap="none" baseline="0"/>
            </a:lvl1pPr>
          </a:lstStyle>
          <a:p>
            <a:r>
              <a:rPr lang="en-US"/>
              <a:t>Click to edit the title style</a:t>
            </a:r>
          </a:p>
        </p:txBody>
      </p:sp>
      <p:sp>
        <p:nvSpPr>
          <p:cNvPr id="3" name="Text Placeholder 2"/>
          <p:cNvSpPr>
            <a:spLocks noGrp="1"/>
          </p:cNvSpPr>
          <p:nvPr>
            <p:ph type="body" idx="1"/>
          </p:nvPr>
        </p:nvSpPr>
        <p:spPr>
          <a:xfrm>
            <a:off x="1066822" y="1962151"/>
            <a:ext cx="7427913" cy="1125140"/>
          </a:xfrm>
        </p:spPr>
        <p:txBody>
          <a:bodyPr anchor="b"/>
          <a:lstStyle>
            <a:lvl1pPr marL="0" indent="0">
              <a:buNone/>
              <a:defRPr sz="2000">
                <a:solidFill>
                  <a:schemeClr val="tx1">
                    <a:tint val="75000"/>
                  </a:schemeClr>
                </a:solidFill>
              </a:defRPr>
            </a:lvl1pPr>
            <a:lvl2pPr marL="457106" indent="0">
              <a:buNone/>
              <a:defRPr sz="1800">
                <a:solidFill>
                  <a:schemeClr val="tx1">
                    <a:tint val="75000"/>
                  </a:schemeClr>
                </a:solidFill>
              </a:defRPr>
            </a:lvl2pPr>
            <a:lvl3pPr marL="914220" indent="0">
              <a:buNone/>
              <a:defRPr sz="1600">
                <a:solidFill>
                  <a:schemeClr val="tx1">
                    <a:tint val="75000"/>
                  </a:schemeClr>
                </a:solidFill>
              </a:defRPr>
            </a:lvl3pPr>
            <a:lvl4pPr marL="1371328" indent="0">
              <a:buNone/>
              <a:defRPr sz="1400">
                <a:solidFill>
                  <a:schemeClr val="tx1">
                    <a:tint val="75000"/>
                  </a:schemeClr>
                </a:solidFill>
              </a:defRPr>
            </a:lvl4pPr>
            <a:lvl5pPr marL="1828439" indent="0">
              <a:buNone/>
              <a:defRPr sz="1400">
                <a:solidFill>
                  <a:schemeClr val="tx1">
                    <a:tint val="75000"/>
                  </a:schemeClr>
                </a:solidFill>
              </a:defRPr>
            </a:lvl5pPr>
            <a:lvl6pPr marL="2285544" indent="0">
              <a:buNone/>
              <a:defRPr sz="1400">
                <a:solidFill>
                  <a:schemeClr val="tx1">
                    <a:tint val="75000"/>
                  </a:schemeClr>
                </a:solidFill>
              </a:defRPr>
            </a:lvl6pPr>
            <a:lvl7pPr marL="2742650" indent="0">
              <a:buNone/>
              <a:defRPr sz="1400">
                <a:solidFill>
                  <a:schemeClr val="tx1">
                    <a:tint val="75000"/>
                  </a:schemeClr>
                </a:solidFill>
              </a:defRPr>
            </a:lvl7pPr>
            <a:lvl8pPr marL="3199760" indent="0">
              <a:buNone/>
              <a:defRPr sz="1400">
                <a:solidFill>
                  <a:schemeClr val="tx1">
                    <a:tint val="75000"/>
                  </a:schemeClr>
                </a:solidFill>
              </a:defRPr>
            </a:lvl8pPr>
            <a:lvl9pPr marL="3656869" indent="0">
              <a:buNone/>
              <a:defRPr sz="1400">
                <a:solidFill>
                  <a:schemeClr val="tx1">
                    <a:tint val="75000"/>
                  </a:schemeClr>
                </a:solidFill>
              </a:defRPr>
            </a:lvl9pPr>
          </a:lstStyle>
          <a:p>
            <a:pPr lvl="0"/>
            <a:r>
              <a:rPr lang="en-US"/>
              <a:t>Click to edit Master text styles</a:t>
            </a:r>
          </a:p>
        </p:txBody>
      </p:sp>
      <p:sp>
        <p:nvSpPr>
          <p:cNvPr id="6" name="Slide Number Placeholder 4"/>
          <p:cNvSpPr txBox="1">
            <a:spLocks/>
          </p:cNvSpPr>
          <p:nvPr userDrawn="1"/>
        </p:nvSpPr>
        <p:spPr>
          <a:xfrm>
            <a:off x="139521" y="4705370"/>
            <a:ext cx="381000" cy="274637"/>
          </a:xfrm>
          <a:prstGeom prst="rect">
            <a:avLst/>
          </a:prstGeom>
        </p:spPr>
        <p:txBody>
          <a:bodyPr vert="horz" lIns="91424" tIns="45712" rIns="91424" bIns="45712" rtlCol="0" anchor="ctr"/>
          <a:lstStyle>
            <a:defPPr>
              <a:defRPr lang="en-US"/>
            </a:defPPr>
            <a:lvl1pPr marL="0" algn="r" defTabSz="914400" rtl="0" eaLnBrk="1" latinLnBrk="0" hangingPunct="1">
              <a:defRPr sz="1000" kern="1200">
                <a:solidFill>
                  <a:schemeClr val="tx1">
                    <a:tint val="75000"/>
                  </a:schemeClr>
                </a:solidFill>
                <a:latin typeface="Century Gothic"/>
                <a:ea typeface="+mn-ea"/>
                <a:cs typeface="Century Gothic"/>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637BDE-139F-F64C-9F6D-A75C4D60CFCC}" type="slidenum">
              <a:rPr lang="en-US" smtClean="0"/>
              <a:pPr/>
              <a:t>‹#›</a:t>
            </a:fld>
            <a:endParaRPr lang="en-US"/>
          </a:p>
        </p:txBody>
      </p:sp>
    </p:spTree>
    <p:extLst>
      <p:ext uri="{BB962C8B-B14F-4D97-AF65-F5344CB8AC3E}">
        <p14:creationId xmlns:p14="http://schemas.microsoft.com/office/powerpoint/2010/main" val="711973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920042B-C0DE-4A84-A426-F9691CD7E0A5}"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F7100-FEDF-49BB-AC53-DD671BA1289B}" type="slidenum">
              <a:rPr lang="en-US" smtClean="0"/>
              <a:t>‹#›</a:t>
            </a:fld>
            <a:endParaRPr lang="en-US"/>
          </a:p>
        </p:txBody>
      </p:sp>
    </p:spTree>
    <p:extLst>
      <p:ext uri="{BB962C8B-B14F-4D97-AF65-F5344CB8AC3E}">
        <p14:creationId xmlns:p14="http://schemas.microsoft.com/office/powerpoint/2010/main" val="3873467759"/>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20042B-C0DE-4A84-A426-F9691CD7E0A5}"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37BDE-139F-F64C-9F6D-A75C4D60CFCC}" type="slidenum">
              <a:rPr lang="en-US" smtClean="0"/>
              <a:pPr/>
              <a:t>‹#›</a:t>
            </a:fld>
            <a:endParaRPr lang="en-US"/>
          </a:p>
        </p:txBody>
      </p:sp>
    </p:spTree>
    <p:extLst>
      <p:ext uri="{BB962C8B-B14F-4D97-AF65-F5344CB8AC3E}">
        <p14:creationId xmlns:p14="http://schemas.microsoft.com/office/powerpoint/2010/main" val="3367689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20042B-C0DE-4A84-A426-F9691CD7E0A5}"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F7100-FEDF-49BB-AC53-DD671BA1289B}" type="slidenum">
              <a:rPr lang="en-US" smtClean="0"/>
              <a:t>‹#›</a:t>
            </a:fld>
            <a:endParaRPr lang="en-US"/>
          </a:p>
        </p:txBody>
      </p:sp>
    </p:spTree>
    <p:extLst>
      <p:ext uri="{BB962C8B-B14F-4D97-AF65-F5344CB8AC3E}">
        <p14:creationId xmlns:p14="http://schemas.microsoft.com/office/powerpoint/2010/main" val="2299399478"/>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20042B-C0DE-4A84-A426-F9691CD7E0A5}" type="datetimeFigureOut">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F7100-FEDF-49BB-AC53-DD671BA1289B}" type="slidenum">
              <a:rPr lang="en-US" smtClean="0"/>
              <a:t>‹#›</a:t>
            </a:fld>
            <a:endParaRPr lang="en-US"/>
          </a:p>
        </p:txBody>
      </p:sp>
    </p:spTree>
    <p:extLst>
      <p:ext uri="{BB962C8B-B14F-4D97-AF65-F5344CB8AC3E}">
        <p14:creationId xmlns:p14="http://schemas.microsoft.com/office/powerpoint/2010/main" val="3168011841"/>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20042B-C0DE-4A84-A426-F9691CD7E0A5}" type="datetimeFigureOut">
              <a:rPr lang="en-US" smtClean="0"/>
              <a:t>3/4/2021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637BDE-139F-F64C-9F6D-A75C4D60CFCC}" type="slidenum">
              <a:rPr lang="en-US" smtClean="0"/>
              <a:pPr/>
              <a:t>‹#›</a:t>
            </a:fld>
            <a:endParaRPr lang="en-US"/>
          </a:p>
        </p:txBody>
      </p:sp>
    </p:spTree>
    <p:extLst>
      <p:ext uri="{BB962C8B-B14F-4D97-AF65-F5344CB8AC3E}">
        <p14:creationId xmlns:p14="http://schemas.microsoft.com/office/powerpoint/2010/main" val="3481462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20042B-C0DE-4A84-A426-F9691CD7E0A5}" type="datetimeFigureOut">
              <a:rPr lang="en-US" smtClean="0"/>
              <a:t>3/4/2021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8F7100-FEDF-49BB-AC53-DD671BA1289B}" type="slidenum">
              <a:rPr lang="en-US" smtClean="0"/>
              <a:t>‹#›</a:t>
            </a:fld>
            <a:endParaRPr lang="en-US"/>
          </a:p>
        </p:txBody>
      </p:sp>
    </p:spTree>
    <p:extLst>
      <p:ext uri="{BB962C8B-B14F-4D97-AF65-F5344CB8AC3E}">
        <p14:creationId xmlns:p14="http://schemas.microsoft.com/office/powerpoint/2010/main" val="2267212770"/>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0042B-C0DE-4A84-A426-F9691CD7E0A5}" type="datetimeFigureOut">
              <a:rPr lang="en-US" smtClean="0"/>
              <a:t>3/4/2021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8F7100-FEDF-49BB-AC53-DD671BA1289B}" type="slidenum">
              <a:rPr lang="en-US" smtClean="0"/>
              <a:t>‹#›</a:t>
            </a:fld>
            <a:endParaRPr lang="en-US"/>
          </a:p>
        </p:txBody>
      </p:sp>
    </p:spTree>
    <p:extLst>
      <p:ext uri="{BB962C8B-B14F-4D97-AF65-F5344CB8AC3E}">
        <p14:creationId xmlns:p14="http://schemas.microsoft.com/office/powerpoint/2010/main" val="2641268747"/>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920042B-C0DE-4A84-A426-F9691CD7E0A5}" type="datetimeFigureOut">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F7100-FEDF-49BB-AC53-DD671BA1289B}" type="slidenum">
              <a:rPr lang="en-US" smtClean="0"/>
              <a:t>‹#›</a:t>
            </a:fld>
            <a:endParaRPr lang="en-US"/>
          </a:p>
        </p:txBody>
      </p:sp>
    </p:spTree>
    <p:extLst>
      <p:ext uri="{BB962C8B-B14F-4D97-AF65-F5344CB8AC3E}">
        <p14:creationId xmlns:p14="http://schemas.microsoft.com/office/powerpoint/2010/main" val="2445653130"/>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920042B-C0DE-4A84-A426-F9691CD7E0A5}" type="datetimeFigureOut">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F7100-FEDF-49BB-AC53-DD671BA1289B}" type="slidenum">
              <a:rPr lang="en-US" smtClean="0"/>
              <a:t>‹#›</a:t>
            </a:fld>
            <a:endParaRPr lang="en-US"/>
          </a:p>
        </p:txBody>
      </p:sp>
    </p:spTree>
    <p:extLst>
      <p:ext uri="{BB962C8B-B14F-4D97-AF65-F5344CB8AC3E}">
        <p14:creationId xmlns:p14="http://schemas.microsoft.com/office/powerpoint/2010/main" val="1992694005"/>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20042B-C0DE-4A84-A426-F9691CD7E0A5}"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F7100-FEDF-49BB-AC53-DD671BA1289B}" type="slidenum">
              <a:rPr lang="en-US" smtClean="0"/>
              <a:t>‹#›</a:t>
            </a:fld>
            <a:endParaRPr lang="en-US"/>
          </a:p>
        </p:txBody>
      </p:sp>
    </p:spTree>
    <p:extLst>
      <p:ext uri="{BB962C8B-B14F-4D97-AF65-F5344CB8AC3E}">
        <p14:creationId xmlns:p14="http://schemas.microsoft.com/office/powerpoint/2010/main" val="2372857670"/>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876800" y="1200150"/>
            <a:ext cx="4038600"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p:nvPr>
        </p:nvSpPr>
        <p:spPr>
          <a:xfrm>
            <a:off x="522180" y="205979"/>
            <a:ext cx="8621820" cy="857250"/>
          </a:xfrm>
          <a:prstGeom prst="rect">
            <a:avLst/>
          </a:prstGeom>
          <a:solidFill>
            <a:srgbClr val="2A81BA"/>
          </a:solidFill>
        </p:spPr>
        <p:txBody>
          <a:bodyPr vert="horz" lIns="91424" tIns="45712" rIns="274271" bIns="45712" rtlCol="0" anchor="ctr">
            <a:noAutofit/>
          </a:bodyPr>
          <a:lstStyle/>
          <a:p>
            <a:r>
              <a:rPr lang="en-US"/>
              <a:t>Click to edit Master title style</a:t>
            </a:r>
            <a:br>
              <a:rPr lang="en-US"/>
            </a:br>
            <a:r>
              <a:rPr lang="en-US"/>
              <a:t>Second Line</a:t>
            </a:r>
          </a:p>
        </p:txBody>
      </p:sp>
      <p:sp>
        <p:nvSpPr>
          <p:cNvPr id="9" name="Content Placeholder 3"/>
          <p:cNvSpPr>
            <a:spLocks noGrp="1"/>
          </p:cNvSpPr>
          <p:nvPr>
            <p:ph sz="half" idx="10"/>
          </p:nvPr>
        </p:nvSpPr>
        <p:spPr>
          <a:xfrm>
            <a:off x="522180" y="1200150"/>
            <a:ext cx="4038600" cy="325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p:cNvSpPr>
            <a:spLocks noGrp="1"/>
          </p:cNvSpPr>
          <p:nvPr>
            <p:ph type="sldNum" sz="quarter" idx="4"/>
          </p:nvPr>
        </p:nvSpPr>
        <p:spPr>
          <a:xfrm>
            <a:off x="139521" y="4705370"/>
            <a:ext cx="381000" cy="274637"/>
          </a:xfrm>
          <a:prstGeom prst="rect">
            <a:avLst/>
          </a:prstGeom>
        </p:spPr>
        <p:txBody>
          <a:bodyPr vert="horz" lIns="91424" tIns="45712" rIns="91424" bIns="45712"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spTree>
    <p:extLst>
      <p:ext uri="{BB962C8B-B14F-4D97-AF65-F5344CB8AC3E}">
        <p14:creationId xmlns:p14="http://schemas.microsoft.com/office/powerpoint/2010/main" val="34338537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20042B-C0DE-4A84-A426-F9691CD7E0A5}"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F7100-FEDF-49BB-AC53-DD671BA1289B}" type="slidenum">
              <a:rPr lang="en-US" smtClean="0"/>
              <a:t>‹#›</a:t>
            </a:fld>
            <a:endParaRPr lang="en-US"/>
          </a:p>
        </p:txBody>
      </p:sp>
    </p:spTree>
    <p:extLst>
      <p:ext uri="{BB962C8B-B14F-4D97-AF65-F5344CB8AC3E}">
        <p14:creationId xmlns:p14="http://schemas.microsoft.com/office/powerpoint/2010/main" val="155760160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456135"/>
            <a:ext cx="3810000" cy="479822"/>
          </a:xfrm>
        </p:spPr>
        <p:txBody>
          <a:bodyPr anchor="b">
            <a:noAutofit/>
          </a:bodyPr>
          <a:lstStyle>
            <a:lvl1pPr marL="0" indent="0">
              <a:buNone/>
              <a:defRPr sz="2000" b="1"/>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a:t>Click to edit Master text styles</a:t>
            </a:r>
          </a:p>
        </p:txBody>
      </p:sp>
      <p:sp>
        <p:nvSpPr>
          <p:cNvPr id="4" name="Content Placeholder 3"/>
          <p:cNvSpPr>
            <a:spLocks noGrp="1"/>
          </p:cNvSpPr>
          <p:nvPr>
            <p:ph sz="half" idx="2"/>
          </p:nvPr>
        </p:nvSpPr>
        <p:spPr>
          <a:xfrm>
            <a:off x="990600" y="1935957"/>
            <a:ext cx="3733800" cy="24645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6800" y="1456135"/>
            <a:ext cx="3810000" cy="479822"/>
          </a:xfrm>
        </p:spPr>
        <p:txBody>
          <a:bodyPr anchor="b">
            <a:noAutofit/>
          </a:bodyPr>
          <a:lstStyle>
            <a:lvl1pPr marL="0" indent="0">
              <a:buNone/>
              <a:defRPr sz="2000" b="1"/>
            </a:lvl1pPr>
            <a:lvl2pPr marL="457106" indent="0">
              <a:buNone/>
              <a:defRPr sz="2000" b="1"/>
            </a:lvl2pPr>
            <a:lvl3pPr marL="914220" indent="0">
              <a:buNone/>
              <a:defRPr sz="1800" b="1"/>
            </a:lvl3pPr>
            <a:lvl4pPr marL="1371328" indent="0">
              <a:buNone/>
              <a:defRPr sz="1600" b="1"/>
            </a:lvl4pPr>
            <a:lvl5pPr marL="1828439" indent="0">
              <a:buNone/>
              <a:defRPr sz="1600" b="1"/>
            </a:lvl5pPr>
            <a:lvl6pPr marL="2285544" indent="0">
              <a:buNone/>
              <a:defRPr sz="1600" b="1"/>
            </a:lvl6pPr>
            <a:lvl7pPr marL="2742650" indent="0">
              <a:buNone/>
              <a:defRPr sz="1600" b="1"/>
            </a:lvl7pPr>
            <a:lvl8pPr marL="3199760" indent="0">
              <a:buNone/>
              <a:defRPr sz="1600" b="1"/>
            </a:lvl8pPr>
            <a:lvl9pPr marL="36568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6800" y="1935957"/>
            <a:ext cx="3810000" cy="24645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522180" y="205979"/>
            <a:ext cx="8621820" cy="857250"/>
          </a:xfrm>
          <a:prstGeom prst="rect">
            <a:avLst/>
          </a:prstGeom>
          <a:solidFill>
            <a:srgbClr val="2A81BA"/>
          </a:solidFill>
        </p:spPr>
        <p:txBody>
          <a:bodyPr vert="horz" lIns="91424" tIns="45712" rIns="274271" bIns="45712" rtlCol="0" anchor="ctr">
            <a:noAutofit/>
          </a:bodyPr>
          <a:lstStyle/>
          <a:p>
            <a:r>
              <a:rPr lang="en-US"/>
              <a:t>Click to edit Master title style</a:t>
            </a:r>
            <a:br>
              <a:rPr lang="en-US"/>
            </a:br>
            <a:r>
              <a:rPr lang="en-US"/>
              <a:t>Second Line</a:t>
            </a:r>
          </a:p>
        </p:txBody>
      </p:sp>
      <p:sp>
        <p:nvSpPr>
          <p:cNvPr id="11" name="Slide Number Placeholder 4"/>
          <p:cNvSpPr>
            <a:spLocks noGrp="1"/>
          </p:cNvSpPr>
          <p:nvPr>
            <p:ph type="sldNum" sz="quarter" idx="10"/>
          </p:nvPr>
        </p:nvSpPr>
        <p:spPr>
          <a:xfrm>
            <a:off x="139521" y="4705370"/>
            <a:ext cx="381000" cy="274637"/>
          </a:xfrm>
          <a:prstGeom prst="rect">
            <a:avLst/>
          </a:prstGeom>
        </p:spPr>
        <p:txBody>
          <a:bodyPr vert="horz" lIns="91424" tIns="45712" rIns="91424" bIns="45712"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spTree>
    <p:extLst>
      <p:ext uri="{BB962C8B-B14F-4D97-AF65-F5344CB8AC3E}">
        <p14:creationId xmlns:p14="http://schemas.microsoft.com/office/powerpoint/2010/main" val="413515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522180" y="205979"/>
            <a:ext cx="8621820" cy="857250"/>
          </a:xfrm>
          <a:prstGeom prst="rect">
            <a:avLst/>
          </a:prstGeom>
          <a:solidFill>
            <a:srgbClr val="2A81BA"/>
          </a:solidFill>
        </p:spPr>
        <p:txBody>
          <a:bodyPr vert="horz" lIns="91424" tIns="45712" rIns="274271" bIns="45712" rtlCol="0" anchor="ctr">
            <a:noAutofit/>
          </a:bodyPr>
          <a:lstStyle>
            <a:lvl1pPr>
              <a:defRPr sz="2800"/>
            </a:lvl1pPr>
          </a:lstStyle>
          <a:p>
            <a:r>
              <a:rPr lang="en-US"/>
              <a:t>Click to edit Master title style</a:t>
            </a:r>
            <a:br>
              <a:rPr lang="en-US"/>
            </a:br>
            <a:r>
              <a:rPr lang="en-US"/>
              <a:t>Second Line</a:t>
            </a:r>
          </a:p>
        </p:txBody>
      </p:sp>
      <p:sp>
        <p:nvSpPr>
          <p:cNvPr id="7" name="Slide Number Placeholder 4"/>
          <p:cNvSpPr>
            <a:spLocks noGrp="1"/>
          </p:cNvSpPr>
          <p:nvPr>
            <p:ph type="sldNum" sz="quarter" idx="4"/>
          </p:nvPr>
        </p:nvSpPr>
        <p:spPr>
          <a:xfrm>
            <a:off x="139521" y="4705370"/>
            <a:ext cx="381000" cy="274637"/>
          </a:xfrm>
          <a:prstGeom prst="rect">
            <a:avLst/>
          </a:prstGeom>
        </p:spPr>
        <p:txBody>
          <a:bodyPr vert="horz" lIns="91424" tIns="45712" rIns="91424" bIns="45712"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spTree>
    <p:extLst>
      <p:ext uri="{BB962C8B-B14F-4D97-AF65-F5344CB8AC3E}">
        <p14:creationId xmlns:p14="http://schemas.microsoft.com/office/powerpoint/2010/main" val="346400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2716" y="204787"/>
            <a:ext cx="3008313" cy="871538"/>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267200" y="204789"/>
            <a:ext cx="4419600" cy="41957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82716" y="1076327"/>
            <a:ext cx="3008313" cy="3324225"/>
          </a:xfrm>
        </p:spPr>
        <p:txBody>
          <a:bodyPr/>
          <a:lstStyle>
            <a:lvl1pPr marL="0" indent="0">
              <a:buNone/>
              <a:defRPr sz="1400"/>
            </a:lvl1pPr>
            <a:lvl2pPr marL="457106" indent="0">
              <a:buNone/>
              <a:defRPr sz="1200"/>
            </a:lvl2pPr>
            <a:lvl3pPr marL="914220" indent="0">
              <a:buNone/>
              <a:defRPr sz="1000"/>
            </a:lvl3pPr>
            <a:lvl4pPr marL="1371328" indent="0">
              <a:buNone/>
              <a:defRPr sz="900"/>
            </a:lvl4pPr>
            <a:lvl5pPr marL="1828439" indent="0">
              <a:buNone/>
              <a:defRPr sz="900"/>
            </a:lvl5pPr>
            <a:lvl6pPr marL="2285544" indent="0">
              <a:buNone/>
              <a:defRPr sz="900"/>
            </a:lvl6pPr>
            <a:lvl7pPr marL="2742650" indent="0">
              <a:buNone/>
              <a:defRPr sz="900"/>
            </a:lvl7pPr>
            <a:lvl8pPr marL="3199760" indent="0">
              <a:buNone/>
              <a:defRPr sz="900"/>
            </a:lvl8pPr>
            <a:lvl9pPr marL="3656869" indent="0">
              <a:buNone/>
              <a:defRPr sz="900"/>
            </a:lvl9pPr>
          </a:lstStyle>
          <a:p>
            <a:pPr lvl="0"/>
            <a:r>
              <a:rPr lang="en-US"/>
              <a:t>Click to edit Master text styles</a:t>
            </a:r>
          </a:p>
        </p:txBody>
      </p:sp>
      <p:sp>
        <p:nvSpPr>
          <p:cNvPr id="8" name="Slide Number Placeholder 4"/>
          <p:cNvSpPr>
            <a:spLocks noGrp="1"/>
          </p:cNvSpPr>
          <p:nvPr>
            <p:ph type="sldNum" sz="quarter" idx="4"/>
          </p:nvPr>
        </p:nvSpPr>
        <p:spPr>
          <a:xfrm>
            <a:off x="139521" y="4705370"/>
            <a:ext cx="381000" cy="274637"/>
          </a:xfrm>
          <a:prstGeom prst="rect">
            <a:avLst/>
          </a:prstGeom>
        </p:spPr>
        <p:txBody>
          <a:bodyPr vert="horz" lIns="91424" tIns="45712" rIns="91424" bIns="45712"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spTree>
    <p:extLst>
      <p:ext uri="{BB962C8B-B14F-4D97-AF65-F5344CB8AC3E}">
        <p14:creationId xmlns:p14="http://schemas.microsoft.com/office/powerpoint/2010/main" val="1573825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546" y="3350422"/>
            <a:ext cx="8318679" cy="425054"/>
          </a:xfrm>
        </p:spPr>
        <p:txBody>
          <a:bodyPr anchor="b"/>
          <a:lstStyle>
            <a:lvl1pPr algn="ctr">
              <a:defRPr sz="2400" b="0"/>
            </a:lvl1pPr>
          </a:lstStyle>
          <a:p>
            <a:r>
              <a:rPr lang="en-US"/>
              <a:t>Click to edit Master title style</a:t>
            </a:r>
          </a:p>
        </p:txBody>
      </p:sp>
      <p:sp>
        <p:nvSpPr>
          <p:cNvPr id="3" name="Picture Placeholder 2"/>
          <p:cNvSpPr>
            <a:spLocks noGrp="1"/>
          </p:cNvSpPr>
          <p:nvPr>
            <p:ph type="pic" idx="1"/>
          </p:nvPr>
        </p:nvSpPr>
        <p:spPr>
          <a:xfrm>
            <a:off x="520546" y="209550"/>
            <a:ext cx="8318679" cy="3086100"/>
          </a:xfrm>
        </p:spPr>
        <p:txBody>
          <a:bodyPr/>
          <a:lstStyle>
            <a:lvl1pPr marL="0" indent="0">
              <a:buNone/>
              <a:defRPr sz="3200"/>
            </a:lvl1pPr>
            <a:lvl2pPr marL="457106" indent="0">
              <a:buNone/>
              <a:defRPr sz="2800"/>
            </a:lvl2pPr>
            <a:lvl3pPr marL="914220" indent="0">
              <a:buNone/>
              <a:defRPr sz="2400"/>
            </a:lvl3pPr>
            <a:lvl4pPr marL="1371328" indent="0">
              <a:buNone/>
              <a:defRPr sz="2000"/>
            </a:lvl4pPr>
            <a:lvl5pPr marL="1828439" indent="0">
              <a:buNone/>
              <a:defRPr sz="2000"/>
            </a:lvl5pPr>
            <a:lvl6pPr marL="2285544" indent="0">
              <a:buNone/>
              <a:defRPr sz="2000"/>
            </a:lvl6pPr>
            <a:lvl7pPr marL="2742650" indent="0">
              <a:buNone/>
              <a:defRPr sz="2000"/>
            </a:lvl7pPr>
            <a:lvl8pPr marL="3199760" indent="0">
              <a:buNone/>
              <a:defRPr sz="2000"/>
            </a:lvl8pPr>
            <a:lvl9pPr marL="3656869" indent="0">
              <a:buNone/>
              <a:defRPr sz="2000"/>
            </a:lvl9pPr>
          </a:lstStyle>
          <a:p>
            <a:endParaRPr lang="en-US"/>
          </a:p>
        </p:txBody>
      </p:sp>
      <p:sp>
        <p:nvSpPr>
          <p:cNvPr id="4" name="Text Placeholder 3"/>
          <p:cNvSpPr>
            <a:spLocks noGrp="1"/>
          </p:cNvSpPr>
          <p:nvPr>
            <p:ph type="body" sz="half" idx="2"/>
          </p:nvPr>
        </p:nvSpPr>
        <p:spPr>
          <a:xfrm>
            <a:off x="520546" y="3775492"/>
            <a:ext cx="8318679" cy="489347"/>
          </a:xfrm>
        </p:spPr>
        <p:txBody>
          <a:bodyPr/>
          <a:lstStyle>
            <a:lvl1pPr marL="0" indent="0" algn="ctr">
              <a:buNone/>
              <a:defRPr sz="1400"/>
            </a:lvl1pPr>
            <a:lvl2pPr marL="457106" indent="0">
              <a:buNone/>
              <a:defRPr sz="1200"/>
            </a:lvl2pPr>
            <a:lvl3pPr marL="914220" indent="0">
              <a:buNone/>
              <a:defRPr sz="1000"/>
            </a:lvl3pPr>
            <a:lvl4pPr marL="1371328" indent="0">
              <a:buNone/>
              <a:defRPr sz="900"/>
            </a:lvl4pPr>
            <a:lvl5pPr marL="1828439" indent="0">
              <a:buNone/>
              <a:defRPr sz="900"/>
            </a:lvl5pPr>
            <a:lvl6pPr marL="2285544" indent="0">
              <a:buNone/>
              <a:defRPr sz="900"/>
            </a:lvl6pPr>
            <a:lvl7pPr marL="2742650" indent="0">
              <a:buNone/>
              <a:defRPr sz="900"/>
            </a:lvl7pPr>
            <a:lvl8pPr marL="3199760" indent="0">
              <a:buNone/>
              <a:defRPr sz="900"/>
            </a:lvl8pPr>
            <a:lvl9pPr marL="3656869" indent="0">
              <a:buNone/>
              <a:defRPr sz="900"/>
            </a:lvl9pPr>
          </a:lstStyle>
          <a:p>
            <a:pPr lvl="0"/>
            <a:r>
              <a:rPr lang="en-US"/>
              <a:t>Click to edit Master text styles</a:t>
            </a:r>
          </a:p>
        </p:txBody>
      </p:sp>
      <p:sp>
        <p:nvSpPr>
          <p:cNvPr id="8" name="Slide Number Placeholder 4"/>
          <p:cNvSpPr>
            <a:spLocks noGrp="1"/>
          </p:cNvSpPr>
          <p:nvPr>
            <p:ph type="sldNum" sz="quarter" idx="4"/>
          </p:nvPr>
        </p:nvSpPr>
        <p:spPr>
          <a:xfrm>
            <a:off x="139521" y="4705370"/>
            <a:ext cx="381000" cy="274637"/>
          </a:xfrm>
          <a:prstGeom prst="rect">
            <a:avLst/>
          </a:prstGeom>
        </p:spPr>
        <p:txBody>
          <a:bodyPr vert="horz" lIns="91424" tIns="45712" rIns="91424" bIns="45712"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spTree>
    <p:extLst>
      <p:ext uri="{BB962C8B-B14F-4D97-AF65-F5344CB8AC3E}">
        <p14:creationId xmlns:p14="http://schemas.microsoft.com/office/powerpoint/2010/main" val="2446326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D637BDE-139F-F64C-9F6D-A75C4D60CFCC}" type="slidenum">
              <a:rPr lang="en-US" smtClean="0"/>
              <a:pPr/>
              <a:t>‹#›</a:t>
            </a:fld>
            <a:endParaRPr lang="en-US"/>
          </a:p>
        </p:txBody>
      </p:sp>
    </p:spTree>
    <p:extLst>
      <p:ext uri="{BB962C8B-B14F-4D97-AF65-F5344CB8AC3E}">
        <p14:creationId xmlns:p14="http://schemas.microsoft.com/office/powerpoint/2010/main" val="3790515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8.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7.png"/><Relationship Id="rId5" Type="http://schemas.openxmlformats.org/officeDocument/2006/relationships/theme" Target="../theme/theme4.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theme" Target="../theme/theme5.xml"/><Relationship Id="rId4"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8.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2180" y="205979"/>
            <a:ext cx="8621820" cy="857250"/>
          </a:xfrm>
          <a:prstGeom prst="rect">
            <a:avLst/>
          </a:prstGeom>
          <a:solidFill>
            <a:srgbClr val="2A81BA"/>
          </a:solidFill>
        </p:spPr>
        <p:txBody>
          <a:bodyPr vert="horz" lIns="91424" tIns="45712" rIns="274271" bIns="45712" rtlCol="0" anchor="ctr">
            <a:noAutofit/>
          </a:bodyPr>
          <a:lstStyle/>
          <a:p>
            <a:r>
              <a:rPr lang="en-US"/>
              <a:t>Click to edit Master title style</a:t>
            </a:r>
            <a:br>
              <a:rPr lang="en-US"/>
            </a:br>
            <a:r>
              <a:rPr lang="en-US"/>
              <a:t>Second Line</a:t>
            </a:r>
          </a:p>
        </p:txBody>
      </p:sp>
      <p:sp>
        <p:nvSpPr>
          <p:cNvPr id="3" name="Text Placeholder 2"/>
          <p:cNvSpPr>
            <a:spLocks noGrp="1"/>
          </p:cNvSpPr>
          <p:nvPr>
            <p:ph type="body" idx="1"/>
          </p:nvPr>
        </p:nvSpPr>
        <p:spPr>
          <a:xfrm>
            <a:off x="522180" y="1200151"/>
            <a:ext cx="8393220" cy="3143250"/>
          </a:xfrm>
          <a:prstGeom prst="rect">
            <a:avLst/>
          </a:prstGeom>
        </p:spPr>
        <p:txBody>
          <a:bodyPr vert="horz" lIns="91424" tIns="45712" rIns="91424" bIns="4571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flipV="1">
            <a:off x="152400" y="205981"/>
            <a:ext cx="0" cy="4804172"/>
          </a:xfrm>
          <a:prstGeom prst="line">
            <a:avLst/>
          </a:prstGeom>
          <a:ln>
            <a:solidFill>
              <a:srgbClr val="2D3F50"/>
            </a:solidFill>
          </a:ln>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8229630" y="4410344"/>
            <a:ext cx="812173" cy="625383"/>
          </a:xfrm>
          <a:prstGeom prst="rect">
            <a:avLst/>
          </a:prstGeom>
        </p:spPr>
      </p:pic>
      <p:sp>
        <p:nvSpPr>
          <p:cNvPr id="5" name="Slide Number Placeholder 4"/>
          <p:cNvSpPr>
            <a:spLocks noGrp="1"/>
          </p:cNvSpPr>
          <p:nvPr>
            <p:ph type="sldNum" sz="quarter" idx="4"/>
          </p:nvPr>
        </p:nvSpPr>
        <p:spPr>
          <a:xfrm>
            <a:off x="139521" y="4705370"/>
            <a:ext cx="381000" cy="274637"/>
          </a:xfrm>
          <a:prstGeom prst="rect">
            <a:avLst/>
          </a:prstGeom>
        </p:spPr>
        <p:txBody>
          <a:bodyPr vert="horz" lIns="91424" tIns="45712" rIns="91424" bIns="45712" rtlCol="0" anchor="ctr"/>
          <a:lstStyle>
            <a:lvl1pPr algn="r">
              <a:defRPr sz="1000">
                <a:solidFill>
                  <a:schemeClr val="tx1">
                    <a:tint val="75000"/>
                  </a:schemeClr>
                </a:solidFill>
                <a:latin typeface="Century Gothic"/>
                <a:cs typeface="Century Gothic"/>
              </a:defRPr>
            </a:lvl1pPr>
          </a:lstStyle>
          <a:p>
            <a:fld id="{8D637BDE-139F-F64C-9F6D-A75C4D60CFCC}" type="slidenum">
              <a:rPr lang="en-US" smtClean="0"/>
              <a:pPr/>
              <a:t>‹#›</a:t>
            </a:fld>
            <a:endParaRPr lang="en-US"/>
          </a:p>
        </p:txBody>
      </p:sp>
      <p:cxnSp>
        <p:nvCxnSpPr>
          <p:cNvPr id="16" name="Straight Connector 15"/>
          <p:cNvCxnSpPr/>
          <p:nvPr userDrawn="1"/>
        </p:nvCxnSpPr>
        <p:spPr>
          <a:xfrm flipH="1">
            <a:off x="135291" y="5004540"/>
            <a:ext cx="7936300" cy="0"/>
          </a:xfrm>
          <a:prstGeom prst="line">
            <a:avLst/>
          </a:prstGeom>
          <a:ln>
            <a:solidFill>
              <a:srgbClr val="2D3F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243330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23" r:id="rId9"/>
    <p:sldLayoutId id="2147483724" r:id="rId10"/>
    <p:sldLayoutId id="2147483764" r:id="rId11"/>
  </p:sldLayoutIdLst>
  <p:hf hdr="0" dt="0"/>
  <p:txStyles>
    <p:titleStyle>
      <a:lvl1pPr algn="r" defTabSz="914220" rtl="0" eaLnBrk="1" latinLnBrk="0" hangingPunct="1">
        <a:spcBef>
          <a:spcPct val="0"/>
        </a:spcBef>
        <a:buNone/>
        <a:defRPr sz="2800" b="0" kern="1200">
          <a:solidFill>
            <a:srgbClr val="FFFFFF"/>
          </a:solidFill>
          <a:latin typeface="Georgia" panose="02040502050405020303" pitchFamily="18" charset="0"/>
          <a:ea typeface="+mj-ea"/>
          <a:cs typeface="+mj-cs"/>
        </a:defRPr>
      </a:lvl1pPr>
    </p:titleStyle>
    <p:bodyStyle>
      <a:lvl1pPr marL="342830" indent="-342830" algn="l" defTabSz="91422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805" indent="-285694" algn="l" defTabSz="914220" rtl="0" eaLnBrk="1" latinLnBrk="0" hangingPunct="1">
        <a:spcBef>
          <a:spcPct val="20000"/>
        </a:spcBef>
        <a:buFont typeface="Arial" pitchFamily="34" charset="0"/>
        <a:buChar char="–"/>
        <a:defRPr sz="2800" kern="1200">
          <a:solidFill>
            <a:schemeClr val="tx1"/>
          </a:solidFill>
          <a:latin typeface="Century Gothic"/>
          <a:ea typeface="+mn-ea"/>
          <a:cs typeface="Century Gothic"/>
        </a:defRPr>
      </a:lvl2pPr>
      <a:lvl3pPr marL="1142773" indent="-228552" algn="l" defTabSz="914220" rtl="0" eaLnBrk="1" latinLnBrk="0" hangingPunct="1">
        <a:spcBef>
          <a:spcPct val="20000"/>
        </a:spcBef>
        <a:buFont typeface="Arial" pitchFamily="34" charset="0"/>
        <a:buChar char="•"/>
        <a:defRPr sz="2400" kern="1200">
          <a:solidFill>
            <a:schemeClr val="tx1"/>
          </a:solidFill>
          <a:latin typeface="Century Gothic"/>
          <a:ea typeface="+mn-ea"/>
          <a:cs typeface="Century Gothic"/>
        </a:defRPr>
      </a:lvl3pPr>
      <a:lvl4pPr marL="1599880" indent="-228552" algn="l" defTabSz="914220" rtl="0" eaLnBrk="1" latinLnBrk="0" hangingPunct="1">
        <a:spcBef>
          <a:spcPct val="20000"/>
        </a:spcBef>
        <a:buFont typeface="Arial" pitchFamily="34" charset="0"/>
        <a:buChar char="–"/>
        <a:defRPr sz="2000" kern="1200">
          <a:solidFill>
            <a:schemeClr val="tx1"/>
          </a:solidFill>
          <a:latin typeface="Century Gothic"/>
          <a:ea typeface="+mn-ea"/>
          <a:cs typeface="Century Gothic"/>
        </a:defRPr>
      </a:lvl4pPr>
      <a:lvl5pPr marL="2056991" indent="-228552" algn="l" defTabSz="914220" rtl="0" eaLnBrk="1" latinLnBrk="0" hangingPunct="1">
        <a:spcBef>
          <a:spcPct val="20000"/>
        </a:spcBef>
        <a:buFont typeface="Arial" pitchFamily="34" charset="0"/>
        <a:buChar char="»"/>
        <a:defRPr sz="2000" kern="1200">
          <a:solidFill>
            <a:schemeClr val="tx1"/>
          </a:solidFill>
          <a:latin typeface="Century Gothic"/>
          <a:ea typeface="+mn-ea"/>
          <a:cs typeface="Century Gothic"/>
        </a:defRPr>
      </a:lvl5pPr>
      <a:lvl6pPr marL="2514096" indent="-228552" algn="l" defTabSz="91422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8" indent="-228552" algn="l" defTabSz="91422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6" indent="-228552" algn="l" defTabSz="91422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4" indent="-228552" algn="l" defTabSz="91422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20" rtl="0" eaLnBrk="1" latinLnBrk="0" hangingPunct="1">
        <a:defRPr sz="1800" kern="1200">
          <a:solidFill>
            <a:schemeClr val="tx1"/>
          </a:solidFill>
          <a:latin typeface="+mn-lt"/>
          <a:ea typeface="+mn-ea"/>
          <a:cs typeface="+mn-cs"/>
        </a:defRPr>
      </a:lvl1pPr>
      <a:lvl2pPr marL="457106" algn="l" defTabSz="914220" rtl="0" eaLnBrk="1" latinLnBrk="0" hangingPunct="1">
        <a:defRPr sz="1800" kern="1200">
          <a:solidFill>
            <a:schemeClr val="tx1"/>
          </a:solidFill>
          <a:latin typeface="+mn-lt"/>
          <a:ea typeface="+mn-ea"/>
          <a:cs typeface="+mn-cs"/>
        </a:defRPr>
      </a:lvl2pPr>
      <a:lvl3pPr marL="914220" algn="l" defTabSz="914220" rtl="0" eaLnBrk="1" latinLnBrk="0" hangingPunct="1">
        <a:defRPr sz="1800" kern="1200">
          <a:solidFill>
            <a:schemeClr val="tx1"/>
          </a:solidFill>
          <a:latin typeface="+mn-lt"/>
          <a:ea typeface="+mn-ea"/>
          <a:cs typeface="+mn-cs"/>
        </a:defRPr>
      </a:lvl3pPr>
      <a:lvl4pPr marL="1371328" algn="l" defTabSz="914220" rtl="0" eaLnBrk="1" latinLnBrk="0" hangingPunct="1">
        <a:defRPr sz="1800" kern="1200">
          <a:solidFill>
            <a:schemeClr val="tx1"/>
          </a:solidFill>
          <a:latin typeface="+mn-lt"/>
          <a:ea typeface="+mn-ea"/>
          <a:cs typeface="+mn-cs"/>
        </a:defRPr>
      </a:lvl4pPr>
      <a:lvl5pPr marL="1828439" algn="l" defTabSz="914220" rtl="0" eaLnBrk="1" latinLnBrk="0" hangingPunct="1">
        <a:defRPr sz="1800" kern="1200">
          <a:solidFill>
            <a:schemeClr val="tx1"/>
          </a:solidFill>
          <a:latin typeface="+mn-lt"/>
          <a:ea typeface="+mn-ea"/>
          <a:cs typeface="+mn-cs"/>
        </a:defRPr>
      </a:lvl5pPr>
      <a:lvl6pPr marL="2285544" algn="l" defTabSz="914220" rtl="0" eaLnBrk="1" latinLnBrk="0" hangingPunct="1">
        <a:defRPr sz="1800" kern="1200">
          <a:solidFill>
            <a:schemeClr val="tx1"/>
          </a:solidFill>
          <a:latin typeface="+mn-lt"/>
          <a:ea typeface="+mn-ea"/>
          <a:cs typeface="+mn-cs"/>
        </a:defRPr>
      </a:lvl6pPr>
      <a:lvl7pPr marL="2742650" algn="l" defTabSz="914220" rtl="0" eaLnBrk="1" latinLnBrk="0" hangingPunct="1">
        <a:defRPr sz="1800" kern="1200">
          <a:solidFill>
            <a:schemeClr val="tx1"/>
          </a:solidFill>
          <a:latin typeface="+mn-lt"/>
          <a:ea typeface="+mn-ea"/>
          <a:cs typeface="+mn-cs"/>
        </a:defRPr>
      </a:lvl7pPr>
      <a:lvl8pPr marL="3199760" algn="l" defTabSz="914220" rtl="0" eaLnBrk="1" latinLnBrk="0" hangingPunct="1">
        <a:defRPr sz="1800" kern="1200">
          <a:solidFill>
            <a:schemeClr val="tx1"/>
          </a:solidFill>
          <a:latin typeface="+mn-lt"/>
          <a:ea typeface="+mn-ea"/>
          <a:cs typeface="+mn-cs"/>
        </a:defRPr>
      </a:lvl8pPr>
      <a:lvl9pPr marL="3656869" algn="l" defTabSz="91422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0354" y="292294"/>
            <a:ext cx="5224059" cy="876514"/>
          </a:xfrm>
          <a:prstGeom prst="rect">
            <a:avLst/>
          </a:prstGeom>
        </p:spPr>
      </p:pic>
      <p:sp>
        <p:nvSpPr>
          <p:cNvPr id="2" name="Title Placeholder 1"/>
          <p:cNvSpPr>
            <a:spLocks noGrp="1"/>
          </p:cNvSpPr>
          <p:nvPr>
            <p:ph type="title"/>
          </p:nvPr>
        </p:nvSpPr>
        <p:spPr>
          <a:xfrm>
            <a:off x="628650" y="2273011"/>
            <a:ext cx="7886700" cy="994172"/>
          </a:xfrm>
          <a:prstGeom prst="rect">
            <a:avLst/>
          </a:prstGeom>
        </p:spPr>
        <p:txBody>
          <a:bodyPr vert="horz" lIns="91440" tIns="45720" rIns="91440" bIns="45720" rtlCol="0" anchor="ctr" anchorCtr="1">
            <a:normAutofit/>
          </a:bodyPr>
          <a:lstStyle/>
          <a:p>
            <a:r>
              <a:rPr lang="en-US"/>
              <a:t>Click to edit Master title style</a:t>
            </a:r>
          </a:p>
        </p:txBody>
      </p:sp>
      <p:cxnSp>
        <p:nvCxnSpPr>
          <p:cNvPr id="4" name="Straight Connector 3">
            <a:extLst>
              <a:ext uri="{FF2B5EF4-FFF2-40B4-BE49-F238E27FC236}">
                <a16:creationId xmlns:a16="http://schemas.microsoft.com/office/drawing/2014/main" id="{BBF3DE8C-E76A-4B78-80E4-DABEC84F07D1}"/>
              </a:ext>
            </a:extLst>
          </p:cNvPr>
          <p:cNvCxnSpPr/>
          <p:nvPr userDrawn="1"/>
        </p:nvCxnSpPr>
        <p:spPr>
          <a:xfrm flipV="1">
            <a:off x="152400" y="205979"/>
            <a:ext cx="0" cy="4804172"/>
          </a:xfrm>
          <a:prstGeom prst="line">
            <a:avLst/>
          </a:prstGeom>
          <a:ln>
            <a:solidFill>
              <a:srgbClr val="2D3F50"/>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B08899AB-03D2-424B-9F32-C342C2D47851}"/>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8229600" y="4410344"/>
            <a:ext cx="812173" cy="625383"/>
          </a:xfrm>
          <a:prstGeom prst="rect">
            <a:avLst/>
          </a:prstGeom>
        </p:spPr>
      </p:pic>
      <p:cxnSp>
        <p:nvCxnSpPr>
          <p:cNvPr id="6" name="Straight Connector 5">
            <a:extLst>
              <a:ext uri="{FF2B5EF4-FFF2-40B4-BE49-F238E27FC236}">
                <a16:creationId xmlns:a16="http://schemas.microsoft.com/office/drawing/2014/main" id="{13722C6E-2FE9-41C1-AB1C-1AB0F25F9D92}"/>
              </a:ext>
            </a:extLst>
          </p:cNvPr>
          <p:cNvCxnSpPr/>
          <p:nvPr userDrawn="1"/>
        </p:nvCxnSpPr>
        <p:spPr>
          <a:xfrm flipH="1">
            <a:off x="135290" y="5004540"/>
            <a:ext cx="7936300" cy="0"/>
          </a:xfrm>
          <a:prstGeom prst="line">
            <a:avLst/>
          </a:prstGeom>
          <a:ln>
            <a:solidFill>
              <a:srgbClr val="2D3F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8621846"/>
      </p:ext>
    </p:extLst>
  </p:cSld>
  <p:clrMap bg1="lt1" tx1="dk1" bg2="lt2" tx2="dk2" accent1="accent1" accent2="accent2" accent3="accent3" accent4="accent4" accent5="accent5" accent6="accent6" hlink="hlink" folHlink="folHlink"/>
  <p:sldLayoutIdLst>
    <p:sldLayoutId id="2147483776" r:id="rId1"/>
    <p:sldLayoutId id="2147483778" r:id="rId2"/>
    <p:sldLayoutId id="2147483779" r:id="rId3"/>
    <p:sldLayoutId id="2147483780" r:id="rId4"/>
    <p:sldLayoutId id="2147483703" r:id="rId5"/>
    <p:sldLayoutId id="2147483705" r:id="rId6"/>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205979"/>
            <a:ext cx="7467600" cy="85725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219200" y="1200151"/>
            <a:ext cx="7467600" cy="314325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192024" y="171450"/>
            <a:ext cx="0" cy="43053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62000" y="4976622"/>
            <a:ext cx="80772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4551424"/>
            <a:ext cx="2514600" cy="421910"/>
          </a:xfrm>
          <a:prstGeom prst="rect">
            <a:avLst/>
          </a:prstGeom>
        </p:spPr>
      </p:pic>
      <p:sp>
        <p:nvSpPr>
          <p:cNvPr id="4" name="Slide Number Placeholder 3"/>
          <p:cNvSpPr>
            <a:spLocks noGrp="1"/>
          </p:cNvSpPr>
          <p:nvPr>
            <p:ph type="sldNum" sz="quarter" idx="4"/>
          </p:nvPr>
        </p:nvSpPr>
        <p:spPr>
          <a:xfrm>
            <a:off x="8134674" y="4672585"/>
            <a:ext cx="552126" cy="274637"/>
          </a:xfrm>
          <a:prstGeom prst="rect">
            <a:avLst/>
          </a:prstGeom>
        </p:spPr>
        <p:txBody>
          <a:bodyPr vert="horz" lIns="91440" tIns="45720" rIns="91440" bIns="45720" rtlCol="0" anchor="ctr"/>
          <a:lstStyle>
            <a:lvl1pPr algn="r">
              <a:defRPr sz="9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539498428"/>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Lst>
  <p:hf hdr="0" ftr="0" dt="0"/>
  <p:txStyles>
    <p:titleStyle>
      <a:lvl1pPr marL="0" marR="0" indent="0" algn="ctr" defTabSz="685800" rtl="0" eaLnBrk="1" fontAlgn="auto" latinLnBrk="0" hangingPunct="1">
        <a:lnSpc>
          <a:spcPct val="100000"/>
        </a:lnSpc>
        <a:spcBef>
          <a:spcPct val="0"/>
        </a:spcBef>
        <a:spcAft>
          <a:spcPts val="0"/>
        </a:spcAft>
        <a:buClrTx/>
        <a:buSzTx/>
        <a:buFontTx/>
        <a:buNone/>
        <a:tabLst/>
        <a:defRPr sz="2700" kern="1200">
          <a:solidFill>
            <a:schemeClr val="tx1"/>
          </a:solidFill>
          <a:latin typeface="Century Gothic"/>
          <a:ea typeface="+mj-ea"/>
          <a:cs typeface="Century Gothic"/>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Century Gothic"/>
          <a:ea typeface="+mn-ea"/>
          <a:cs typeface="Century Gothic"/>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Century"/>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Century"/>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Century"/>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Century"/>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0354" y="292294"/>
            <a:ext cx="5224059" cy="876514"/>
          </a:xfrm>
          <a:prstGeom prst="rect">
            <a:avLst/>
          </a:prstGeom>
        </p:spPr>
      </p:pic>
      <p:sp>
        <p:nvSpPr>
          <p:cNvPr id="2" name="Title Placeholder 1"/>
          <p:cNvSpPr>
            <a:spLocks noGrp="1"/>
          </p:cNvSpPr>
          <p:nvPr>
            <p:ph type="title"/>
          </p:nvPr>
        </p:nvSpPr>
        <p:spPr>
          <a:xfrm>
            <a:off x="628650" y="2273011"/>
            <a:ext cx="7886700" cy="994172"/>
          </a:xfrm>
          <a:prstGeom prst="rect">
            <a:avLst/>
          </a:prstGeom>
        </p:spPr>
        <p:txBody>
          <a:bodyPr vert="horz" lIns="91440" tIns="45720" rIns="91440" bIns="45720" rtlCol="0" anchor="ctr" anchorCtr="1">
            <a:normAutofit/>
          </a:bodyPr>
          <a:lstStyle/>
          <a:p>
            <a:r>
              <a:rPr lang="en-US"/>
              <a:t>Click to edit Master title style</a:t>
            </a:r>
          </a:p>
        </p:txBody>
      </p:sp>
      <p:cxnSp>
        <p:nvCxnSpPr>
          <p:cNvPr id="4" name="Straight Connector 3">
            <a:extLst>
              <a:ext uri="{FF2B5EF4-FFF2-40B4-BE49-F238E27FC236}">
                <a16:creationId xmlns:a16="http://schemas.microsoft.com/office/drawing/2014/main" id="{BBF3DE8C-E76A-4B78-80E4-DABEC84F07D1}"/>
              </a:ext>
            </a:extLst>
          </p:cNvPr>
          <p:cNvCxnSpPr/>
          <p:nvPr userDrawn="1"/>
        </p:nvCxnSpPr>
        <p:spPr>
          <a:xfrm flipV="1">
            <a:off x="152400" y="205979"/>
            <a:ext cx="0" cy="4804172"/>
          </a:xfrm>
          <a:prstGeom prst="line">
            <a:avLst/>
          </a:prstGeom>
          <a:ln>
            <a:solidFill>
              <a:srgbClr val="2D3F50"/>
            </a:solidFill>
          </a:ln>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B08899AB-03D2-424B-9F32-C342C2D47851}"/>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8229600" y="4410344"/>
            <a:ext cx="812173" cy="625383"/>
          </a:xfrm>
          <a:prstGeom prst="rect">
            <a:avLst/>
          </a:prstGeom>
        </p:spPr>
      </p:pic>
      <p:cxnSp>
        <p:nvCxnSpPr>
          <p:cNvPr id="6" name="Straight Connector 5">
            <a:extLst>
              <a:ext uri="{FF2B5EF4-FFF2-40B4-BE49-F238E27FC236}">
                <a16:creationId xmlns:a16="http://schemas.microsoft.com/office/drawing/2014/main" id="{13722C6E-2FE9-41C1-AB1C-1AB0F25F9D92}"/>
              </a:ext>
            </a:extLst>
          </p:cNvPr>
          <p:cNvCxnSpPr/>
          <p:nvPr userDrawn="1"/>
        </p:nvCxnSpPr>
        <p:spPr>
          <a:xfrm flipH="1">
            <a:off x="135290" y="5004540"/>
            <a:ext cx="7936300" cy="0"/>
          </a:xfrm>
          <a:prstGeom prst="line">
            <a:avLst/>
          </a:prstGeom>
          <a:ln>
            <a:solidFill>
              <a:srgbClr val="2D3F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7595728"/>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Lst>
  <p:hf hd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205979"/>
            <a:ext cx="7467600" cy="85725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219200" y="1200151"/>
            <a:ext cx="7467600" cy="314325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192024" y="171450"/>
            <a:ext cx="0" cy="43053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62000" y="4976622"/>
            <a:ext cx="80772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4551424"/>
            <a:ext cx="2514600" cy="421910"/>
          </a:xfrm>
          <a:prstGeom prst="rect">
            <a:avLst/>
          </a:prstGeom>
        </p:spPr>
      </p:pic>
      <p:sp>
        <p:nvSpPr>
          <p:cNvPr id="4" name="Slide Number Placeholder 3"/>
          <p:cNvSpPr>
            <a:spLocks noGrp="1"/>
          </p:cNvSpPr>
          <p:nvPr>
            <p:ph type="sldNum" sz="quarter" idx="4"/>
          </p:nvPr>
        </p:nvSpPr>
        <p:spPr>
          <a:xfrm>
            <a:off x="8134674" y="4672585"/>
            <a:ext cx="552126" cy="274637"/>
          </a:xfrm>
          <a:prstGeom prst="rect">
            <a:avLst/>
          </a:prstGeom>
        </p:spPr>
        <p:txBody>
          <a:bodyPr vert="horz" lIns="91440" tIns="45720" rIns="91440" bIns="45720" rtlCol="0" anchor="ctr"/>
          <a:lstStyle>
            <a:lvl1pPr algn="r">
              <a:defRPr sz="9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66331997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Lst>
  <p:hf hdr="0" ftr="0" dt="0"/>
  <p:txStyles>
    <p:titleStyle>
      <a:lvl1pPr marL="0" marR="0" indent="0" algn="ctr" defTabSz="685800" rtl="0" eaLnBrk="1" fontAlgn="auto" latinLnBrk="0" hangingPunct="1">
        <a:lnSpc>
          <a:spcPct val="100000"/>
        </a:lnSpc>
        <a:spcBef>
          <a:spcPct val="0"/>
        </a:spcBef>
        <a:spcAft>
          <a:spcPts val="0"/>
        </a:spcAft>
        <a:buClrTx/>
        <a:buSzTx/>
        <a:buFontTx/>
        <a:buNone/>
        <a:tabLst/>
        <a:defRPr sz="2700" kern="1200">
          <a:solidFill>
            <a:schemeClr val="tx1"/>
          </a:solidFill>
          <a:latin typeface="Century Gothic"/>
          <a:ea typeface="+mj-ea"/>
          <a:cs typeface="Century Gothic"/>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Century Gothic"/>
          <a:ea typeface="+mn-ea"/>
          <a:cs typeface="Century Gothic"/>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Century"/>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Century"/>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Century"/>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Century"/>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920042B-C0DE-4A84-A426-F9691CD7E0A5}" type="datetimeFigureOut">
              <a:rPr lang="en-US" smtClean="0"/>
              <a:t>3/4/2021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D637BDE-139F-F64C-9F6D-A75C4D60CFCC}" type="slidenum">
              <a:rPr lang="en-US" smtClean="0"/>
              <a:pPr/>
              <a:t>‹#›</a:t>
            </a:fld>
            <a:endParaRPr lang="en-US"/>
          </a:p>
        </p:txBody>
      </p:sp>
      <p:cxnSp>
        <p:nvCxnSpPr>
          <p:cNvPr id="7" name="Straight Connector 6">
            <a:extLst>
              <a:ext uri="{FF2B5EF4-FFF2-40B4-BE49-F238E27FC236}">
                <a16:creationId xmlns:a16="http://schemas.microsoft.com/office/drawing/2014/main" id="{BBF3DE8C-E76A-4B78-80E4-DABEC84F07D1}"/>
              </a:ext>
            </a:extLst>
          </p:cNvPr>
          <p:cNvCxnSpPr/>
          <p:nvPr userDrawn="1"/>
        </p:nvCxnSpPr>
        <p:spPr>
          <a:xfrm flipV="1">
            <a:off x="152400" y="205979"/>
            <a:ext cx="0" cy="4804172"/>
          </a:xfrm>
          <a:prstGeom prst="line">
            <a:avLst/>
          </a:prstGeom>
          <a:ln>
            <a:solidFill>
              <a:srgbClr val="2D3F50"/>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B08899AB-03D2-424B-9F32-C342C2D47851}"/>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8229600" y="4410344"/>
            <a:ext cx="812173" cy="625383"/>
          </a:xfrm>
          <a:prstGeom prst="rect">
            <a:avLst/>
          </a:prstGeom>
        </p:spPr>
      </p:pic>
      <p:cxnSp>
        <p:nvCxnSpPr>
          <p:cNvPr id="9" name="Straight Connector 8">
            <a:extLst>
              <a:ext uri="{FF2B5EF4-FFF2-40B4-BE49-F238E27FC236}">
                <a16:creationId xmlns:a16="http://schemas.microsoft.com/office/drawing/2014/main" id="{13722C6E-2FE9-41C1-AB1C-1AB0F25F9D92}"/>
              </a:ext>
            </a:extLst>
          </p:cNvPr>
          <p:cNvCxnSpPr/>
          <p:nvPr userDrawn="1"/>
        </p:nvCxnSpPr>
        <p:spPr>
          <a:xfrm flipH="1">
            <a:off x="135290" y="5004540"/>
            <a:ext cx="7936300" cy="0"/>
          </a:xfrm>
          <a:prstGeom prst="line">
            <a:avLst/>
          </a:prstGeom>
          <a:ln>
            <a:solidFill>
              <a:srgbClr val="2D3F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923657"/>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usg.edu/gafirst-fin/documentation/category/accounts_payable" TargetMode="Externa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4.xml"/><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hyperlink" Target="https://www.irs.gov/pub/irs-pdf/i1099msc.pdf&#160;&#160;and&#160;https:/www.irs.gov/instructions/i1099msc" TargetMode="External"/><Relationship Id="rId1" Type="http://schemas.openxmlformats.org/officeDocument/2006/relationships/slideLayout" Target="../slideLayouts/slideLayout31.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1.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1.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7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1.xml"/></Relationships>
</file>

<file path=ppt/slides/_rels/slide7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1.xml"/></Relationships>
</file>

<file path=ppt/slides/_rels/slide7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80.xml.rels><?xml version="1.0" encoding="UTF-8" standalone="yes"?>
<Relationships xmlns="http://schemas.openxmlformats.org/package/2006/relationships"><Relationship Id="rId2" Type="http://schemas.openxmlformats.org/officeDocument/2006/relationships/hyperlink" Target="https://www.usg.edu/gafirst-fin/documentation/category/accounts_payable" TargetMode="Externa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hyperlink" Target="mailto:irs.e-helpmail@irs.gov" TargetMode="External"/><Relationship Id="rId2" Type="http://schemas.openxmlformats.org/officeDocument/2006/relationships/hyperlink" Target="http://www.irs.gov/" TargetMode="External"/><Relationship Id="rId1" Type="http://schemas.openxmlformats.org/officeDocument/2006/relationships/slideLayout" Target="../slideLayouts/slideLayout31.xml"/><Relationship Id="rId5" Type="http://schemas.openxmlformats.org/officeDocument/2006/relationships/hyperlink" Target="https://www.irs.gov/pub/irs-pdf/i1099msc.pdf" TargetMode="External"/><Relationship Id="rId4" Type="http://schemas.openxmlformats.org/officeDocument/2006/relationships/hyperlink" Target="https://www.irs.gov/pub/irs-pdf/p1220.pdf"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www.usg.edu/gafirst-fin/documentation/category/accounts_payable" TargetMode="External"/><Relationship Id="rId7" Type="http://schemas.openxmlformats.org/officeDocument/2006/relationships/hyperlink" Target="https://www.irs.gov/pub/irs-pdf/i1099msc.pdf" TargetMode="External"/><Relationship Id="rId2" Type="http://schemas.openxmlformats.org/officeDocument/2006/relationships/hyperlink" Target="https://www.usg.edu/gafirst-fin/" TargetMode="External"/><Relationship Id="rId1" Type="http://schemas.openxmlformats.org/officeDocument/2006/relationships/slideLayout" Target="../slideLayouts/slideLayout31.xml"/><Relationship Id="rId6" Type="http://schemas.openxmlformats.org/officeDocument/2006/relationships/hyperlink" Target="https://www.irs.gov/pub/irs-pdf/p1220.pdf" TargetMode="External"/><Relationship Id="rId5" Type="http://schemas.openxmlformats.org/officeDocument/2006/relationships/hyperlink" Target="mailto:helpdesk@usg.edu" TargetMode="External"/><Relationship Id="rId4" Type="http://schemas.openxmlformats.org/officeDocument/2006/relationships/hyperlink" Target="https://www.usg.edu/gafirst-fin/documentation/category/suppliers" TargetMode="External"/></Relationships>
</file>

<file path=ppt/slides/_rels/slide8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1.xml"/></Relationships>
</file>

<file path=ppt/slides/_rels/slide84.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notesSlide" Target="../notesSlides/notesSlide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slideLayout" Target="../slideLayouts/slideLayout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image" Target="../media/image54.pn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image" Target="../media/image53.png"/><Relationship Id="rId8"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hyperlink" Target="mailto:helpdesk@usg.edu" TargetMode="External"/><Relationship Id="rId2" Type="http://schemas.openxmlformats.org/officeDocument/2006/relationships/image" Target="../media/image16.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EEC683-7161-4FD9-980C-A592EF9B7F17}"/>
              </a:ext>
            </a:extLst>
          </p:cNvPr>
          <p:cNvSpPr>
            <a:spLocks noGrp="1"/>
          </p:cNvSpPr>
          <p:nvPr>
            <p:ph idx="1"/>
          </p:nvPr>
        </p:nvSpPr>
        <p:spPr>
          <a:xfrm>
            <a:off x="522180" y="1200151"/>
            <a:ext cx="7942312" cy="3737016"/>
          </a:xfrm>
        </p:spPr>
        <p:txBody>
          <a:bodyPr vert="horz" lIns="91424" tIns="45712" rIns="91424" bIns="45712" rtlCol="0" anchor="t">
            <a:normAutofit/>
          </a:bodyPr>
          <a:lstStyle/>
          <a:p>
            <a:pPr marL="342265" indent="-342265"/>
            <a:r>
              <a:rPr lang="en-US" sz="2800" dirty="0">
                <a:latin typeface="Arial" panose="020B0604020202020204" pitchFamily="34" charset="0"/>
                <a:cs typeface="Arial" panose="020B0604020202020204" pitchFamily="34" charset="0"/>
              </a:rPr>
              <a:t>All participants muted upon entry</a:t>
            </a:r>
            <a:endParaRPr lang="en-US" dirty="0">
              <a:latin typeface="Arial" panose="020B0604020202020204" pitchFamily="34" charset="0"/>
              <a:cs typeface="Arial" panose="020B0604020202020204" pitchFamily="34" charset="0"/>
            </a:endParaRPr>
          </a:p>
          <a:p>
            <a:pPr marL="342265" indent="-342265"/>
            <a:r>
              <a:rPr lang="en-US" sz="2800" dirty="0">
                <a:latin typeface="Arial" panose="020B0604020202020204" pitchFamily="34" charset="0"/>
                <a:cs typeface="Arial" panose="020B0604020202020204" pitchFamily="34" charset="0"/>
              </a:rPr>
              <a:t>If calling in via phone, please do not put the call on hold  </a:t>
            </a:r>
          </a:p>
          <a:p>
            <a:pPr marL="342265" indent="-342265"/>
            <a:r>
              <a:rPr lang="en-US" sz="2800" dirty="0">
                <a:latin typeface="Arial" panose="020B0604020202020204" pitchFamily="34" charset="0"/>
                <a:cs typeface="Arial" panose="020B0604020202020204" pitchFamily="34" charset="0"/>
              </a:rPr>
              <a:t>Session is being recorded </a:t>
            </a:r>
          </a:p>
          <a:p>
            <a:pPr marL="342265" indent="-342265"/>
            <a:r>
              <a:rPr lang="en-US" sz="2800" dirty="0">
                <a:latin typeface="Arial" panose="020B0604020202020204" pitchFamily="34" charset="0"/>
                <a:cs typeface="Arial" panose="020B0604020202020204" pitchFamily="34" charset="0"/>
              </a:rPr>
              <a:t>Use the chat feature for questions</a:t>
            </a:r>
          </a:p>
          <a:p>
            <a:pPr marL="342265" indent="-342265"/>
            <a:r>
              <a:rPr lang="en-US" sz="2800" dirty="0">
                <a:latin typeface="Arial" panose="020B0604020202020204" pitchFamily="34" charset="0"/>
                <a:cs typeface="Arial" panose="020B0604020202020204" pitchFamily="34" charset="0"/>
              </a:rPr>
              <a:t>Questions will be sent out with answers after the meeting</a:t>
            </a:r>
          </a:p>
        </p:txBody>
      </p:sp>
      <p:sp>
        <p:nvSpPr>
          <p:cNvPr id="3" name="Title 2">
            <a:extLst>
              <a:ext uri="{FF2B5EF4-FFF2-40B4-BE49-F238E27FC236}">
                <a16:creationId xmlns:a16="http://schemas.microsoft.com/office/drawing/2014/main" id="{DE97C019-2680-47B0-85E0-697C2653B56B}"/>
              </a:ext>
            </a:extLst>
          </p:cNvPr>
          <p:cNvSpPr>
            <a:spLocks noGrp="1"/>
          </p:cNvSpPr>
          <p:nvPr>
            <p:ph type="title"/>
          </p:nvPr>
        </p:nvSpPr>
        <p:spPr>
          <a:xfrm>
            <a:off x="1757362" y="209550"/>
            <a:ext cx="6923827" cy="685800"/>
          </a:xfrm>
        </p:spPr>
        <p:txBody>
          <a:bodyPr/>
          <a:lstStyle/>
          <a:p>
            <a:r>
              <a:rPr lang="en-US" dirty="0">
                <a:latin typeface="Arial" panose="020B0604020202020204" pitchFamily="34" charset="0"/>
                <a:cs typeface="Arial" panose="020B0604020202020204" pitchFamily="34" charset="0"/>
              </a:rPr>
              <a:t>Housekeeping</a:t>
            </a:r>
          </a:p>
        </p:txBody>
      </p:sp>
      <p:sp>
        <p:nvSpPr>
          <p:cNvPr id="4" name="Slide Number Placeholder 3">
            <a:extLst>
              <a:ext uri="{FF2B5EF4-FFF2-40B4-BE49-F238E27FC236}">
                <a16:creationId xmlns:a16="http://schemas.microsoft.com/office/drawing/2014/main" id="{8286C39B-D753-4661-ACF3-65F18C471341}"/>
              </a:ext>
            </a:extLst>
          </p:cNvPr>
          <p:cNvSpPr>
            <a:spLocks noGrp="1"/>
          </p:cNvSpPr>
          <p:nvPr>
            <p:ph type="sldNum" sz="quarter" idx="4"/>
          </p:nvPr>
        </p:nvSpPr>
        <p:spPr/>
        <p:txBody>
          <a:bodyPr/>
          <a:lstStyle/>
          <a:p>
            <a:fld id="{8D637BDE-139F-F64C-9F6D-A75C4D60CFCC}" type="slidenum">
              <a:rPr lang="en-US" smtClean="0"/>
              <a:pPr/>
              <a:t>1</a:t>
            </a:fld>
            <a:endParaRPr lang="en-US"/>
          </a:p>
        </p:txBody>
      </p:sp>
    </p:spTree>
    <p:extLst>
      <p:ext uri="{BB962C8B-B14F-4D97-AF65-F5344CB8AC3E}">
        <p14:creationId xmlns:p14="http://schemas.microsoft.com/office/powerpoint/2010/main" val="1781695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solidFill>
                  <a:srgbClr val="0070C0"/>
                </a:solidFill>
              </a:rPr>
              <a:t>DEMO</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a:bodyPr>
          <a:lstStyle/>
          <a:p>
            <a:r>
              <a:rPr lang="en-US" dirty="0"/>
              <a:t>DEMO – Show new Types/Classes Options in PeopleSoft for a NEW Withholding Supplier</a:t>
            </a:r>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10</a:t>
            </a:fld>
            <a:endParaRPr lang="en-US"/>
          </a:p>
        </p:txBody>
      </p:sp>
    </p:spTree>
    <p:extLst>
      <p:ext uri="{BB962C8B-B14F-4D97-AF65-F5344CB8AC3E}">
        <p14:creationId xmlns:p14="http://schemas.microsoft.com/office/powerpoint/2010/main" val="3119828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solidFill>
                  <a:srgbClr val="C00000"/>
                </a:solidFill>
              </a:rPr>
              <a:t>Review and Questions</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a:bodyPr>
          <a:lstStyle/>
          <a:p>
            <a:r>
              <a:rPr lang="en-US" b="1" dirty="0"/>
              <a:t>Recap:</a:t>
            </a:r>
          </a:p>
          <a:p>
            <a:pPr lvl="1"/>
            <a:r>
              <a:rPr lang="en-US" dirty="0"/>
              <a:t>there will be two </a:t>
            </a:r>
            <a:r>
              <a:rPr lang="en-US" dirty="0" err="1"/>
              <a:t>CopyB</a:t>
            </a:r>
            <a:r>
              <a:rPr lang="en-US" dirty="0"/>
              <a:t> forms for CY2020. One called 1099-MISC and another that is 1099-NEC.</a:t>
            </a:r>
          </a:p>
          <a:p>
            <a:pPr lvl="1"/>
            <a:r>
              <a:rPr lang="en-US" dirty="0"/>
              <a:t>we will no longer use the 1099 Withholding Type.  We will only use 1099N or 1099M Type for withholding suppliers.</a:t>
            </a:r>
          </a:p>
          <a:p>
            <a:pPr lvl="1"/>
            <a:r>
              <a:rPr lang="en-US" dirty="0"/>
              <a:t>Non-Employee Compensation (NEC) income will be reported as Withholding Type 1099N, Class 01.   (Previously this was 1099 Type, Class 07)</a:t>
            </a:r>
          </a:p>
          <a:p>
            <a:pPr lvl="1"/>
            <a:r>
              <a:rPr lang="en-US" dirty="0"/>
              <a:t>Gross Attorney Proceeds will be Withholding Type 1099M, Class 10.  (Previously this was 1099 Type, Class 14.)</a:t>
            </a:r>
          </a:p>
          <a:p>
            <a:r>
              <a:rPr lang="en-US" b="1" dirty="0"/>
              <a:t>Any other questions at this point?</a:t>
            </a:r>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11</a:t>
            </a:fld>
            <a:endParaRPr lang="en-US"/>
          </a:p>
        </p:txBody>
      </p:sp>
    </p:spTree>
    <p:extLst>
      <p:ext uri="{BB962C8B-B14F-4D97-AF65-F5344CB8AC3E}">
        <p14:creationId xmlns:p14="http://schemas.microsoft.com/office/powerpoint/2010/main" val="2276876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12</a:t>
            </a:fld>
            <a:endParaRPr lang="en-US"/>
          </a:p>
        </p:txBody>
      </p:sp>
      <p:sp>
        <p:nvSpPr>
          <p:cNvPr id="2" name="Content Placeholder 1">
            <a:extLst>
              <a:ext uri="{FF2B5EF4-FFF2-40B4-BE49-F238E27FC236}">
                <a16:creationId xmlns:a16="http://schemas.microsoft.com/office/drawing/2014/main" id="{C93129D7-D654-477B-B212-C27EC568C9DE}"/>
              </a:ext>
            </a:extLst>
          </p:cNvPr>
          <p:cNvSpPr>
            <a:spLocks noGrp="1"/>
          </p:cNvSpPr>
          <p:nvPr>
            <p:ph idx="4294967295"/>
          </p:nvPr>
        </p:nvSpPr>
        <p:spPr>
          <a:xfrm>
            <a:off x="866692" y="675365"/>
            <a:ext cx="7086449" cy="2417693"/>
          </a:xfrm>
        </p:spPr>
        <p:txBody>
          <a:bodyPr vert="horz" lIns="91440" tIns="45720" rIns="91440" bIns="45720" rtlCol="0" anchor="t">
            <a:normAutofit/>
          </a:bodyPr>
          <a:lstStyle/>
          <a:p>
            <a:pPr marL="0" indent="0" algn="ctr">
              <a:buNone/>
            </a:pPr>
            <a:endParaRPr lang="en-US" b="1" dirty="0">
              <a:latin typeface="Arial"/>
              <a:cs typeface="Arial"/>
            </a:endParaRPr>
          </a:p>
          <a:p>
            <a:pPr marL="0" indent="0" algn="ctr">
              <a:buNone/>
            </a:pPr>
            <a:endParaRPr lang="en-US" b="1" dirty="0">
              <a:latin typeface="Arial"/>
              <a:cs typeface="Arial"/>
            </a:endParaRPr>
          </a:p>
          <a:p>
            <a:pPr marL="0" indent="0" algn="ctr">
              <a:buNone/>
            </a:pPr>
            <a:endParaRPr lang="en-US" sz="2800" b="1" dirty="0">
              <a:latin typeface="Arial"/>
              <a:cs typeface="Arial"/>
            </a:endParaRPr>
          </a:p>
          <a:p>
            <a:pPr marL="0" indent="0" algn="ctr">
              <a:buNone/>
            </a:pPr>
            <a:r>
              <a:rPr lang="en-US" sz="2600" b="1" dirty="0">
                <a:solidFill>
                  <a:srgbClr val="0070C0"/>
                </a:solidFill>
              </a:rPr>
              <a:t>1099 Withholding Amounts for CY2020</a:t>
            </a:r>
            <a:endParaRPr lang="en-US" sz="2600" b="1" dirty="0">
              <a:solidFill>
                <a:srgbClr val="0070C0"/>
              </a:solidFill>
              <a:latin typeface="Arial"/>
              <a:cs typeface="Arial"/>
            </a:endParaRPr>
          </a:p>
        </p:txBody>
      </p:sp>
    </p:spTree>
    <p:extLst>
      <p:ext uri="{BB962C8B-B14F-4D97-AF65-F5344CB8AC3E}">
        <p14:creationId xmlns:p14="http://schemas.microsoft.com/office/powerpoint/2010/main" val="2946418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379AC-E423-4920-9A1A-C1933B9EDC3D}"/>
              </a:ext>
            </a:extLst>
          </p:cNvPr>
          <p:cNvSpPr>
            <a:spLocks noGrp="1"/>
          </p:cNvSpPr>
          <p:nvPr>
            <p:ph type="title"/>
          </p:nvPr>
        </p:nvSpPr>
        <p:spPr/>
        <p:txBody>
          <a:bodyPr/>
          <a:lstStyle/>
          <a:p>
            <a:r>
              <a:rPr lang="en-US" b="1" dirty="0">
                <a:solidFill>
                  <a:srgbClr val="0070C0"/>
                </a:solidFill>
              </a:rPr>
              <a:t>1099 Withholding Amounts for CY2020</a:t>
            </a:r>
          </a:p>
        </p:txBody>
      </p:sp>
      <p:graphicFrame>
        <p:nvGraphicFramePr>
          <p:cNvPr id="9" name="Content Placeholder 8">
            <a:extLst>
              <a:ext uri="{FF2B5EF4-FFF2-40B4-BE49-F238E27FC236}">
                <a16:creationId xmlns:a16="http://schemas.microsoft.com/office/drawing/2014/main" id="{50B9EEAF-D0E0-47CD-8A23-DE4FE9CE83E0}"/>
              </a:ext>
            </a:extLst>
          </p:cNvPr>
          <p:cNvGraphicFramePr>
            <a:graphicFrameLocks noGrp="1"/>
          </p:cNvGraphicFramePr>
          <p:nvPr>
            <p:ph sz="half" idx="2"/>
            <p:extLst>
              <p:ext uri="{D42A27DB-BD31-4B8C-83A1-F6EECF244321}">
                <p14:modId xmlns:p14="http://schemas.microsoft.com/office/powerpoint/2010/main" val="2286714707"/>
              </p:ext>
            </p:extLst>
          </p:nvPr>
        </p:nvGraphicFramePr>
        <p:xfrm>
          <a:off x="1747562" y="1592699"/>
          <a:ext cx="5114579" cy="2849880"/>
        </p:xfrm>
        <a:graphic>
          <a:graphicData uri="http://schemas.openxmlformats.org/drawingml/2006/table">
            <a:tbl>
              <a:tblPr firstRow="1" firstCol="1" bandRow="1">
                <a:tableStyleId>{5C22544A-7EE6-4342-B048-85BDC9FD1C3A}</a:tableStyleId>
              </a:tblPr>
              <a:tblGrid>
                <a:gridCol w="871087">
                  <a:extLst>
                    <a:ext uri="{9D8B030D-6E8A-4147-A177-3AD203B41FA5}">
                      <a16:colId xmlns:a16="http://schemas.microsoft.com/office/drawing/2014/main" val="943884749"/>
                    </a:ext>
                  </a:extLst>
                </a:gridCol>
                <a:gridCol w="933036">
                  <a:extLst>
                    <a:ext uri="{9D8B030D-6E8A-4147-A177-3AD203B41FA5}">
                      <a16:colId xmlns:a16="http://schemas.microsoft.com/office/drawing/2014/main" val="3259166029"/>
                    </a:ext>
                  </a:extLst>
                </a:gridCol>
                <a:gridCol w="2317101">
                  <a:extLst>
                    <a:ext uri="{9D8B030D-6E8A-4147-A177-3AD203B41FA5}">
                      <a16:colId xmlns:a16="http://schemas.microsoft.com/office/drawing/2014/main" val="4123661151"/>
                    </a:ext>
                  </a:extLst>
                </a:gridCol>
                <a:gridCol w="993355">
                  <a:extLst>
                    <a:ext uri="{9D8B030D-6E8A-4147-A177-3AD203B41FA5}">
                      <a16:colId xmlns:a16="http://schemas.microsoft.com/office/drawing/2014/main" val="1929003593"/>
                    </a:ext>
                  </a:extLst>
                </a:gridCol>
              </a:tblGrid>
              <a:tr h="322363">
                <a:tc>
                  <a:txBody>
                    <a:bodyPr/>
                    <a:lstStyle/>
                    <a:p>
                      <a:pPr marL="0" marR="0" algn="ctr">
                        <a:spcBef>
                          <a:spcPts val="0"/>
                        </a:spcBef>
                        <a:spcAft>
                          <a:spcPts val="0"/>
                        </a:spcAft>
                      </a:pPr>
                      <a:r>
                        <a:rPr lang="en-US" sz="1100">
                          <a:effectLst/>
                        </a:rPr>
                        <a:t>Withholding Type</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ctr">
                        <a:spcBef>
                          <a:spcPts val="0"/>
                        </a:spcBef>
                        <a:spcAft>
                          <a:spcPts val="0"/>
                        </a:spcAft>
                      </a:pPr>
                      <a:r>
                        <a:rPr lang="en-US" sz="1100">
                          <a:effectLst/>
                        </a:rPr>
                        <a:t>Withholding Class</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ctr">
                        <a:spcBef>
                          <a:spcPts val="0"/>
                        </a:spcBef>
                        <a:spcAft>
                          <a:spcPts val="0"/>
                        </a:spcAft>
                      </a:pPr>
                      <a:r>
                        <a:rPr lang="en-US" sz="1100">
                          <a:effectLst/>
                        </a:rPr>
                        <a:t>Description</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ctr">
                        <a:spcBef>
                          <a:spcPts val="0"/>
                        </a:spcBef>
                        <a:spcAft>
                          <a:spcPts val="0"/>
                        </a:spcAft>
                      </a:pPr>
                      <a:r>
                        <a:rPr lang="en-US" sz="1100">
                          <a:effectLst/>
                        </a:rPr>
                        <a:t>Paid at least:</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extLst>
                  <a:ext uri="{0D108BD9-81ED-4DB2-BD59-A6C34878D82A}">
                    <a16:rowId xmlns:a16="http://schemas.microsoft.com/office/drawing/2014/main" val="175977983"/>
                  </a:ext>
                </a:extLst>
              </a:tr>
              <a:tr h="161182">
                <a:tc>
                  <a:txBody>
                    <a:bodyPr/>
                    <a:lstStyle/>
                    <a:p>
                      <a:pPr marL="0" marR="0">
                        <a:spcBef>
                          <a:spcPts val="0"/>
                        </a:spcBef>
                        <a:spcAft>
                          <a:spcPts val="0"/>
                        </a:spcAft>
                      </a:pPr>
                      <a:r>
                        <a:rPr lang="en-US" sz="1100">
                          <a:effectLst/>
                        </a:rPr>
                        <a:t>1099N</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01</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Non-Employee Compensation</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r">
                        <a:spcBef>
                          <a:spcPts val="0"/>
                        </a:spcBef>
                        <a:spcAft>
                          <a:spcPts val="0"/>
                        </a:spcAft>
                      </a:pPr>
                      <a:r>
                        <a:rPr lang="en-US" sz="1100">
                          <a:effectLst/>
                        </a:rPr>
                        <a:t>$600.00</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extLst>
                  <a:ext uri="{0D108BD9-81ED-4DB2-BD59-A6C34878D82A}">
                    <a16:rowId xmlns:a16="http://schemas.microsoft.com/office/drawing/2014/main" val="1988933645"/>
                  </a:ext>
                </a:extLst>
              </a:tr>
              <a:tr h="161182">
                <a:tc>
                  <a:txBody>
                    <a:bodyPr/>
                    <a:lstStyle/>
                    <a:p>
                      <a:pPr marL="0" marR="0">
                        <a:spcBef>
                          <a:spcPts val="0"/>
                        </a:spcBef>
                        <a:spcAft>
                          <a:spcPts val="0"/>
                        </a:spcAft>
                      </a:pPr>
                      <a:r>
                        <a:rPr lang="en-US" sz="1100">
                          <a:effectLst/>
                        </a:rPr>
                        <a:t>1099N</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04</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Federal Income Tax Withheld</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r">
                        <a:spcBef>
                          <a:spcPts val="0"/>
                        </a:spcBef>
                        <a:spcAft>
                          <a:spcPts val="0"/>
                        </a:spcAft>
                      </a:pPr>
                      <a:r>
                        <a:rPr lang="en-US" sz="1100">
                          <a:effectLst/>
                        </a:rPr>
                        <a:t>$0.00</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extLst>
                  <a:ext uri="{0D108BD9-81ED-4DB2-BD59-A6C34878D82A}">
                    <a16:rowId xmlns:a16="http://schemas.microsoft.com/office/drawing/2014/main" val="1377307983"/>
                  </a:ext>
                </a:extLst>
              </a:tr>
              <a:tr h="161182">
                <a:tc>
                  <a:txBody>
                    <a:bodyPr/>
                    <a:lstStyle/>
                    <a:p>
                      <a:pPr marL="0" marR="0">
                        <a:spcBef>
                          <a:spcPts val="0"/>
                        </a:spcBef>
                        <a:spcAft>
                          <a:spcPts val="0"/>
                        </a:spcAft>
                      </a:pPr>
                      <a:r>
                        <a:rPr lang="en-US" sz="1100" dirty="0">
                          <a:effectLst/>
                        </a:rPr>
                        <a:t>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solidFill>
                      <a:schemeClr val="accent2">
                        <a:lumMod val="75000"/>
                      </a:schemeClr>
                    </a:solidFill>
                  </a:tcPr>
                </a:tc>
                <a:tc>
                  <a:txBody>
                    <a:bodyPr/>
                    <a:lstStyle/>
                    <a:p>
                      <a:pPr marL="0" marR="0">
                        <a:spcBef>
                          <a:spcPts val="0"/>
                        </a:spcBef>
                        <a:spcAft>
                          <a:spcPts val="0"/>
                        </a:spcAft>
                      </a:pPr>
                      <a:r>
                        <a:rPr lang="en-US" sz="1100" dirty="0">
                          <a:effectLst/>
                        </a:rPr>
                        <a:t>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solidFill>
                      <a:schemeClr val="accent2">
                        <a:lumMod val="75000"/>
                      </a:schemeClr>
                    </a:solidFill>
                  </a:tcPr>
                </a:tc>
                <a:tc>
                  <a:txBody>
                    <a:bodyPr/>
                    <a:lstStyle/>
                    <a:p>
                      <a:pPr marL="0" marR="0">
                        <a:spcBef>
                          <a:spcPts val="0"/>
                        </a:spcBef>
                        <a:spcAft>
                          <a:spcPts val="0"/>
                        </a:spcAft>
                      </a:pPr>
                      <a:r>
                        <a:rPr lang="en-US" sz="1100" dirty="0">
                          <a:effectLst/>
                        </a:rPr>
                        <a:t>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solidFill>
                      <a:schemeClr val="accent2">
                        <a:lumMod val="75000"/>
                      </a:schemeClr>
                    </a:solidFill>
                  </a:tcPr>
                </a:tc>
                <a:tc>
                  <a:txBody>
                    <a:bodyPr/>
                    <a:lstStyle/>
                    <a:p>
                      <a:pPr marL="0" marR="0" algn="r">
                        <a:spcBef>
                          <a:spcPts val="0"/>
                        </a:spcBef>
                        <a:spcAft>
                          <a:spcPts val="0"/>
                        </a:spcAft>
                      </a:pPr>
                      <a:r>
                        <a:rPr lang="en-US" sz="1100" dirty="0">
                          <a:effectLst/>
                        </a:rPr>
                        <a:t>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solidFill>
                      <a:schemeClr val="accent2">
                        <a:lumMod val="75000"/>
                      </a:schemeClr>
                    </a:solidFill>
                  </a:tcPr>
                </a:tc>
                <a:extLst>
                  <a:ext uri="{0D108BD9-81ED-4DB2-BD59-A6C34878D82A}">
                    <a16:rowId xmlns:a16="http://schemas.microsoft.com/office/drawing/2014/main" val="610646342"/>
                  </a:ext>
                </a:extLst>
              </a:tr>
              <a:tr h="161182">
                <a:tc>
                  <a:txBody>
                    <a:bodyPr/>
                    <a:lstStyle/>
                    <a:p>
                      <a:pPr marL="0" marR="0">
                        <a:spcBef>
                          <a:spcPts val="0"/>
                        </a:spcBef>
                        <a:spcAft>
                          <a:spcPts val="0"/>
                        </a:spcAft>
                      </a:pPr>
                      <a:r>
                        <a:rPr lang="en-US" sz="1100">
                          <a:effectLst/>
                        </a:rPr>
                        <a:t>1099M</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01</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Rents</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r">
                        <a:spcBef>
                          <a:spcPts val="0"/>
                        </a:spcBef>
                        <a:spcAft>
                          <a:spcPts val="0"/>
                        </a:spcAft>
                      </a:pPr>
                      <a:r>
                        <a:rPr lang="en-US" sz="1100">
                          <a:effectLst/>
                        </a:rPr>
                        <a:t>$600.00</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extLst>
                  <a:ext uri="{0D108BD9-81ED-4DB2-BD59-A6C34878D82A}">
                    <a16:rowId xmlns:a16="http://schemas.microsoft.com/office/drawing/2014/main" val="1262926100"/>
                  </a:ext>
                </a:extLst>
              </a:tr>
              <a:tr h="161182">
                <a:tc>
                  <a:txBody>
                    <a:bodyPr/>
                    <a:lstStyle/>
                    <a:p>
                      <a:pPr marL="0" marR="0">
                        <a:spcBef>
                          <a:spcPts val="0"/>
                        </a:spcBef>
                        <a:spcAft>
                          <a:spcPts val="0"/>
                        </a:spcAft>
                      </a:pPr>
                      <a:r>
                        <a:rPr lang="en-US" sz="1100">
                          <a:effectLst/>
                        </a:rPr>
                        <a:t>1099M</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02</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dirty="0">
                          <a:effectLst/>
                        </a:rPr>
                        <a:t>Royalties</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r">
                        <a:spcBef>
                          <a:spcPts val="0"/>
                        </a:spcBef>
                        <a:spcAft>
                          <a:spcPts val="0"/>
                        </a:spcAft>
                      </a:pPr>
                      <a:r>
                        <a:rPr lang="en-US" sz="1100">
                          <a:effectLst/>
                        </a:rPr>
                        <a:t>$10.00</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extLst>
                  <a:ext uri="{0D108BD9-81ED-4DB2-BD59-A6C34878D82A}">
                    <a16:rowId xmlns:a16="http://schemas.microsoft.com/office/drawing/2014/main" val="374160868"/>
                  </a:ext>
                </a:extLst>
              </a:tr>
              <a:tr h="161182">
                <a:tc>
                  <a:txBody>
                    <a:bodyPr/>
                    <a:lstStyle/>
                    <a:p>
                      <a:pPr marL="0" marR="0">
                        <a:spcBef>
                          <a:spcPts val="0"/>
                        </a:spcBef>
                        <a:spcAft>
                          <a:spcPts val="0"/>
                        </a:spcAft>
                      </a:pPr>
                      <a:r>
                        <a:rPr lang="en-US" sz="1100">
                          <a:effectLst/>
                        </a:rPr>
                        <a:t>1099M</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03</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Prizes, Awards, etc.</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r">
                        <a:spcBef>
                          <a:spcPts val="0"/>
                        </a:spcBef>
                        <a:spcAft>
                          <a:spcPts val="0"/>
                        </a:spcAft>
                      </a:pPr>
                      <a:r>
                        <a:rPr lang="en-US" sz="1100">
                          <a:effectLst/>
                        </a:rPr>
                        <a:t>$600.00</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extLst>
                  <a:ext uri="{0D108BD9-81ED-4DB2-BD59-A6C34878D82A}">
                    <a16:rowId xmlns:a16="http://schemas.microsoft.com/office/drawing/2014/main" val="3067403790"/>
                  </a:ext>
                </a:extLst>
              </a:tr>
              <a:tr h="161182">
                <a:tc>
                  <a:txBody>
                    <a:bodyPr/>
                    <a:lstStyle/>
                    <a:p>
                      <a:pPr marL="0" marR="0">
                        <a:spcBef>
                          <a:spcPts val="0"/>
                        </a:spcBef>
                        <a:spcAft>
                          <a:spcPts val="0"/>
                        </a:spcAft>
                      </a:pPr>
                      <a:r>
                        <a:rPr lang="en-US" sz="1100">
                          <a:effectLst/>
                        </a:rPr>
                        <a:t>1099M</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04</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Federal Income Tax Withheld</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r">
                        <a:spcBef>
                          <a:spcPts val="0"/>
                        </a:spcBef>
                        <a:spcAft>
                          <a:spcPts val="0"/>
                        </a:spcAft>
                      </a:pPr>
                      <a:r>
                        <a:rPr lang="en-US" sz="1100">
                          <a:effectLst/>
                        </a:rPr>
                        <a:t>$0.00</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extLst>
                  <a:ext uri="{0D108BD9-81ED-4DB2-BD59-A6C34878D82A}">
                    <a16:rowId xmlns:a16="http://schemas.microsoft.com/office/drawing/2014/main" val="4129455010"/>
                  </a:ext>
                </a:extLst>
              </a:tr>
              <a:tr h="161182">
                <a:tc>
                  <a:txBody>
                    <a:bodyPr/>
                    <a:lstStyle/>
                    <a:p>
                      <a:pPr marL="0" marR="0">
                        <a:spcBef>
                          <a:spcPts val="0"/>
                        </a:spcBef>
                        <a:spcAft>
                          <a:spcPts val="0"/>
                        </a:spcAft>
                      </a:pPr>
                      <a:r>
                        <a:rPr lang="en-US" sz="1100">
                          <a:effectLst/>
                        </a:rPr>
                        <a:t>1099M</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05</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Fishing Boat Proceeds</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r">
                        <a:spcBef>
                          <a:spcPts val="0"/>
                        </a:spcBef>
                        <a:spcAft>
                          <a:spcPts val="0"/>
                        </a:spcAft>
                      </a:pPr>
                      <a:r>
                        <a:rPr lang="en-US" sz="1100">
                          <a:effectLst/>
                        </a:rPr>
                        <a:t>$600.00</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extLst>
                  <a:ext uri="{0D108BD9-81ED-4DB2-BD59-A6C34878D82A}">
                    <a16:rowId xmlns:a16="http://schemas.microsoft.com/office/drawing/2014/main" val="3902597095"/>
                  </a:ext>
                </a:extLst>
              </a:tr>
              <a:tr h="161182">
                <a:tc>
                  <a:txBody>
                    <a:bodyPr/>
                    <a:lstStyle/>
                    <a:p>
                      <a:pPr marL="0" marR="0">
                        <a:spcBef>
                          <a:spcPts val="0"/>
                        </a:spcBef>
                        <a:spcAft>
                          <a:spcPts val="0"/>
                        </a:spcAft>
                      </a:pPr>
                      <a:r>
                        <a:rPr lang="en-US" sz="1100">
                          <a:effectLst/>
                        </a:rPr>
                        <a:t>1099M</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06</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Medical and Health Care Payments</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r">
                        <a:spcBef>
                          <a:spcPts val="0"/>
                        </a:spcBef>
                        <a:spcAft>
                          <a:spcPts val="0"/>
                        </a:spcAft>
                      </a:pPr>
                      <a:r>
                        <a:rPr lang="en-US" sz="1100">
                          <a:effectLst/>
                        </a:rPr>
                        <a:t>$600.00</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extLst>
                  <a:ext uri="{0D108BD9-81ED-4DB2-BD59-A6C34878D82A}">
                    <a16:rowId xmlns:a16="http://schemas.microsoft.com/office/drawing/2014/main" val="113462728"/>
                  </a:ext>
                </a:extLst>
              </a:tr>
              <a:tr h="161182">
                <a:tc>
                  <a:txBody>
                    <a:bodyPr/>
                    <a:lstStyle/>
                    <a:p>
                      <a:pPr marL="0" marR="0">
                        <a:spcBef>
                          <a:spcPts val="0"/>
                        </a:spcBef>
                        <a:spcAft>
                          <a:spcPts val="0"/>
                        </a:spcAft>
                      </a:pPr>
                      <a:r>
                        <a:rPr lang="en-US" sz="1100">
                          <a:effectLst/>
                        </a:rPr>
                        <a:t>1099M</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08</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Substitute Payments</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r">
                        <a:spcBef>
                          <a:spcPts val="0"/>
                        </a:spcBef>
                        <a:spcAft>
                          <a:spcPts val="0"/>
                        </a:spcAft>
                      </a:pPr>
                      <a:r>
                        <a:rPr lang="en-US" sz="1100" dirty="0">
                          <a:effectLst/>
                        </a:rPr>
                        <a:t>$10.00</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extLst>
                  <a:ext uri="{0D108BD9-81ED-4DB2-BD59-A6C34878D82A}">
                    <a16:rowId xmlns:a16="http://schemas.microsoft.com/office/drawing/2014/main" val="174712893"/>
                  </a:ext>
                </a:extLst>
              </a:tr>
              <a:tr h="161182">
                <a:tc>
                  <a:txBody>
                    <a:bodyPr/>
                    <a:lstStyle/>
                    <a:p>
                      <a:pPr marL="0" marR="0">
                        <a:spcBef>
                          <a:spcPts val="0"/>
                        </a:spcBef>
                        <a:spcAft>
                          <a:spcPts val="0"/>
                        </a:spcAft>
                      </a:pPr>
                      <a:r>
                        <a:rPr lang="en-US" sz="1100">
                          <a:effectLst/>
                        </a:rPr>
                        <a:t>1099M</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09</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Crop Insurance Proceeds</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r">
                        <a:spcBef>
                          <a:spcPts val="0"/>
                        </a:spcBef>
                        <a:spcAft>
                          <a:spcPts val="0"/>
                        </a:spcAft>
                      </a:pPr>
                      <a:r>
                        <a:rPr lang="en-US" sz="1100">
                          <a:effectLst/>
                        </a:rPr>
                        <a:t>$600.00</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extLst>
                  <a:ext uri="{0D108BD9-81ED-4DB2-BD59-A6C34878D82A}">
                    <a16:rowId xmlns:a16="http://schemas.microsoft.com/office/drawing/2014/main" val="3599898188"/>
                  </a:ext>
                </a:extLst>
              </a:tr>
              <a:tr h="161182">
                <a:tc>
                  <a:txBody>
                    <a:bodyPr/>
                    <a:lstStyle/>
                    <a:p>
                      <a:pPr marL="0" marR="0">
                        <a:spcBef>
                          <a:spcPts val="0"/>
                        </a:spcBef>
                        <a:spcAft>
                          <a:spcPts val="0"/>
                        </a:spcAft>
                      </a:pPr>
                      <a:r>
                        <a:rPr lang="en-US" sz="1100">
                          <a:effectLst/>
                        </a:rPr>
                        <a:t>1099M</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10</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Gross Attorney Proceeds</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r">
                        <a:spcBef>
                          <a:spcPts val="0"/>
                        </a:spcBef>
                        <a:spcAft>
                          <a:spcPts val="0"/>
                        </a:spcAft>
                      </a:pPr>
                      <a:r>
                        <a:rPr lang="en-US" sz="1100">
                          <a:effectLst/>
                        </a:rPr>
                        <a:t>$600.00</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extLst>
                  <a:ext uri="{0D108BD9-81ED-4DB2-BD59-A6C34878D82A}">
                    <a16:rowId xmlns:a16="http://schemas.microsoft.com/office/drawing/2014/main" val="2305165911"/>
                  </a:ext>
                </a:extLst>
              </a:tr>
              <a:tr h="161182">
                <a:tc>
                  <a:txBody>
                    <a:bodyPr/>
                    <a:lstStyle/>
                    <a:p>
                      <a:pPr marL="0" marR="0">
                        <a:spcBef>
                          <a:spcPts val="0"/>
                        </a:spcBef>
                        <a:spcAft>
                          <a:spcPts val="0"/>
                        </a:spcAft>
                      </a:pPr>
                      <a:r>
                        <a:rPr lang="en-US" sz="1100">
                          <a:effectLst/>
                        </a:rPr>
                        <a:t>1099M</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12A</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Section 409A Deferrals</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r">
                        <a:spcBef>
                          <a:spcPts val="0"/>
                        </a:spcBef>
                        <a:spcAft>
                          <a:spcPts val="0"/>
                        </a:spcAft>
                      </a:pPr>
                      <a:r>
                        <a:rPr lang="en-US" sz="1100">
                          <a:effectLst/>
                        </a:rPr>
                        <a:t>$600.00</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extLst>
                  <a:ext uri="{0D108BD9-81ED-4DB2-BD59-A6C34878D82A}">
                    <a16:rowId xmlns:a16="http://schemas.microsoft.com/office/drawing/2014/main" val="2446607456"/>
                  </a:ext>
                </a:extLst>
              </a:tr>
              <a:tr h="161182">
                <a:tc>
                  <a:txBody>
                    <a:bodyPr/>
                    <a:lstStyle/>
                    <a:p>
                      <a:pPr marL="0" marR="0">
                        <a:spcBef>
                          <a:spcPts val="0"/>
                        </a:spcBef>
                        <a:spcAft>
                          <a:spcPts val="0"/>
                        </a:spcAft>
                      </a:pPr>
                      <a:r>
                        <a:rPr lang="en-US" sz="1100">
                          <a:effectLst/>
                        </a:rPr>
                        <a:t>1099M</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13</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Excess Golden Parachute Payments</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r">
                        <a:spcBef>
                          <a:spcPts val="0"/>
                        </a:spcBef>
                        <a:spcAft>
                          <a:spcPts val="0"/>
                        </a:spcAft>
                      </a:pPr>
                      <a:r>
                        <a:rPr lang="en-US" sz="1100">
                          <a:effectLst/>
                        </a:rPr>
                        <a:t>$0.00</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extLst>
                  <a:ext uri="{0D108BD9-81ED-4DB2-BD59-A6C34878D82A}">
                    <a16:rowId xmlns:a16="http://schemas.microsoft.com/office/drawing/2014/main" val="1562854967"/>
                  </a:ext>
                </a:extLst>
              </a:tr>
              <a:tr h="161182">
                <a:tc>
                  <a:txBody>
                    <a:bodyPr/>
                    <a:lstStyle/>
                    <a:p>
                      <a:pPr marL="0" marR="0">
                        <a:spcBef>
                          <a:spcPts val="0"/>
                        </a:spcBef>
                        <a:spcAft>
                          <a:spcPts val="0"/>
                        </a:spcAft>
                      </a:pPr>
                      <a:r>
                        <a:rPr lang="en-US" sz="1100">
                          <a:effectLst/>
                        </a:rPr>
                        <a:t>1099M</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14</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spcBef>
                          <a:spcPts val="0"/>
                        </a:spcBef>
                        <a:spcAft>
                          <a:spcPts val="0"/>
                        </a:spcAft>
                      </a:pPr>
                      <a:r>
                        <a:rPr lang="en-US" sz="1100">
                          <a:effectLst/>
                        </a:rPr>
                        <a:t>Non-qualified Deferred Compensation</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tc>
                  <a:txBody>
                    <a:bodyPr/>
                    <a:lstStyle/>
                    <a:p>
                      <a:pPr marL="0" marR="0" algn="r">
                        <a:spcBef>
                          <a:spcPts val="0"/>
                        </a:spcBef>
                        <a:spcAft>
                          <a:spcPts val="0"/>
                        </a:spcAft>
                      </a:pPr>
                      <a:r>
                        <a:rPr lang="en-US" sz="1100" dirty="0">
                          <a:effectLst/>
                        </a:rPr>
                        <a:t>$600.00</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689" marR="58689" marT="0" marB="0"/>
                </a:tc>
                <a:extLst>
                  <a:ext uri="{0D108BD9-81ED-4DB2-BD59-A6C34878D82A}">
                    <a16:rowId xmlns:a16="http://schemas.microsoft.com/office/drawing/2014/main" val="592746875"/>
                  </a:ext>
                </a:extLst>
              </a:tr>
            </a:tbl>
          </a:graphicData>
        </a:graphic>
      </p:graphicFrame>
      <p:sp>
        <p:nvSpPr>
          <p:cNvPr id="8" name="Slide Number Placeholder 7">
            <a:extLst>
              <a:ext uri="{FF2B5EF4-FFF2-40B4-BE49-F238E27FC236}">
                <a16:creationId xmlns:a16="http://schemas.microsoft.com/office/drawing/2014/main" id="{F16E5CFE-09DD-49EE-A81D-0B8DA85ADB8E}"/>
              </a:ext>
            </a:extLst>
          </p:cNvPr>
          <p:cNvSpPr>
            <a:spLocks noGrp="1"/>
          </p:cNvSpPr>
          <p:nvPr>
            <p:ph type="sldNum" sz="quarter" idx="12"/>
          </p:nvPr>
        </p:nvSpPr>
        <p:spPr/>
        <p:txBody>
          <a:bodyPr/>
          <a:lstStyle/>
          <a:p>
            <a:fld id="{8D637BDE-139F-F64C-9F6D-A75C4D60CFCC}" type="slidenum">
              <a:rPr lang="en-US" smtClean="0"/>
              <a:pPr/>
              <a:t>13</a:t>
            </a:fld>
            <a:endParaRPr lang="en-US"/>
          </a:p>
        </p:txBody>
      </p:sp>
    </p:spTree>
    <p:extLst>
      <p:ext uri="{BB962C8B-B14F-4D97-AF65-F5344CB8AC3E}">
        <p14:creationId xmlns:p14="http://schemas.microsoft.com/office/powerpoint/2010/main" val="663784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3129D7-D654-477B-B212-C27EC568C9DE}"/>
              </a:ext>
            </a:extLst>
          </p:cNvPr>
          <p:cNvSpPr>
            <a:spLocks noGrp="1"/>
          </p:cNvSpPr>
          <p:nvPr>
            <p:ph idx="1"/>
          </p:nvPr>
        </p:nvSpPr>
        <p:spPr>
          <a:xfrm>
            <a:off x="520521" y="1436865"/>
            <a:ext cx="8088420" cy="2657766"/>
          </a:xfrm>
        </p:spPr>
        <p:txBody>
          <a:bodyPr vert="horz" lIns="91440" tIns="45720" rIns="91440" bIns="45720" rtlCol="0" anchor="t">
            <a:normAutofit/>
          </a:bodyPr>
          <a:lstStyle/>
          <a:p>
            <a:pPr marL="0" indent="0" algn="ctr">
              <a:buNone/>
            </a:pPr>
            <a:endParaRPr lang="en-US" b="1" dirty="0">
              <a:latin typeface="Arial"/>
              <a:cs typeface="Arial"/>
            </a:endParaRPr>
          </a:p>
          <a:p>
            <a:pPr marL="0" indent="0" algn="ctr">
              <a:buNone/>
            </a:pPr>
            <a:r>
              <a:rPr lang="en-US" sz="2600" b="1" dirty="0">
                <a:solidFill>
                  <a:srgbClr val="0070C0"/>
                </a:solidFill>
                <a:latin typeface="Arial"/>
                <a:cs typeface="Arial"/>
              </a:rPr>
              <a:t>PeopleSoft (Oracle) 1099 Withholding </a:t>
            </a:r>
            <a:br>
              <a:rPr lang="en-US" sz="2600" b="1" dirty="0">
                <a:solidFill>
                  <a:srgbClr val="0070C0"/>
                </a:solidFill>
                <a:latin typeface="Arial"/>
                <a:cs typeface="Arial"/>
              </a:rPr>
            </a:br>
            <a:r>
              <a:rPr lang="en-US" sz="2600" b="1" dirty="0">
                <a:solidFill>
                  <a:srgbClr val="0070C0"/>
                </a:solidFill>
                <a:latin typeface="Arial"/>
                <a:cs typeface="Arial"/>
              </a:rPr>
              <a:t>Updates for 2020</a:t>
            </a:r>
          </a:p>
          <a:p>
            <a:pPr marL="0" indent="0">
              <a:buNone/>
            </a:pPr>
            <a:endParaRPr lang="en-US"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14</a:t>
            </a:fld>
            <a:endParaRPr lang="en-US"/>
          </a:p>
        </p:txBody>
      </p:sp>
    </p:spTree>
    <p:extLst>
      <p:ext uri="{BB962C8B-B14F-4D97-AF65-F5344CB8AC3E}">
        <p14:creationId xmlns:p14="http://schemas.microsoft.com/office/powerpoint/2010/main" val="3401467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3508D7F-EE1E-4C5F-A268-049E308772CF}"/>
              </a:ext>
            </a:extLst>
          </p:cNvPr>
          <p:cNvSpPr>
            <a:spLocks noGrp="1"/>
          </p:cNvSpPr>
          <p:nvPr>
            <p:ph idx="1"/>
          </p:nvPr>
        </p:nvSpPr>
        <p:spPr>
          <a:xfrm>
            <a:off x="349447" y="315403"/>
            <a:ext cx="8420841" cy="4272500"/>
          </a:xfrm>
        </p:spPr>
        <p:txBody>
          <a:bodyPr>
            <a:normAutofit fontScale="77500" lnSpcReduction="20000"/>
          </a:bodyPr>
          <a:lstStyle/>
          <a:p>
            <a:pPr marL="0" indent="0">
              <a:lnSpc>
                <a:spcPct val="120000"/>
              </a:lnSpc>
              <a:spcBef>
                <a:spcPts val="0"/>
              </a:spcBef>
              <a:spcAft>
                <a:spcPts val="200"/>
              </a:spcAft>
              <a:buNone/>
            </a:pPr>
            <a:r>
              <a:rPr lang="en-US" b="1" dirty="0">
                <a:solidFill>
                  <a:srgbClr val="0070C0"/>
                </a:solidFill>
              </a:rPr>
              <a:t>Oracle Bug 31114646 </a:t>
            </a:r>
          </a:p>
          <a:p>
            <a:pPr lvl="1">
              <a:lnSpc>
                <a:spcPct val="120000"/>
              </a:lnSpc>
              <a:spcBef>
                <a:spcPts val="0"/>
              </a:spcBef>
              <a:spcAft>
                <a:spcPts val="200"/>
              </a:spcAft>
            </a:pPr>
            <a:r>
              <a:rPr lang="en-US" dirty="0"/>
              <a:t>New Withholding Types/Classes/Categories added into FPROD – </a:t>
            </a:r>
            <a:r>
              <a:rPr lang="en-US" sz="1500" dirty="0">
                <a:solidFill>
                  <a:srgbClr val="0070C0"/>
                </a:solidFill>
              </a:rPr>
              <a:t>Applied November 2020</a:t>
            </a:r>
          </a:p>
          <a:p>
            <a:pPr lvl="1">
              <a:lnSpc>
                <a:spcPct val="120000"/>
              </a:lnSpc>
              <a:spcBef>
                <a:spcPts val="0"/>
              </a:spcBef>
              <a:spcAft>
                <a:spcPts val="200"/>
              </a:spcAft>
            </a:pPr>
            <a:r>
              <a:rPr lang="en-US" dirty="0"/>
              <a:t>Only provide ‘RPT’ as Withholding Category – </a:t>
            </a:r>
            <a:r>
              <a:rPr lang="en-US" sz="1500" dirty="0">
                <a:solidFill>
                  <a:srgbClr val="0070C0"/>
                </a:solidFill>
              </a:rPr>
              <a:t>Applied November 2020</a:t>
            </a:r>
            <a:endParaRPr lang="en-US" dirty="0">
              <a:solidFill>
                <a:srgbClr val="0070C0"/>
              </a:solidFill>
            </a:endParaRPr>
          </a:p>
          <a:p>
            <a:pPr lvl="1">
              <a:lnSpc>
                <a:spcPct val="120000"/>
              </a:lnSpc>
              <a:spcBef>
                <a:spcPts val="0"/>
              </a:spcBef>
              <a:spcAft>
                <a:spcPts val="200"/>
              </a:spcAft>
            </a:pPr>
            <a:r>
              <a:rPr lang="en-US" dirty="0"/>
              <a:t>Suppliers - New Withholding Types/Classes must be added to ALL (active/inactive) existing suppliers – </a:t>
            </a:r>
            <a:r>
              <a:rPr lang="en-US" sz="1500" dirty="0">
                <a:solidFill>
                  <a:srgbClr val="0070C0"/>
                </a:solidFill>
              </a:rPr>
              <a:t>Applied December 8, 2020</a:t>
            </a:r>
          </a:p>
          <a:p>
            <a:pPr lvl="1">
              <a:lnSpc>
                <a:spcPct val="120000"/>
              </a:lnSpc>
              <a:spcBef>
                <a:spcPts val="0"/>
              </a:spcBef>
              <a:spcAft>
                <a:spcPts val="200"/>
              </a:spcAft>
            </a:pPr>
            <a:r>
              <a:rPr lang="en-US" dirty="0"/>
              <a:t>Vouchers (Paid) – All Paid vouchers for 1/1/2020-12/31/2020 must be updated with New Withholding Types/Classes – </a:t>
            </a:r>
            <a:r>
              <a:rPr lang="en-US" sz="1500" dirty="0">
                <a:solidFill>
                  <a:srgbClr val="FF0000"/>
                </a:solidFill>
              </a:rPr>
              <a:t>Scheduled December 15, 2020</a:t>
            </a:r>
          </a:p>
          <a:p>
            <a:pPr lvl="1">
              <a:lnSpc>
                <a:spcPct val="120000"/>
              </a:lnSpc>
              <a:spcBef>
                <a:spcPts val="0"/>
              </a:spcBef>
              <a:spcAft>
                <a:spcPts val="200"/>
              </a:spcAft>
            </a:pPr>
            <a:r>
              <a:rPr lang="en-US" dirty="0"/>
              <a:t>Vouchers (Unpaid) – All Unpaid vouchers for 1/1/2020-12/31/2020 must be updated with New Withholding Types/Classes – </a:t>
            </a:r>
            <a:r>
              <a:rPr lang="en-US" sz="1500" dirty="0">
                <a:solidFill>
                  <a:srgbClr val="FF0000"/>
                </a:solidFill>
              </a:rPr>
              <a:t>Scheduled December 15, 2020</a:t>
            </a:r>
          </a:p>
          <a:p>
            <a:pPr lvl="1">
              <a:lnSpc>
                <a:spcPct val="120000"/>
              </a:lnSpc>
              <a:spcBef>
                <a:spcPts val="0"/>
              </a:spcBef>
              <a:spcAft>
                <a:spcPts val="200"/>
              </a:spcAft>
            </a:pPr>
            <a:endParaRPr lang="en-US" dirty="0"/>
          </a:p>
          <a:p>
            <a:pPr marL="0" indent="0">
              <a:lnSpc>
                <a:spcPct val="120000"/>
              </a:lnSpc>
              <a:spcBef>
                <a:spcPts val="0"/>
              </a:spcBef>
              <a:spcAft>
                <a:spcPts val="200"/>
              </a:spcAft>
              <a:buNone/>
            </a:pPr>
            <a:r>
              <a:rPr lang="en-US" b="1" dirty="0">
                <a:solidFill>
                  <a:srgbClr val="0070C0"/>
                </a:solidFill>
              </a:rPr>
              <a:t>Oracle Bug 31903172 (NOV2020)</a:t>
            </a:r>
          </a:p>
          <a:p>
            <a:pPr lvl="1">
              <a:lnSpc>
                <a:spcPct val="120000"/>
              </a:lnSpc>
              <a:spcBef>
                <a:spcPts val="0"/>
              </a:spcBef>
              <a:spcAft>
                <a:spcPts val="200"/>
              </a:spcAft>
            </a:pPr>
            <a:r>
              <a:rPr lang="en-US" dirty="0"/>
              <a:t>Release 5.62 - Oracle 1099 Update App Engine/New 1099 Forms (Nov. 13) – </a:t>
            </a:r>
            <a:r>
              <a:rPr lang="en-US" sz="1500" dirty="0">
                <a:solidFill>
                  <a:srgbClr val="FF0000"/>
                </a:solidFill>
              </a:rPr>
              <a:t>Scheduled December 18, 2020</a:t>
            </a:r>
          </a:p>
          <a:p>
            <a:pPr marL="457200" lvl="1" indent="0">
              <a:lnSpc>
                <a:spcPct val="120000"/>
              </a:lnSpc>
              <a:spcBef>
                <a:spcPts val="0"/>
              </a:spcBef>
              <a:spcAft>
                <a:spcPts val="200"/>
              </a:spcAft>
              <a:buNone/>
            </a:pPr>
            <a:endParaRPr lang="en-US" sz="1500" dirty="0">
              <a:solidFill>
                <a:srgbClr val="FF0000"/>
              </a:solidFill>
            </a:endParaRPr>
          </a:p>
          <a:p>
            <a:pPr marL="0" indent="0">
              <a:lnSpc>
                <a:spcPct val="120000"/>
              </a:lnSpc>
              <a:spcBef>
                <a:spcPts val="0"/>
              </a:spcBef>
              <a:spcAft>
                <a:spcPts val="200"/>
              </a:spcAft>
              <a:buNone/>
            </a:pPr>
            <a:r>
              <a:rPr lang="en-US" b="1" dirty="0">
                <a:solidFill>
                  <a:srgbClr val="0070C0"/>
                </a:solidFill>
                <a:ea typeface="Calibri" panose="020F0502020204030204" pitchFamily="34" charset="0"/>
              </a:rPr>
              <a:t>Oracle Bug</a:t>
            </a:r>
            <a:r>
              <a:rPr lang="en-US" b="1" dirty="0">
                <a:solidFill>
                  <a:srgbClr val="0070C0"/>
                </a:solidFill>
                <a:effectLst/>
                <a:ea typeface="Calibri" panose="020F0502020204030204" pitchFamily="34" charset="0"/>
              </a:rPr>
              <a:t> 32166779 (NOV2020) </a:t>
            </a:r>
          </a:p>
          <a:p>
            <a:pPr lvl="1">
              <a:lnSpc>
                <a:spcPct val="120000"/>
              </a:lnSpc>
              <a:spcBef>
                <a:spcPts val="0"/>
              </a:spcBef>
              <a:spcAft>
                <a:spcPts val="200"/>
              </a:spcAft>
            </a:pPr>
            <a:r>
              <a:rPr lang="en-US" dirty="0"/>
              <a:t>Release 5.62 - 1099 Additional Update to change layout of 1099-NEC Form </a:t>
            </a:r>
            <a:br>
              <a:rPr lang="en-US" dirty="0"/>
            </a:br>
            <a:r>
              <a:rPr lang="en-US" dirty="0"/>
              <a:t>(Released on Nov. 25) – </a:t>
            </a:r>
            <a:r>
              <a:rPr lang="en-US" sz="1500" dirty="0">
                <a:solidFill>
                  <a:srgbClr val="FF0000"/>
                </a:solidFill>
              </a:rPr>
              <a:t>Scheduled December 18, 2020</a:t>
            </a:r>
            <a:endParaRPr lang="en-US" sz="1500"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15</a:t>
            </a:fld>
            <a:endParaRPr lang="en-US"/>
          </a:p>
        </p:txBody>
      </p:sp>
    </p:spTree>
    <p:extLst>
      <p:ext uri="{BB962C8B-B14F-4D97-AF65-F5344CB8AC3E}">
        <p14:creationId xmlns:p14="http://schemas.microsoft.com/office/powerpoint/2010/main" val="616288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290088A-6FAC-4B76-BE66-737A0C907B1D}"/>
              </a:ext>
            </a:extLst>
          </p:cNvPr>
          <p:cNvSpPr>
            <a:spLocks noGrp="1"/>
          </p:cNvSpPr>
          <p:nvPr>
            <p:ph idx="1"/>
          </p:nvPr>
        </p:nvSpPr>
        <p:spPr>
          <a:xfrm>
            <a:off x="903898" y="739540"/>
            <a:ext cx="7707187" cy="3143250"/>
          </a:xfrm>
        </p:spPr>
        <p:txBody>
          <a:bodyPr/>
          <a:lstStyle/>
          <a:p>
            <a:pPr marL="0" indent="0">
              <a:buNone/>
            </a:pPr>
            <a:r>
              <a:rPr lang="en-US" sz="2600" b="1" dirty="0">
                <a:solidFill>
                  <a:srgbClr val="0070C0"/>
                </a:solidFill>
              </a:rPr>
              <a:t>What will these changes affect?</a:t>
            </a:r>
          </a:p>
          <a:p>
            <a:pPr lvl="1"/>
            <a:endParaRPr lang="en-US" sz="2200" dirty="0"/>
          </a:p>
          <a:p>
            <a:pPr lvl="1"/>
            <a:r>
              <a:rPr lang="en-US" sz="1800" dirty="0"/>
              <a:t>Supplier Withholding</a:t>
            </a:r>
          </a:p>
          <a:p>
            <a:pPr lvl="1"/>
            <a:endParaRPr lang="en-US" sz="1800" dirty="0"/>
          </a:p>
          <a:p>
            <a:pPr lvl="1"/>
            <a:r>
              <a:rPr lang="en-US" sz="1800" dirty="0"/>
              <a:t>Voucher Withholding (Unpaid and Paid Vouchers)</a:t>
            </a:r>
          </a:p>
          <a:p>
            <a:pPr lvl="1"/>
            <a:endParaRPr lang="en-US" sz="1800" dirty="0"/>
          </a:p>
          <a:p>
            <a:pPr lvl="1"/>
            <a:r>
              <a:rPr lang="en-US" sz="1800" dirty="0"/>
              <a:t>IRS Withholding Reporting for CY2020 Processing</a:t>
            </a:r>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16</a:t>
            </a:fld>
            <a:endParaRPr lang="en-US"/>
          </a:p>
        </p:txBody>
      </p:sp>
    </p:spTree>
    <p:extLst>
      <p:ext uri="{BB962C8B-B14F-4D97-AF65-F5344CB8AC3E}">
        <p14:creationId xmlns:p14="http://schemas.microsoft.com/office/powerpoint/2010/main" val="556768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3129D7-D654-477B-B212-C27EC568C9DE}"/>
              </a:ext>
            </a:extLst>
          </p:cNvPr>
          <p:cNvSpPr>
            <a:spLocks noGrp="1"/>
          </p:cNvSpPr>
          <p:nvPr>
            <p:ph idx="1"/>
          </p:nvPr>
        </p:nvSpPr>
        <p:spPr>
          <a:xfrm>
            <a:off x="522180" y="1020005"/>
            <a:ext cx="8088420" cy="3944591"/>
          </a:xfrm>
        </p:spPr>
        <p:txBody>
          <a:bodyPr vert="horz" lIns="91440" tIns="45720" rIns="91440" bIns="45720" rtlCol="0" anchor="t">
            <a:normAutofit/>
          </a:bodyPr>
          <a:lstStyle/>
          <a:p>
            <a:pPr marL="0" indent="0" algn="ctr">
              <a:buNone/>
            </a:pPr>
            <a:endParaRPr lang="en-US" b="1" dirty="0">
              <a:latin typeface="Arial"/>
              <a:cs typeface="Arial"/>
            </a:endParaRPr>
          </a:p>
          <a:p>
            <a:pPr marL="0" indent="0" algn="ctr">
              <a:buNone/>
            </a:pPr>
            <a:endParaRPr lang="en-US" b="1" dirty="0">
              <a:latin typeface="Arial"/>
              <a:cs typeface="Arial"/>
            </a:endParaRPr>
          </a:p>
          <a:p>
            <a:pPr marL="0" indent="0">
              <a:buNone/>
            </a:pPr>
            <a:endParaRPr lang="en-US"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17</a:t>
            </a:fld>
            <a:endParaRPr lang="en-US"/>
          </a:p>
        </p:txBody>
      </p:sp>
      <p:sp>
        <p:nvSpPr>
          <p:cNvPr id="6" name="TextBox 5">
            <a:extLst>
              <a:ext uri="{FF2B5EF4-FFF2-40B4-BE49-F238E27FC236}">
                <a16:creationId xmlns:a16="http://schemas.microsoft.com/office/drawing/2014/main" id="{E8C587A1-B1EC-4548-A6B4-7F2E660ACF0E}"/>
              </a:ext>
            </a:extLst>
          </p:cNvPr>
          <p:cNvSpPr txBox="1"/>
          <p:nvPr/>
        </p:nvSpPr>
        <p:spPr>
          <a:xfrm>
            <a:off x="0" y="1659359"/>
            <a:ext cx="8852079" cy="954107"/>
          </a:xfrm>
          <a:prstGeom prst="rect">
            <a:avLst/>
          </a:prstGeom>
          <a:noFill/>
        </p:spPr>
        <p:txBody>
          <a:bodyPr wrap="square">
            <a:spAutoFit/>
          </a:bodyPr>
          <a:lstStyle/>
          <a:p>
            <a:pPr marL="0" indent="0" algn="ctr">
              <a:buNone/>
            </a:pPr>
            <a:r>
              <a:rPr lang="en-US" sz="2800" b="1" dirty="0">
                <a:solidFill>
                  <a:srgbClr val="0070C0"/>
                </a:solidFill>
                <a:latin typeface="Arial"/>
                <a:cs typeface="Arial"/>
              </a:rPr>
              <a:t>Updating Suppliers, Vouchers, Withholding Transactions</a:t>
            </a:r>
          </a:p>
        </p:txBody>
      </p:sp>
    </p:spTree>
    <p:extLst>
      <p:ext uri="{BB962C8B-B14F-4D97-AF65-F5344CB8AC3E}">
        <p14:creationId xmlns:p14="http://schemas.microsoft.com/office/powerpoint/2010/main" val="3648511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D8C1FF38-B4A8-4332-877E-C3B22ADD74DA}"/>
              </a:ext>
            </a:extLst>
          </p:cNvPr>
          <p:cNvSpPr>
            <a:spLocks noGrp="1"/>
          </p:cNvSpPr>
          <p:nvPr>
            <p:ph idx="1"/>
          </p:nvPr>
        </p:nvSpPr>
        <p:spPr>
          <a:xfrm>
            <a:off x="315830" y="584435"/>
            <a:ext cx="8184113" cy="3900101"/>
          </a:xfrm>
        </p:spPr>
        <p:txBody>
          <a:bodyPr>
            <a:normAutofit/>
          </a:bodyPr>
          <a:lstStyle/>
          <a:p>
            <a:pPr marL="0" indent="0">
              <a:buNone/>
            </a:pPr>
            <a:r>
              <a:rPr lang="en-US" sz="2600" b="1" dirty="0">
                <a:solidFill>
                  <a:srgbClr val="0070C0"/>
                </a:solidFill>
              </a:rPr>
              <a:t>What has ITS completed in anticipation of these changes?</a:t>
            </a:r>
          </a:p>
          <a:p>
            <a:pPr marL="0" indent="0">
              <a:buNone/>
            </a:pPr>
            <a:endParaRPr lang="en-US" sz="2600" b="1" dirty="0">
              <a:solidFill>
                <a:srgbClr val="0070C0"/>
              </a:solidFill>
            </a:endParaRPr>
          </a:p>
          <a:p>
            <a:pPr lvl="1"/>
            <a:r>
              <a:rPr lang="en-US" sz="1800" dirty="0"/>
              <a:t>ITS added 1099N and 1099M Withholding Types and Classes as Withholding Options for Suppliers and Vouchers – </a:t>
            </a:r>
            <a:r>
              <a:rPr lang="en-US" sz="1600" dirty="0">
                <a:solidFill>
                  <a:srgbClr val="0070C0"/>
                </a:solidFill>
              </a:rPr>
              <a:t>Applied November 2020</a:t>
            </a:r>
            <a:endParaRPr lang="en-US" sz="1600" dirty="0"/>
          </a:p>
          <a:p>
            <a:pPr marL="457200" lvl="1" indent="0">
              <a:buNone/>
            </a:pPr>
            <a:endParaRPr lang="en-US" sz="1800" dirty="0"/>
          </a:p>
          <a:p>
            <a:pPr lvl="1"/>
            <a:r>
              <a:rPr lang="en-US" sz="1800" dirty="0"/>
              <a:t>ITS added 1099N and 1099M Supplier Category of ‘RPT’ – </a:t>
            </a:r>
            <a:r>
              <a:rPr lang="en-US" sz="1600" dirty="0">
                <a:solidFill>
                  <a:srgbClr val="0070C0"/>
                </a:solidFill>
              </a:rPr>
              <a:t>Applied November 2020</a:t>
            </a:r>
            <a:endParaRPr lang="en-US" sz="1600" dirty="0"/>
          </a:p>
          <a:p>
            <a:pPr lvl="1"/>
            <a:endParaRPr lang="en-US" sz="1800" dirty="0"/>
          </a:p>
          <a:p>
            <a:pPr lvl="2"/>
            <a:r>
              <a:rPr lang="en-US" sz="1800" b="1" i="1" dirty="0">
                <a:solidFill>
                  <a:srgbClr val="0070C0"/>
                </a:solidFill>
              </a:rPr>
              <a:t>Note: </a:t>
            </a:r>
            <a:r>
              <a:rPr lang="en-US" sz="1800" i="1" dirty="0"/>
              <a:t>HOLD and WTHD, which were available with previous 1099 Type, will no longer be available options with 1099N and 1099M Withholding Types. All previous 1099 Supplier Categories of HOLD and WTHD were changed to RPT.</a:t>
            </a:r>
          </a:p>
          <a:p>
            <a:pPr lvl="1"/>
            <a:endParaRPr lang="en-US"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18</a:t>
            </a:fld>
            <a:endParaRPr lang="en-US"/>
          </a:p>
        </p:txBody>
      </p:sp>
    </p:spTree>
    <p:extLst>
      <p:ext uri="{BB962C8B-B14F-4D97-AF65-F5344CB8AC3E}">
        <p14:creationId xmlns:p14="http://schemas.microsoft.com/office/powerpoint/2010/main" val="3164112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15F52D-2B49-4A86-902C-374E141CFB2F}"/>
              </a:ext>
            </a:extLst>
          </p:cNvPr>
          <p:cNvSpPr>
            <a:spLocks noGrp="1"/>
          </p:cNvSpPr>
          <p:nvPr>
            <p:ph idx="1"/>
          </p:nvPr>
        </p:nvSpPr>
        <p:spPr>
          <a:xfrm>
            <a:off x="330916" y="627656"/>
            <a:ext cx="8017954" cy="4174932"/>
          </a:xfrm>
        </p:spPr>
        <p:txBody>
          <a:bodyPr>
            <a:normAutofit/>
          </a:bodyPr>
          <a:lstStyle/>
          <a:p>
            <a:pPr marL="0" indent="0">
              <a:lnSpc>
                <a:spcPct val="120000"/>
              </a:lnSpc>
              <a:spcBef>
                <a:spcPts val="0"/>
              </a:spcBef>
              <a:spcAft>
                <a:spcPts val="800"/>
              </a:spcAft>
              <a:buNone/>
            </a:pPr>
            <a:r>
              <a:rPr lang="en-US" b="1" dirty="0">
                <a:solidFill>
                  <a:srgbClr val="0070C0"/>
                </a:solidFill>
              </a:rPr>
              <a:t>What will ITS complete in anticipation of these changes?</a:t>
            </a:r>
          </a:p>
          <a:p>
            <a:pPr lvl="1">
              <a:lnSpc>
                <a:spcPct val="120000"/>
              </a:lnSpc>
              <a:spcBef>
                <a:spcPts val="0"/>
              </a:spcBef>
              <a:spcAft>
                <a:spcPts val="800"/>
              </a:spcAft>
            </a:pPr>
            <a:r>
              <a:rPr lang="en-US" b="1" dirty="0">
                <a:solidFill>
                  <a:srgbClr val="0070C0"/>
                </a:solidFill>
              </a:rPr>
              <a:t>Update all Suppliers </a:t>
            </a:r>
            <a:r>
              <a:rPr lang="en-US" dirty="0"/>
              <a:t>withholding information to reflect the new 1099N or 1099M Withholding Types/Classes – </a:t>
            </a:r>
            <a:r>
              <a:rPr lang="en-US" dirty="0">
                <a:solidFill>
                  <a:srgbClr val="0070C0"/>
                </a:solidFill>
              </a:rPr>
              <a:t>Applied December 8</a:t>
            </a:r>
            <a:r>
              <a:rPr lang="en-US" baseline="30000" dirty="0">
                <a:solidFill>
                  <a:srgbClr val="0070C0"/>
                </a:solidFill>
              </a:rPr>
              <a:t>th</a:t>
            </a:r>
            <a:r>
              <a:rPr lang="en-US" dirty="0">
                <a:solidFill>
                  <a:srgbClr val="0070C0"/>
                </a:solidFill>
              </a:rPr>
              <a:t> </a:t>
            </a:r>
          </a:p>
          <a:p>
            <a:pPr lvl="1">
              <a:lnSpc>
                <a:spcPct val="120000"/>
              </a:lnSpc>
              <a:spcBef>
                <a:spcPts val="0"/>
              </a:spcBef>
              <a:spcAft>
                <a:spcPts val="800"/>
              </a:spcAft>
            </a:pPr>
            <a:r>
              <a:rPr lang="en-US" b="1" dirty="0">
                <a:solidFill>
                  <a:srgbClr val="0070C0"/>
                </a:solidFill>
              </a:rPr>
              <a:t>Update all Paid Vouchers </a:t>
            </a:r>
            <a:r>
              <a:rPr lang="en-US" dirty="0"/>
              <a:t>to withholding suppliers with the new 1099N or 1099M Withholding Types/Classes – </a:t>
            </a:r>
            <a:r>
              <a:rPr lang="en-US" dirty="0">
                <a:solidFill>
                  <a:srgbClr val="C00000"/>
                </a:solidFill>
              </a:rPr>
              <a:t>December 15</a:t>
            </a:r>
            <a:r>
              <a:rPr lang="en-US" baseline="30000" dirty="0">
                <a:solidFill>
                  <a:srgbClr val="C00000"/>
                </a:solidFill>
              </a:rPr>
              <a:t>th</a:t>
            </a:r>
            <a:r>
              <a:rPr lang="en-US" dirty="0">
                <a:solidFill>
                  <a:srgbClr val="C00000"/>
                </a:solidFill>
              </a:rPr>
              <a:t> </a:t>
            </a:r>
          </a:p>
          <a:p>
            <a:pPr lvl="1">
              <a:lnSpc>
                <a:spcPct val="120000"/>
              </a:lnSpc>
              <a:spcBef>
                <a:spcPts val="0"/>
              </a:spcBef>
              <a:spcAft>
                <a:spcPts val="800"/>
              </a:spcAft>
            </a:pPr>
            <a:r>
              <a:rPr lang="en-US" b="1" dirty="0">
                <a:solidFill>
                  <a:srgbClr val="0070C0"/>
                </a:solidFill>
              </a:rPr>
              <a:t>Update all Unpaid Vouchers </a:t>
            </a:r>
            <a:r>
              <a:rPr lang="en-US" dirty="0"/>
              <a:t>to withholding suppliers with new 1099N or 1099M Withholding Types/Classes – </a:t>
            </a:r>
            <a:r>
              <a:rPr lang="en-US" dirty="0">
                <a:solidFill>
                  <a:srgbClr val="C00000"/>
                </a:solidFill>
              </a:rPr>
              <a:t>December 15</a:t>
            </a:r>
            <a:r>
              <a:rPr lang="en-US" baseline="30000" dirty="0">
                <a:solidFill>
                  <a:srgbClr val="C00000"/>
                </a:solidFill>
              </a:rPr>
              <a:t>th</a:t>
            </a:r>
            <a:r>
              <a:rPr lang="en-US" dirty="0">
                <a:solidFill>
                  <a:srgbClr val="C00000"/>
                </a:solidFill>
              </a:rPr>
              <a:t> </a:t>
            </a:r>
          </a:p>
          <a:p>
            <a:pPr lvl="1">
              <a:lnSpc>
                <a:spcPct val="120000"/>
              </a:lnSpc>
              <a:spcBef>
                <a:spcPts val="0"/>
              </a:spcBef>
              <a:spcAft>
                <a:spcPts val="800"/>
              </a:spcAft>
            </a:pPr>
            <a:r>
              <a:rPr lang="en-US" b="1" dirty="0"/>
              <a:t>Institutions will not have to do this manually</a:t>
            </a:r>
            <a:r>
              <a:rPr lang="en-US" dirty="0"/>
              <a:t>.</a:t>
            </a:r>
          </a:p>
          <a:p>
            <a:endParaRPr lang="en-US" dirty="0"/>
          </a:p>
        </p:txBody>
      </p:sp>
      <p:sp>
        <p:nvSpPr>
          <p:cNvPr id="4" name="Slide Number Placeholder 3">
            <a:extLst>
              <a:ext uri="{FF2B5EF4-FFF2-40B4-BE49-F238E27FC236}">
                <a16:creationId xmlns:a16="http://schemas.microsoft.com/office/drawing/2014/main" id="{2533A0BF-7A05-4090-B5D4-41AD7A0106E4}"/>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19</a:t>
            </a:fld>
            <a:endParaRPr lang="en-US"/>
          </a:p>
        </p:txBody>
      </p:sp>
    </p:spTree>
    <p:extLst>
      <p:ext uri="{BB962C8B-B14F-4D97-AF65-F5344CB8AC3E}">
        <p14:creationId xmlns:p14="http://schemas.microsoft.com/office/powerpoint/2010/main" val="3193763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EEC683-7161-4FD9-980C-A592EF9B7F17}"/>
              </a:ext>
            </a:extLst>
          </p:cNvPr>
          <p:cNvSpPr>
            <a:spLocks noGrp="1"/>
          </p:cNvSpPr>
          <p:nvPr>
            <p:ph idx="1"/>
          </p:nvPr>
        </p:nvSpPr>
        <p:spPr>
          <a:xfrm>
            <a:off x="522180" y="1200151"/>
            <a:ext cx="7942312" cy="3737016"/>
          </a:xfrm>
        </p:spPr>
        <p:txBody>
          <a:bodyPr vert="horz" lIns="91424" tIns="45712" rIns="91424" bIns="45712" rtlCol="0" anchor="t">
            <a:normAutofit/>
          </a:bodyPr>
          <a:lstStyle/>
          <a:p>
            <a:pPr marL="342265" indent="-342265">
              <a:buNone/>
            </a:pPr>
            <a:r>
              <a:rPr lang="en-US" sz="2800" dirty="0"/>
              <a:t>•</a:t>
            </a:r>
            <a:r>
              <a:rPr lang="en-US" sz="2800" dirty="0">
                <a:latin typeface="Arial" panose="020B0604020202020204" pitchFamily="34" charset="0"/>
                <a:cs typeface="Arial" panose="020B0604020202020204" pitchFamily="34" charset="0"/>
              </a:rPr>
              <a:t>Chat will also be monitored </a:t>
            </a:r>
            <a:endParaRPr lang="en-US" dirty="0">
              <a:latin typeface="Arial" panose="020B0604020202020204" pitchFamily="34" charset="0"/>
              <a:cs typeface="Arial" panose="020B0604020202020204" pitchFamily="34" charset="0"/>
            </a:endParaRPr>
          </a:p>
          <a:p>
            <a:pPr marL="742315" lvl="1" indent="-285115">
              <a:buNone/>
            </a:pPr>
            <a:r>
              <a:rPr lang="en-US" sz="2400" dirty="0">
                <a:latin typeface="Arial" panose="020B0604020202020204" pitchFamily="34" charset="0"/>
                <a:cs typeface="Arial" panose="020B0604020202020204" pitchFamily="34" charset="0"/>
              </a:rPr>
              <a:t>–         = “we see this and are working on it” </a:t>
            </a:r>
          </a:p>
          <a:p>
            <a:pPr marL="742315" lvl="1" indent="-285115">
              <a:buNone/>
            </a:pPr>
            <a:r>
              <a:rPr lang="en-US" sz="2400" dirty="0">
                <a:latin typeface="Arial" panose="020B0604020202020204" pitchFamily="34" charset="0"/>
                <a:cs typeface="Arial" panose="020B0604020202020204" pitchFamily="34" charset="0"/>
              </a:rPr>
              <a:t>–         = “thanks, this has been addressed” </a:t>
            </a:r>
          </a:p>
          <a:p>
            <a:pPr marL="400050" lvl="1" indent="0">
              <a:buNone/>
            </a:pPr>
            <a:endParaRPr lang="en-US" sz="2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DE97C019-2680-47B0-85E0-697C2653B56B}"/>
              </a:ext>
            </a:extLst>
          </p:cNvPr>
          <p:cNvSpPr>
            <a:spLocks noGrp="1"/>
          </p:cNvSpPr>
          <p:nvPr>
            <p:ph type="title"/>
          </p:nvPr>
        </p:nvSpPr>
        <p:spPr>
          <a:xfrm>
            <a:off x="1814512" y="209550"/>
            <a:ext cx="6866677" cy="685800"/>
          </a:xfrm>
        </p:spPr>
        <p:txBody>
          <a:bodyPr/>
          <a:lstStyle/>
          <a:p>
            <a:r>
              <a:rPr lang="en-US" dirty="0">
                <a:latin typeface="Arial" panose="020B0604020202020204" pitchFamily="34" charset="0"/>
                <a:cs typeface="Arial" panose="020B0604020202020204" pitchFamily="34" charset="0"/>
              </a:rPr>
              <a:t>Using Chat</a:t>
            </a:r>
          </a:p>
        </p:txBody>
      </p:sp>
      <p:sp>
        <p:nvSpPr>
          <p:cNvPr id="4" name="Slide Number Placeholder 3">
            <a:extLst>
              <a:ext uri="{FF2B5EF4-FFF2-40B4-BE49-F238E27FC236}">
                <a16:creationId xmlns:a16="http://schemas.microsoft.com/office/drawing/2014/main" id="{8286C39B-D753-4661-ACF3-65F18C471341}"/>
              </a:ext>
            </a:extLst>
          </p:cNvPr>
          <p:cNvSpPr>
            <a:spLocks noGrp="1"/>
          </p:cNvSpPr>
          <p:nvPr>
            <p:ph type="sldNum" sz="quarter" idx="4"/>
          </p:nvPr>
        </p:nvSpPr>
        <p:spPr/>
        <p:txBody>
          <a:bodyPr/>
          <a:lstStyle/>
          <a:p>
            <a:fld id="{8D637BDE-139F-F64C-9F6D-A75C4D60CFCC}" type="slidenum">
              <a:rPr lang="en-US" smtClean="0"/>
              <a:pPr/>
              <a:t>2</a:t>
            </a:fld>
            <a:endParaRPr lang="en-US"/>
          </a:p>
        </p:txBody>
      </p:sp>
      <p:pic>
        <p:nvPicPr>
          <p:cNvPr id="5" name="Picture 5" descr="Icon&#10;&#10;Description automatically generated">
            <a:extLst>
              <a:ext uri="{FF2B5EF4-FFF2-40B4-BE49-F238E27FC236}">
                <a16:creationId xmlns:a16="http://schemas.microsoft.com/office/drawing/2014/main" id="{0BE9430A-4598-4767-916E-DE90FC360386}"/>
              </a:ext>
            </a:extLst>
          </p:cNvPr>
          <p:cNvPicPr>
            <a:picLocks noChangeAspect="1"/>
          </p:cNvPicPr>
          <p:nvPr/>
        </p:nvPicPr>
        <p:blipFill>
          <a:blip r:embed="rId2"/>
          <a:stretch>
            <a:fillRect/>
          </a:stretch>
        </p:blipFill>
        <p:spPr>
          <a:xfrm>
            <a:off x="1012371" y="1608364"/>
            <a:ext cx="571500" cy="571500"/>
          </a:xfrm>
          <a:prstGeom prst="rect">
            <a:avLst/>
          </a:prstGeom>
        </p:spPr>
      </p:pic>
      <p:pic>
        <p:nvPicPr>
          <p:cNvPr id="6" name="Picture 6" descr="Icon&#10;&#10;Description automatically generated">
            <a:extLst>
              <a:ext uri="{FF2B5EF4-FFF2-40B4-BE49-F238E27FC236}">
                <a16:creationId xmlns:a16="http://schemas.microsoft.com/office/drawing/2014/main" id="{4B8AAE5E-4D26-41CB-8A3C-B2DBC2028F3E}"/>
              </a:ext>
            </a:extLst>
          </p:cNvPr>
          <p:cNvPicPr>
            <a:picLocks noChangeAspect="1"/>
          </p:cNvPicPr>
          <p:nvPr/>
        </p:nvPicPr>
        <p:blipFill>
          <a:blip r:embed="rId3"/>
          <a:stretch>
            <a:fillRect/>
          </a:stretch>
        </p:blipFill>
        <p:spPr>
          <a:xfrm>
            <a:off x="951139" y="2179184"/>
            <a:ext cx="628650" cy="638175"/>
          </a:xfrm>
          <a:prstGeom prst="rect">
            <a:avLst/>
          </a:prstGeom>
        </p:spPr>
      </p:pic>
      <p:pic>
        <p:nvPicPr>
          <p:cNvPr id="7" name="Picture 7" descr="Graphical user interface, text, application, email&#10;&#10;Description automatically generated">
            <a:extLst>
              <a:ext uri="{FF2B5EF4-FFF2-40B4-BE49-F238E27FC236}">
                <a16:creationId xmlns:a16="http://schemas.microsoft.com/office/drawing/2014/main" id="{3E04A9A8-7F29-4ADF-9D03-2E0DF1EBF064}"/>
              </a:ext>
            </a:extLst>
          </p:cNvPr>
          <p:cNvPicPr>
            <a:picLocks noChangeAspect="1"/>
          </p:cNvPicPr>
          <p:nvPr/>
        </p:nvPicPr>
        <p:blipFill>
          <a:blip r:embed="rId4"/>
          <a:stretch>
            <a:fillRect/>
          </a:stretch>
        </p:blipFill>
        <p:spPr>
          <a:xfrm>
            <a:off x="1583871" y="2930268"/>
            <a:ext cx="5437414" cy="1422005"/>
          </a:xfrm>
          <a:prstGeom prst="rect">
            <a:avLst/>
          </a:prstGeom>
        </p:spPr>
      </p:pic>
    </p:spTree>
    <p:extLst>
      <p:ext uri="{BB962C8B-B14F-4D97-AF65-F5344CB8AC3E}">
        <p14:creationId xmlns:p14="http://schemas.microsoft.com/office/powerpoint/2010/main" val="518262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solidFill>
                  <a:srgbClr val="C00000"/>
                </a:solidFill>
              </a:rPr>
              <a:t>Review and Questions</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lnSpcReduction="10000"/>
          </a:bodyPr>
          <a:lstStyle/>
          <a:p>
            <a:r>
              <a:rPr lang="en-US" dirty="0"/>
              <a:t>Recap</a:t>
            </a:r>
          </a:p>
          <a:p>
            <a:pPr lvl="1"/>
            <a:r>
              <a:rPr lang="en-US" dirty="0"/>
              <a:t>we will no longer use the 1099 Type.  We will only use 1099N or 1099M Type for withholding suppliers.</a:t>
            </a:r>
          </a:p>
          <a:p>
            <a:pPr lvl="1"/>
            <a:r>
              <a:rPr lang="en-US" dirty="0"/>
              <a:t>the Supplier Categories of WTHD &amp; HLD will not be available for 1099M and 1099N Types.  There will only be RPT Supplier Category.</a:t>
            </a:r>
          </a:p>
          <a:p>
            <a:pPr lvl="1"/>
            <a:r>
              <a:rPr lang="en-US" dirty="0"/>
              <a:t>you will not need to manually update all Previous suppliers in the system.</a:t>
            </a:r>
          </a:p>
          <a:p>
            <a:pPr lvl="1"/>
            <a:r>
              <a:rPr lang="en-US" dirty="0"/>
              <a:t>you will not have to update paid and unpaid vouchers in the system prior to Dec. 15</a:t>
            </a:r>
            <a:r>
              <a:rPr lang="en-US" baseline="30000" dirty="0"/>
              <a:t>th</a:t>
            </a:r>
            <a:r>
              <a:rPr lang="en-US" dirty="0"/>
              <a:t>.</a:t>
            </a:r>
          </a:p>
          <a:p>
            <a:pPr lvl="1"/>
            <a:r>
              <a:rPr lang="en-US" dirty="0">
                <a:solidFill>
                  <a:srgbClr val="C00000"/>
                </a:solidFill>
              </a:rPr>
              <a:t>you will need to make sure to only use the NEW withholding types/classes on suppliers vouchers after Dec. 8</a:t>
            </a:r>
            <a:r>
              <a:rPr lang="en-US" baseline="30000" dirty="0">
                <a:solidFill>
                  <a:srgbClr val="C00000"/>
                </a:solidFill>
              </a:rPr>
              <a:t>th </a:t>
            </a:r>
            <a:endParaRPr lang="en-US" dirty="0">
              <a:solidFill>
                <a:srgbClr val="C00000"/>
              </a:solidFill>
            </a:endParaRPr>
          </a:p>
          <a:p>
            <a:pPr lvl="1"/>
            <a:endParaRPr lang="en-US" dirty="0"/>
          </a:p>
          <a:p>
            <a:r>
              <a:rPr lang="en-US" b="1" dirty="0"/>
              <a:t>Any other questions at this point?</a:t>
            </a:r>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20</a:t>
            </a:fld>
            <a:endParaRPr lang="en-US"/>
          </a:p>
        </p:txBody>
      </p:sp>
    </p:spTree>
    <p:extLst>
      <p:ext uri="{BB962C8B-B14F-4D97-AF65-F5344CB8AC3E}">
        <p14:creationId xmlns:p14="http://schemas.microsoft.com/office/powerpoint/2010/main" val="640973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695368-F520-4483-8A97-FFAE9962633E}"/>
              </a:ext>
            </a:extLst>
          </p:cNvPr>
          <p:cNvSpPr>
            <a:spLocks noGrp="1"/>
          </p:cNvSpPr>
          <p:nvPr>
            <p:ph idx="1"/>
          </p:nvPr>
        </p:nvSpPr>
        <p:spPr>
          <a:xfrm>
            <a:off x="299113" y="269847"/>
            <a:ext cx="8359857" cy="4524790"/>
          </a:xfrm>
        </p:spPr>
        <p:txBody>
          <a:bodyPr>
            <a:normAutofit lnSpcReduction="10000"/>
          </a:bodyPr>
          <a:lstStyle/>
          <a:p>
            <a:pPr marL="0" indent="0">
              <a:buNone/>
            </a:pPr>
            <a:r>
              <a:rPr lang="en-US" sz="2400" b="1" dirty="0">
                <a:solidFill>
                  <a:srgbClr val="0070C0"/>
                </a:solidFill>
              </a:rPr>
              <a:t>What will institutions need to do?</a:t>
            </a:r>
          </a:p>
          <a:p>
            <a:pPr lvl="1"/>
            <a:r>
              <a:rPr lang="en-US" dirty="0"/>
              <a:t>Only use 1099N and 1099M Withholding Types/Classes when creating/updating NEW Withholding Suppliers (</a:t>
            </a:r>
            <a:r>
              <a:rPr lang="en-US" dirty="0">
                <a:solidFill>
                  <a:srgbClr val="0070C0"/>
                </a:solidFill>
              </a:rPr>
              <a:t>after Dec. 1, 2020</a:t>
            </a:r>
            <a:r>
              <a:rPr lang="en-US" dirty="0"/>
              <a:t>)</a:t>
            </a:r>
          </a:p>
          <a:p>
            <a:pPr lvl="1"/>
            <a:endParaRPr lang="en-US" dirty="0"/>
          </a:p>
          <a:p>
            <a:pPr lvl="1"/>
            <a:r>
              <a:rPr lang="en-US" dirty="0"/>
              <a:t>Only use 1099N and 1099M Withholding Types/Classes For Supplier &amp; Voucher Withholding Options (</a:t>
            </a:r>
            <a:r>
              <a:rPr lang="en-US" dirty="0">
                <a:solidFill>
                  <a:srgbClr val="0070C0"/>
                </a:solidFill>
              </a:rPr>
              <a:t>after Dec. 8, 2020</a:t>
            </a:r>
            <a:r>
              <a:rPr lang="en-US" dirty="0"/>
              <a:t>)</a:t>
            </a:r>
          </a:p>
          <a:p>
            <a:pPr marL="457200" lvl="1" indent="0">
              <a:buNone/>
            </a:pPr>
            <a:endParaRPr lang="en-US" dirty="0"/>
          </a:p>
          <a:p>
            <a:pPr lvl="1"/>
            <a:r>
              <a:rPr lang="en-US" b="1" u="sng" dirty="0"/>
              <a:t>DO NOT</a:t>
            </a:r>
            <a:r>
              <a:rPr lang="en-US" b="1" dirty="0"/>
              <a:t> </a:t>
            </a:r>
            <a:r>
              <a:rPr lang="en-US" dirty="0"/>
              <a:t>delete the old 1099 Withholding Type from Suppliers</a:t>
            </a:r>
          </a:p>
          <a:p>
            <a:pPr lvl="2"/>
            <a:r>
              <a:rPr lang="en-US" sz="1800" dirty="0"/>
              <a:t>This must stay in system in case there are IRS corrections for Withholding Reporting years prior to CY2020.</a:t>
            </a:r>
          </a:p>
          <a:p>
            <a:pPr lvl="2"/>
            <a:endParaRPr lang="en-US" sz="1800" dirty="0"/>
          </a:p>
          <a:p>
            <a:pPr lvl="1"/>
            <a:r>
              <a:rPr lang="en-US" b="1" dirty="0">
                <a:solidFill>
                  <a:srgbClr val="C00000"/>
                </a:solidFill>
              </a:rPr>
              <a:t>Starting today</a:t>
            </a:r>
            <a:r>
              <a:rPr lang="en-US" dirty="0"/>
              <a:t>, ITS recommends institutions enter NEW Withholding Suppliers with the NEW Withholding Types and Classes (1099M &amp; 1099N).</a:t>
            </a:r>
          </a:p>
          <a:p>
            <a:pPr lvl="1"/>
            <a:r>
              <a:rPr lang="en-US" b="1" dirty="0">
                <a:solidFill>
                  <a:srgbClr val="C00000"/>
                </a:solidFill>
              </a:rPr>
              <a:t>Starting today</a:t>
            </a:r>
            <a:r>
              <a:rPr lang="en-US" dirty="0"/>
              <a:t>, ITS recommends institutions enter NEW Withholding Vouchers with the NEW Withholding Types and Classes (1099M &amp; 1099N) available for the supplier.</a:t>
            </a:r>
          </a:p>
        </p:txBody>
      </p:sp>
      <p:sp>
        <p:nvSpPr>
          <p:cNvPr id="4" name="Slide Number Placeholder 3">
            <a:extLst>
              <a:ext uri="{FF2B5EF4-FFF2-40B4-BE49-F238E27FC236}">
                <a16:creationId xmlns:a16="http://schemas.microsoft.com/office/drawing/2014/main" id="{6FA4A34B-DCB1-479C-A4F5-34592F1BC1A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21</a:t>
            </a:fld>
            <a:endParaRPr lang="en-US"/>
          </a:p>
        </p:txBody>
      </p:sp>
    </p:spTree>
    <p:extLst>
      <p:ext uri="{BB962C8B-B14F-4D97-AF65-F5344CB8AC3E}">
        <p14:creationId xmlns:p14="http://schemas.microsoft.com/office/powerpoint/2010/main" val="3756759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solidFill>
                  <a:srgbClr val="C00000"/>
                </a:solidFill>
              </a:rPr>
              <a:t>Review and Questions</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fontScale="92500" lnSpcReduction="20000"/>
          </a:bodyPr>
          <a:lstStyle/>
          <a:p>
            <a:r>
              <a:rPr lang="en-US" dirty="0"/>
              <a:t>Recap:</a:t>
            </a:r>
          </a:p>
          <a:p>
            <a:pPr lvl="1"/>
            <a:r>
              <a:rPr lang="en-US" dirty="0"/>
              <a:t>we will only use 1099N and 1099M Withholding Types/Classes For Withholding Suppliers.</a:t>
            </a:r>
          </a:p>
          <a:p>
            <a:pPr lvl="1"/>
            <a:r>
              <a:rPr lang="en-US" dirty="0"/>
              <a:t>we will only use 1099N and 1099M Withholding Types/Classes For Voucher Withholding Options.</a:t>
            </a:r>
          </a:p>
          <a:p>
            <a:pPr lvl="1"/>
            <a:r>
              <a:rPr lang="en-US" dirty="0"/>
              <a:t>you </a:t>
            </a:r>
            <a:r>
              <a:rPr lang="en-US" b="1" u="sng" dirty="0"/>
              <a:t>SHOULD NOT </a:t>
            </a:r>
            <a:r>
              <a:rPr lang="en-US" dirty="0"/>
              <a:t>delete the old 1099 Withholding Type from Suppliers because:</a:t>
            </a:r>
          </a:p>
          <a:p>
            <a:pPr lvl="2"/>
            <a:r>
              <a:rPr lang="en-US" sz="1200" dirty="0"/>
              <a:t>This must stay in system in case there are IRS corrections for Withholding Reporting years prior to CY2020.</a:t>
            </a:r>
          </a:p>
          <a:p>
            <a:pPr lvl="1"/>
            <a:r>
              <a:rPr lang="en-US" dirty="0"/>
              <a:t>you should make sure any of your unpaid withholding vouchers have the correct withholding type and class before paying.</a:t>
            </a:r>
          </a:p>
          <a:p>
            <a:pPr lvl="1"/>
            <a:r>
              <a:rPr lang="en-US" b="1" dirty="0">
                <a:solidFill>
                  <a:srgbClr val="C00000"/>
                </a:solidFill>
              </a:rPr>
              <a:t>Starting today</a:t>
            </a:r>
            <a:r>
              <a:rPr lang="en-US" dirty="0"/>
              <a:t>, ITS recommends institutions enter NEW Withholding Suppliers and NEW withholding vouchers with the NEW Withholding Types and Classes (1099M &amp; 1099N).</a:t>
            </a:r>
          </a:p>
          <a:p>
            <a:pPr lvl="1"/>
            <a:endParaRPr lang="en-US" dirty="0"/>
          </a:p>
          <a:p>
            <a:endParaRPr lang="en-US" dirty="0"/>
          </a:p>
          <a:p>
            <a:r>
              <a:rPr lang="en-US" b="1" dirty="0"/>
              <a:t>Any other questions at this point?</a:t>
            </a:r>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22</a:t>
            </a:fld>
            <a:endParaRPr lang="en-US"/>
          </a:p>
        </p:txBody>
      </p:sp>
    </p:spTree>
    <p:extLst>
      <p:ext uri="{BB962C8B-B14F-4D97-AF65-F5344CB8AC3E}">
        <p14:creationId xmlns:p14="http://schemas.microsoft.com/office/powerpoint/2010/main" val="1205594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15F52D-2B49-4A86-902C-374E141CFB2F}"/>
              </a:ext>
            </a:extLst>
          </p:cNvPr>
          <p:cNvSpPr>
            <a:spLocks noGrp="1"/>
          </p:cNvSpPr>
          <p:nvPr>
            <p:ph idx="1"/>
          </p:nvPr>
        </p:nvSpPr>
        <p:spPr>
          <a:xfrm>
            <a:off x="422707" y="995357"/>
            <a:ext cx="7707189" cy="3692637"/>
          </a:xfrm>
        </p:spPr>
        <p:txBody>
          <a:bodyPr>
            <a:normAutofit/>
          </a:bodyPr>
          <a:lstStyle/>
          <a:p>
            <a:r>
              <a:rPr lang="en-US" sz="2200" dirty="0"/>
              <a:t>Process has not changed</a:t>
            </a:r>
          </a:p>
          <a:p>
            <a:endParaRPr lang="en-US" sz="2200" dirty="0"/>
          </a:p>
          <a:p>
            <a:r>
              <a:rPr lang="en-US" sz="2200" dirty="0"/>
              <a:t>Beginning CY2020, multiple 1099N and 1099M Types/Classes can be used for a single Supplier</a:t>
            </a:r>
          </a:p>
          <a:p>
            <a:endParaRPr lang="en-US" sz="2200" dirty="0"/>
          </a:p>
          <a:p>
            <a:r>
              <a:rPr lang="en-US" sz="2200" dirty="0"/>
              <a:t>The old 1099 Withholding Type is still an option; however it should not be used for NEW Withholding Suppliers. </a:t>
            </a:r>
          </a:p>
          <a:p>
            <a:pPr lvl="1"/>
            <a:r>
              <a:rPr lang="en-US" sz="1900" dirty="0"/>
              <a:t>This Withholding Type must remain in system in case of IRS corrections for previous years’ 1099 Withholding Reporting</a:t>
            </a:r>
          </a:p>
          <a:p>
            <a:endParaRPr lang="en-US" sz="2200" dirty="0"/>
          </a:p>
          <a:p>
            <a:pPr marL="0" indent="0">
              <a:buNone/>
            </a:pPr>
            <a:endParaRPr lang="en-US" sz="2200" dirty="0"/>
          </a:p>
        </p:txBody>
      </p:sp>
      <p:sp>
        <p:nvSpPr>
          <p:cNvPr id="4" name="Slide Number Placeholder 3">
            <a:extLst>
              <a:ext uri="{FF2B5EF4-FFF2-40B4-BE49-F238E27FC236}">
                <a16:creationId xmlns:a16="http://schemas.microsoft.com/office/drawing/2014/main" id="{2533A0BF-7A05-4090-B5D4-41AD7A0106E4}"/>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23</a:t>
            </a:fld>
            <a:endParaRPr lang="en-US"/>
          </a:p>
        </p:txBody>
      </p:sp>
      <p:sp>
        <p:nvSpPr>
          <p:cNvPr id="8" name="TextBox 7">
            <a:extLst>
              <a:ext uri="{FF2B5EF4-FFF2-40B4-BE49-F238E27FC236}">
                <a16:creationId xmlns:a16="http://schemas.microsoft.com/office/drawing/2014/main" id="{C731FD34-B9E0-43A9-A72C-C12B8BCD78BB}"/>
              </a:ext>
            </a:extLst>
          </p:cNvPr>
          <p:cNvSpPr txBox="1"/>
          <p:nvPr/>
        </p:nvSpPr>
        <p:spPr>
          <a:xfrm>
            <a:off x="318053" y="297825"/>
            <a:ext cx="7509188" cy="400110"/>
          </a:xfrm>
          <a:prstGeom prst="rect">
            <a:avLst/>
          </a:prstGeom>
          <a:noFill/>
        </p:spPr>
        <p:txBody>
          <a:bodyPr wrap="square">
            <a:spAutoFit/>
          </a:bodyPr>
          <a:lstStyle/>
          <a:p>
            <a:r>
              <a:rPr lang="en-US" sz="2000" b="1" dirty="0">
                <a:solidFill>
                  <a:srgbClr val="0070C0"/>
                </a:solidFill>
                <a:latin typeface="Arial"/>
                <a:cs typeface="Arial"/>
              </a:rPr>
              <a:t>Entering 1099 Withholding Supplier Information for CY2020</a:t>
            </a:r>
            <a:endParaRPr lang="en-US" sz="2000" b="1" dirty="0">
              <a:solidFill>
                <a:srgbClr val="0070C0"/>
              </a:solidFill>
            </a:endParaRPr>
          </a:p>
        </p:txBody>
      </p:sp>
    </p:spTree>
    <p:extLst>
      <p:ext uri="{BB962C8B-B14F-4D97-AF65-F5344CB8AC3E}">
        <p14:creationId xmlns:p14="http://schemas.microsoft.com/office/powerpoint/2010/main" val="2584078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15F52D-2B49-4A86-902C-374E141CFB2F}"/>
              </a:ext>
            </a:extLst>
          </p:cNvPr>
          <p:cNvSpPr>
            <a:spLocks noGrp="1"/>
          </p:cNvSpPr>
          <p:nvPr>
            <p:ph idx="1"/>
          </p:nvPr>
        </p:nvSpPr>
        <p:spPr>
          <a:xfrm>
            <a:off x="307062" y="447845"/>
            <a:ext cx="7986148" cy="4060544"/>
          </a:xfrm>
        </p:spPr>
        <p:txBody>
          <a:bodyPr>
            <a:normAutofit/>
          </a:bodyPr>
          <a:lstStyle/>
          <a:p>
            <a:pPr marL="0" indent="0">
              <a:buNone/>
            </a:pPr>
            <a:r>
              <a:rPr lang="en-US" sz="2600" b="1" u="sng" dirty="0">
                <a:solidFill>
                  <a:srgbClr val="0070C0"/>
                </a:solidFill>
              </a:rPr>
              <a:t>IMPORTANT</a:t>
            </a:r>
          </a:p>
          <a:p>
            <a:pPr lvl="1"/>
            <a:endParaRPr lang="en-US" sz="2200" b="1" u="sng" dirty="0"/>
          </a:p>
          <a:p>
            <a:pPr lvl="1"/>
            <a:r>
              <a:rPr lang="en-US" sz="2200" b="1" u="sng" dirty="0"/>
              <a:t>DO NOT</a:t>
            </a:r>
            <a:r>
              <a:rPr lang="en-US" sz="2200" b="1" dirty="0"/>
              <a:t> </a:t>
            </a:r>
            <a:r>
              <a:rPr lang="en-US" sz="2200" dirty="0"/>
              <a:t>use the old 1099 Withholding Type for Suppliers created/updated in CY2020 or beyond. If used, the Withholding reporting to IRS will be incorrect. </a:t>
            </a:r>
          </a:p>
          <a:p>
            <a:pPr lvl="1"/>
            <a:endParaRPr lang="en-US" sz="2200" b="1" u="sng" dirty="0"/>
          </a:p>
          <a:p>
            <a:pPr lvl="1"/>
            <a:r>
              <a:rPr lang="en-US" sz="2200" b="1" u="sng" dirty="0"/>
              <a:t>DO NOT</a:t>
            </a:r>
            <a:r>
              <a:rPr lang="en-US" sz="2200" b="1" dirty="0"/>
              <a:t> </a:t>
            </a:r>
            <a:r>
              <a:rPr lang="en-US" sz="2200" dirty="0"/>
              <a:t>delete the old 1099 Withholding Type from Suppliers.</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533A0BF-7A05-4090-B5D4-41AD7A0106E4}"/>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24</a:t>
            </a:fld>
            <a:endParaRPr lang="en-US"/>
          </a:p>
        </p:txBody>
      </p:sp>
    </p:spTree>
    <p:extLst>
      <p:ext uri="{BB962C8B-B14F-4D97-AF65-F5344CB8AC3E}">
        <p14:creationId xmlns:p14="http://schemas.microsoft.com/office/powerpoint/2010/main" val="1087743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15F52D-2B49-4A86-902C-374E141CFB2F}"/>
              </a:ext>
            </a:extLst>
          </p:cNvPr>
          <p:cNvSpPr>
            <a:spLocks noGrp="1"/>
          </p:cNvSpPr>
          <p:nvPr>
            <p:ph idx="1"/>
          </p:nvPr>
        </p:nvSpPr>
        <p:spPr>
          <a:xfrm>
            <a:off x="338930" y="951117"/>
            <a:ext cx="7707185" cy="769843"/>
          </a:xfrm>
        </p:spPr>
        <p:txBody>
          <a:bodyPr>
            <a:normAutofit/>
          </a:bodyPr>
          <a:lstStyle/>
          <a:p>
            <a:pPr marL="0" indent="0">
              <a:buNone/>
            </a:pPr>
            <a:r>
              <a:rPr lang="en-US" sz="1800" b="1" dirty="0">
                <a:solidFill>
                  <a:srgbClr val="0070C0"/>
                </a:solidFill>
              </a:rPr>
              <a:t>Navigation</a:t>
            </a:r>
            <a:r>
              <a:rPr lang="en-US" sz="1800" b="1" dirty="0"/>
              <a:t>: </a:t>
            </a:r>
            <a:r>
              <a:rPr lang="en-US" sz="1800" dirty="0"/>
              <a:t>Suppliers &gt; Supplier Information &gt; Add/Update &gt; Supplier &gt; Open/Add Supplier &gt; Location Tab &gt; Click on 1099 link on Withholding Location</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533A0BF-7A05-4090-B5D4-41AD7A0106E4}"/>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25</a:t>
            </a:fld>
            <a:endParaRPr lang="en-US"/>
          </a:p>
        </p:txBody>
      </p:sp>
      <p:pic>
        <p:nvPicPr>
          <p:cNvPr id="6" name="Picture 5">
            <a:extLst>
              <a:ext uri="{FF2B5EF4-FFF2-40B4-BE49-F238E27FC236}">
                <a16:creationId xmlns:a16="http://schemas.microsoft.com/office/drawing/2014/main" id="{4C33DE6B-DAAE-473D-B174-E0833B29A772}"/>
              </a:ext>
            </a:extLst>
          </p:cNvPr>
          <p:cNvPicPr>
            <a:picLocks noChangeAspect="1"/>
          </p:cNvPicPr>
          <p:nvPr/>
        </p:nvPicPr>
        <p:blipFill>
          <a:blip r:embed="rId2"/>
          <a:stretch>
            <a:fillRect/>
          </a:stretch>
        </p:blipFill>
        <p:spPr>
          <a:xfrm>
            <a:off x="1203779" y="1680414"/>
            <a:ext cx="5719846" cy="2939294"/>
          </a:xfrm>
          <a:prstGeom prst="rect">
            <a:avLst/>
          </a:prstGeom>
        </p:spPr>
      </p:pic>
      <p:sp>
        <p:nvSpPr>
          <p:cNvPr id="9" name="TextBox 8">
            <a:extLst>
              <a:ext uri="{FF2B5EF4-FFF2-40B4-BE49-F238E27FC236}">
                <a16:creationId xmlns:a16="http://schemas.microsoft.com/office/drawing/2014/main" id="{4BA9000F-6AFB-4881-B96C-37195250C70D}"/>
              </a:ext>
            </a:extLst>
          </p:cNvPr>
          <p:cNvSpPr txBox="1"/>
          <p:nvPr/>
        </p:nvSpPr>
        <p:spPr>
          <a:xfrm>
            <a:off x="185334" y="241010"/>
            <a:ext cx="8553149" cy="461665"/>
          </a:xfrm>
          <a:prstGeom prst="rect">
            <a:avLst/>
          </a:prstGeom>
          <a:noFill/>
        </p:spPr>
        <p:txBody>
          <a:bodyPr wrap="square">
            <a:spAutoFit/>
          </a:bodyPr>
          <a:lstStyle/>
          <a:p>
            <a:r>
              <a:rPr lang="en-US" sz="2400" b="1" dirty="0">
                <a:solidFill>
                  <a:srgbClr val="0070C0"/>
                </a:solidFill>
                <a:latin typeface="Arial"/>
                <a:cs typeface="Arial"/>
              </a:rPr>
              <a:t>How to Update 1099 Withholding Information - Suppliers</a:t>
            </a:r>
            <a:endParaRPr lang="en-US" sz="2400" b="1" dirty="0">
              <a:solidFill>
                <a:srgbClr val="0070C0"/>
              </a:solidFill>
            </a:endParaRPr>
          </a:p>
        </p:txBody>
      </p:sp>
    </p:spTree>
    <p:extLst>
      <p:ext uri="{BB962C8B-B14F-4D97-AF65-F5344CB8AC3E}">
        <p14:creationId xmlns:p14="http://schemas.microsoft.com/office/powerpoint/2010/main" val="2498341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9A32B2-7CBE-4E01-BD85-3128931A1E5B}"/>
              </a:ext>
            </a:extLst>
          </p:cNvPr>
          <p:cNvSpPr>
            <a:spLocks noGrp="1"/>
          </p:cNvSpPr>
          <p:nvPr>
            <p:ph idx="1"/>
          </p:nvPr>
        </p:nvSpPr>
        <p:spPr>
          <a:xfrm>
            <a:off x="315015" y="317557"/>
            <a:ext cx="7707187" cy="3143250"/>
          </a:xfrm>
        </p:spPr>
        <p:txBody>
          <a:bodyPr>
            <a:normAutofit/>
          </a:bodyPr>
          <a:lstStyle/>
          <a:p>
            <a:pPr marL="0" indent="0">
              <a:buNone/>
            </a:pPr>
            <a:r>
              <a:rPr lang="en-US" sz="2400" dirty="0"/>
              <a:t>Prior to CY2020, users would choose ‘</a:t>
            </a:r>
            <a:r>
              <a:rPr lang="en-US" sz="2400" b="1" dirty="0"/>
              <a:t>1099</a:t>
            </a:r>
            <a:r>
              <a:rPr lang="en-US" sz="2400" dirty="0"/>
              <a:t>’ as the Withholding Type on the Withholding Supplier Information page.</a:t>
            </a:r>
          </a:p>
          <a:p>
            <a:endParaRPr lang="en-US" dirty="0"/>
          </a:p>
        </p:txBody>
      </p:sp>
      <p:sp>
        <p:nvSpPr>
          <p:cNvPr id="4" name="Slide Number Placeholder 3">
            <a:extLst>
              <a:ext uri="{FF2B5EF4-FFF2-40B4-BE49-F238E27FC236}">
                <a16:creationId xmlns:a16="http://schemas.microsoft.com/office/drawing/2014/main" id="{26B1CC21-ABD7-4F94-9597-DB8F1C18EFB0}"/>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26</a:t>
            </a:fld>
            <a:endParaRPr lang="en-US"/>
          </a:p>
        </p:txBody>
      </p:sp>
      <p:pic>
        <p:nvPicPr>
          <p:cNvPr id="5" name="Picture 4"/>
          <p:cNvPicPr>
            <a:picLocks noChangeAspect="1"/>
          </p:cNvPicPr>
          <p:nvPr/>
        </p:nvPicPr>
        <p:blipFill>
          <a:blip r:embed="rId2"/>
          <a:stretch>
            <a:fillRect/>
          </a:stretch>
        </p:blipFill>
        <p:spPr>
          <a:xfrm>
            <a:off x="1373224" y="1554837"/>
            <a:ext cx="5630830" cy="3215946"/>
          </a:xfrm>
          <a:prstGeom prst="rect">
            <a:avLst/>
          </a:prstGeom>
          <a:ln w="12700">
            <a:solidFill>
              <a:schemeClr val="tx1"/>
            </a:solidFill>
          </a:ln>
        </p:spPr>
      </p:pic>
    </p:spTree>
    <p:extLst>
      <p:ext uri="{BB962C8B-B14F-4D97-AF65-F5344CB8AC3E}">
        <p14:creationId xmlns:p14="http://schemas.microsoft.com/office/powerpoint/2010/main" val="4136012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9A32B2-7CBE-4E01-BD85-3128931A1E5B}"/>
              </a:ext>
            </a:extLst>
          </p:cNvPr>
          <p:cNvSpPr>
            <a:spLocks noGrp="1"/>
          </p:cNvSpPr>
          <p:nvPr>
            <p:ph idx="1"/>
          </p:nvPr>
        </p:nvSpPr>
        <p:spPr>
          <a:xfrm>
            <a:off x="386577" y="260990"/>
            <a:ext cx="7707188" cy="3160060"/>
          </a:xfrm>
        </p:spPr>
        <p:txBody>
          <a:bodyPr>
            <a:normAutofit/>
          </a:bodyPr>
          <a:lstStyle/>
          <a:p>
            <a:pPr marL="0" indent="0">
              <a:buNone/>
            </a:pPr>
            <a:r>
              <a:rPr lang="en-US" sz="2400" dirty="0"/>
              <a:t>For CY2020 and beyond, users will choose ‘</a:t>
            </a:r>
            <a:r>
              <a:rPr lang="en-US" sz="2400" b="1" dirty="0"/>
              <a:t>1099N</a:t>
            </a:r>
            <a:r>
              <a:rPr lang="en-US" sz="2400" dirty="0"/>
              <a:t>’ and/or ‘</a:t>
            </a:r>
            <a:r>
              <a:rPr lang="en-US" sz="2400" b="1" dirty="0"/>
              <a:t>1099M</a:t>
            </a:r>
            <a:r>
              <a:rPr lang="en-US" sz="2400" dirty="0"/>
              <a:t>’ as the Withholding Types</a:t>
            </a:r>
          </a:p>
          <a:p>
            <a:pPr marL="0" indent="0">
              <a:buNone/>
            </a:pPr>
            <a:endParaRPr lang="en-US" dirty="0"/>
          </a:p>
        </p:txBody>
      </p:sp>
      <p:sp>
        <p:nvSpPr>
          <p:cNvPr id="4" name="Slide Number Placeholder 3">
            <a:extLst>
              <a:ext uri="{FF2B5EF4-FFF2-40B4-BE49-F238E27FC236}">
                <a16:creationId xmlns:a16="http://schemas.microsoft.com/office/drawing/2014/main" id="{26B1CC21-ABD7-4F94-9597-DB8F1C18EFB0}"/>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27</a:t>
            </a:fld>
            <a:endParaRPr lang="en-US"/>
          </a:p>
        </p:txBody>
      </p:sp>
      <p:pic>
        <p:nvPicPr>
          <p:cNvPr id="6" name="Picture 5"/>
          <p:cNvPicPr>
            <a:picLocks noChangeAspect="1"/>
          </p:cNvPicPr>
          <p:nvPr/>
        </p:nvPicPr>
        <p:blipFill>
          <a:blip r:embed="rId2"/>
          <a:stretch>
            <a:fillRect/>
          </a:stretch>
        </p:blipFill>
        <p:spPr>
          <a:xfrm>
            <a:off x="1258920" y="1240637"/>
            <a:ext cx="5825692" cy="3713010"/>
          </a:xfrm>
          <a:prstGeom prst="rect">
            <a:avLst/>
          </a:prstGeom>
          <a:ln w="12700">
            <a:solidFill>
              <a:schemeClr val="tx1"/>
            </a:solidFill>
          </a:ln>
        </p:spPr>
      </p:pic>
    </p:spTree>
    <p:extLst>
      <p:ext uri="{BB962C8B-B14F-4D97-AF65-F5344CB8AC3E}">
        <p14:creationId xmlns:p14="http://schemas.microsoft.com/office/powerpoint/2010/main" val="1001264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solidFill>
                  <a:srgbClr val="C00000"/>
                </a:solidFill>
              </a:rPr>
              <a:t>Review and Questions</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a:bodyPr>
          <a:lstStyle/>
          <a:p>
            <a:r>
              <a:rPr lang="en-US" b="1" dirty="0"/>
              <a:t>Recap:</a:t>
            </a:r>
          </a:p>
          <a:p>
            <a:pPr lvl="1"/>
            <a:r>
              <a:rPr lang="en-US" dirty="0"/>
              <a:t>we will only use 1099N and 1099M Withholding Types/Classes For </a:t>
            </a:r>
            <a:r>
              <a:rPr lang="en-US" b="1" dirty="0"/>
              <a:t>NEW</a:t>
            </a:r>
            <a:r>
              <a:rPr lang="en-US" dirty="0"/>
              <a:t> Withholding Suppliers.</a:t>
            </a:r>
          </a:p>
          <a:p>
            <a:pPr lvl="1"/>
            <a:r>
              <a:rPr lang="en-US" b="1" u="sng" dirty="0"/>
              <a:t>DO NOT </a:t>
            </a:r>
            <a:r>
              <a:rPr lang="en-US" dirty="0"/>
              <a:t>use the old 1099 Withholding Type for NEW Suppliers because your IRS reports will not be correct for CY2020 and beyond.</a:t>
            </a:r>
          </a:p>
          <a:p>
            <a:pPr marL="0" indent="0">
              <a:buNone/>
            </a:pPr>
            <a:endParaRPr lang="en-US" dirty="0"/>
          </a:p>
          <a:p>
            <a:endParaRPr lang="en-US" dirty="0"/>
          </a:p>
          <a:p>
            <a:r>
              <a:rPr lang="en-US" b="1" dirty="0"/>
              <a:t>Any other questions at this point?</a:t>
            </a:r>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28</a:t>
            </a:fld>
            <a:endParaRPr lang="en-US"/>
          </a:p>
        </p:txBody>
      </p:sp>
    </p:spTree>
    <p:extLst>
      <p:ext uri="{BB962C8B-B14F-4D97-AF65-F5344CB8AC3E}">
        <p14:creationId xmlns:p14="http://schemas.microsoft.com/office/powerpoint/2010/main" val="150035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4531" y="619704"/>
            <a:ext cx="7707186" cy="3779837"/>
          </a:xfrm>
        </p:spPr>
        <p:txBody>
          <a:bodyPr>
            <a:normAutofit/>
          </a:bodyPr>
          <a:lstStyle/>
          <a:p>
            <a:pPr marL="0" indent="0">
              <a:buNone/>
            </a:pPr>
            <a:r>
              <a:rPr lang="en-US" sz="2600" b="1" dirty="0">
                <a:solidFill>
                  <a:srgbClr val="0070C0"/>
                </a:solidFill>
              </a:rPr>
              <a:t>What will users see after ITS updates Suppliers?</a:t>
            </a:r>
          </a:p>
          <a:p>
            <a:pPr marL="0" indent="0">
              <a:buNone/>
            </a:pPr>
            <a:endParaRPr lang="en-US" sz="2600" b="1" dirty="0">
              <a:solidFill>
                <a:srgbClr val="0070C0"/>
              </a:solidFill>
            </a:endParaRPr>
          </a:p>
          <a:p>
            <a:pPr lvl="1"/>
            <a:r>
              <a:rPr lang="en-US" sz="2000" dirty="0"/>
              <a:t>Users will see the </a:t>
            </a:r>
            <a:r>
              <a:rPr lang="en-US" sz="2000" i="1" dirty="0"/>
              <a:t>Old</a:t>
            </a:r>
            <a:r>
              <a:rPr lang="en-US" sz="2000" dirty="0"/>
              <a:t> Withholding Types/Classes </a:t>
            </a:r>
          </a:p>
          <a:p>
            <a:pPr lvl="2"/>
            <a:r>
              <a:rPr lang="en-US" sz="1700" dirty="0"/>
              <a:t>Example: Type 1099, Class 07</a:t>
            </a:r>
          </a:p>
          <a:p>
            <a:pPr lvl="2"/>
            <a:r>
              <a:rPr lang="en-US" sz="1700" dirty="0"/>
              <a:t>This must remain to keep data accurate for previous years’ withholdings.</a:t>
            </a:r>
          </a:p>
          <a:p>
            <a:pPr lvl="1"/>
            <a:r>
              <a:rPr lang="en-US" sz="2200" dirty="0"/>
              <a:t>AND users will see the new corresponding Withholding Types and Classes</a:t>
            </a:r>
          </a:p>
          <a:p>
            <a:pPr lvl="2"/>
            <a:r>
              <a:rPr lang="en-US" sz="1600" dirty="0"/>
              <a:t>Example: 1099N, Class 01</a:t>
            </a:r>
          </a:p>
          <a:p>
            <a:pPr lvl="1"/>
            <a:r>
              <a:rPr lang="en-US" sz="2000" dirty="0"/>
              <a:t>Users will see that the New corresponding Withholding Type is now the “Default Jurisdiction”</a:t>
            </a:r>
          </a:p>
        </p:txBody>
      </p:sp>
      <p:sp>
        <p:nvSpPr>
          <p:cNvPr id="4" name="Slide Number Placeholder 3"/>
          <p:cNvSpPr>
            <a:spLocks noGrp="1"/>
          </p:cNvSpPr>
          <p:nvPr>
            <p:ph type="sldNum" sz="quarter" idx="4294967295"/>
          </p:nvPr>
        </p:nvSpPr>
        <p:spPr>
          <a:xfrm>
            <a:off x="0" y="4705350"/>
            <a:ext cx="381000" cy="274638"/>
          </a:xfrm>
        </p:spPr>
        <p:txBody>
          <a:bodyPr/>
          <a:lstStyle/>
          <a:p>
            <a:fld id="{8D637BDE-139F-F64C-9F6D-A75C4D60CFCC}" type="slidenum">
              <a:rPr lang="en-US" smtClean="0"/>
              <a:pPr/>
              <a:t>29</a:t>
            </a:fld>
            <a:endParaRPr lang="en-US"/>
          </a:p>
        </p:txBody>
      </p:sp>
      <p:pic>
        <p:nvPicPr>
          <p:cNvPr id="5" name="Picture 4">
            <a:extLst>
              <a:ext uri="{FF2B5EF4-FFF2-40B4-BE49-F238E27FC236}">
                <a16:creationId xmlns:a16="http://schemas.microsoft.com/office/drawing/2014/main" id="{46E42ABD-BE49-447A-ACE8-8617271D77CA}"/>
              </a:ext>
            </a:extLst>
          </p:cNvPr>
          <p:cNvPicPr>
            <a:picLocks noChangeAspect="1"/>
          </p:cNvPicPr>
          <p:nvPr/>
        </p:nvPicPr>
        <p:blipFill>
          <a:blip r:embed="rId2"/>
          <a:stretch>
            <a:fillRect/>
          </a:stretch>
        </p:blipFill>
        <p:spPr>
          <a:xfrm>
            <a:off x="3862461" y="3700350"/>
            <a:ext cx="3913430" cy="1071274"/>
          </a:xfrm>
          <a:prstGeom prst="rect">
            <a:avLst/>
          </a:prstGeom>
        </p:spPr>
      </p:pic>
    </p:spTree>
    <p:extLst>
      <p:ext uri="{BB962C8B-B14F-4D97-AF65-F5344CB8AC3E}">
        <p14:creationId xmlns:p14="http://schemas.microsoft.com/office/powerpoint/2010/main" val="1727578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172279" y="4692098"/>
            <a:ext cx="381000" cy="274638"/>
          </a:xfrm>
          <a:prstGeom prst="rect">
            <a:avLst/>
          </a:prstGeom>
        </p:spPr>
        <p:txBody>
          <a:bodyPr/>
          <a:lstStyle/>
          <a:p>
            <a:fld id="{8D637BDE-139F-F64C-9F6D-A75C4D60CFCC}" type="slidenum">
              <a:rPr lang="en-US" smtClean="0"/>
              <a:pPr/>
              <a:t>3</a:t>
            </a:fld>
            <a:endParaRPr lang="en-US" dirty="0"/>
          </a:p>
        </p:txBody>
      </p:sp>
      <p:sp>
        <p:nvSpPr>
          <p:cNvPr id="7" name="TextBox 6">
            <a:extLst>
              <a:ext uri="{FF2B5EF4-FFF2-40B4-BE49-F238E27FC236}">
                <a16:creationId xmlns:a16="http://schemas.microsoft.com/office/drawing/2014/main" id="{10EF8CD6-E07A-4985-9308-FA2D81AF2DD1}"/>
              </a:ext>
            </a:extLst>
          </p:cNvPr>
          <p:cNvSpPr txBox="1"/>
          <p:nvPr/>
        </p:nvSpPr>
        <p:spPr>
          <a:xfrm>
            <a:off x="1600200" y="1862418"/>
            <a:ext cx="5325035" cy="1815882"/>
          </a:xfrm>
          <a:prstGeom prst="rect">
            <a:avLst/>
          </a:prstGeom>
          <a:noFill/>
        </p:spPr>
        <p:txBody>
          <a:bodyPr wrap="square" rtlCol="0">
            <a:spAutoFit/>
          </a:bodyPr>
          <a:lstStyle/>
          <a:p>
            <a:r>
              <a:rPr lang="en-US" sz="3200" b="1" dirty="0">
                <a:solidFill>
                  <a:srgbClr val="0070C0"/>
                </a:solidFill>
              </a:rPr>
              <a:t>1099 Withholding Information</a:t>
            </a:r>
          </a:p>
          <a:p>
            <a:r>
              <a:rPr lang="en-US" sz="2400" dirty="0">
                <a:solidFill>
                  <a:srgbClr val="0070C0"/>
                </a:solidFill>
              </a:rPr>
              <a:t>December 10, 2020 @ 10:00AM</a:t>
            </a:r>
          </a:p>
          <a:p>
            <a:r>
              <a:rPr lang="en-US" sz="2400" dirty="0">
                <a:solidFill>
                  <a:srgbClr val="0070C0"/>
                </a:solidFill>
              </a:rPr>
              <a:t>Jonathan Hemphill</a:t>
            </a:r>
          </a:p>
          <a:p>
            <a:endParaRPr lang="en-US" sz="3200" b="1" dirty="0">
              <a:solidFill>
                <a:srgbClr val="0070C0"/>
              </a:solidFill>
            </a:endParaRPr>
          </a:p>
        </p:txBody>
      </p:sp>
    </p:spTree>
    <p:extLst>
      <p:ext uri="{BB962C8B-B14F-4D97-AF65-F5344CB8AC3E}">
        <p14:creationId xmlns:p14="http://schemas.microsoft.com/office/powerpoint/2010/main" val="3280572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9A32B2-7CBE-4E01-BD85-3128931A1E5B}"/>
              </a:ext>
            </a:extLst>
          </p:cNvPr>
          <p:cNvSpPr>
            <a:spLocks noGrp="1"/>
          </p:cNvSpPr>
          <p:nvPr>
            <p:ph idx="1"/>
          </p:nvPr>
        </p:nvSpPr>
        <p:spPr>
          <a:xfrm>
            <a:off x="338869" y="361198"/>
            <a:ext cx="7707187" cy="3143250"/>
          </a:xfrm>
        </p:spPr>
        <p:txBody>
          <a:bodyPr>
            <a:normAutofit/>
          </a:bodyPr>
          <a:lstStyle/>
          <a:p>
            <a:pPr marL="0" indent="0">
              <a:buNone/>
            </a:pPr>
            <a:r>
              <a:rPr lang="en-US" sz="2000" dirty="0">
                <a:solidFill>
                  <a:srgbClr val="0070C0"/>
                </a:solidFill>
              </a:rPr>
              <a:t>Example</a:t>
            </a:r>
            <a:r>
              <a:rPr lang="en-US" sz="2000" dirty="0"/>
              <a:t>: After ITS Updates 1099 Supplier Currently in System</a:t>
            </a:r>
          </a:p>
          <a:p>
            <a:pPr marL="0" indent="0">
              <a:buNone/>
            </a:pP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26B1CC21-ABD7-4F94-9597-DB8F1C18EFB0}"/>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30</a:t>
            </a:fld>
            <a:endParaRPr lang="en-US"/>
          </a:p>
        </p:txBody>
      </p:sp>
      <p:pic>
        <p:nvPicPr>
          <p:cNvPr id="5" name="Picture 4"/>
          <p:cNvPicPr>
            <a:picLocks noChangeAspect="1"/>
          </p:cNvPicPr>
          <p:nvPr/>
        </p:nvPicPr>
        <p:blipFill>
          <a:blip r:embed="rId2"/>
          <a:stretch>
            <a:fillRect/>
          </a:stretch>
        </p:blipFill>
        <p:spPr>
          <a:xfrm>
            <a:off x="1106732" y="867010"/>
            <a:ext cx="6302443" cy="3720892"/>
          </a:xfrm>
          <a:prstGeom prst="rect">
            <a:avLst/>
          </a:prstGeom>
          <a:ln w="12700">
            <a:solidFill>
              <a:schemeClr val="tx1"/>
            </a:solidFill>
          </a:ln>
        </p:spPr>
      </p:pic>
    </p:spTree>
    <p:extLst>
      <p:ext uri="{BB962C8B-B14F-4D97-AF65-F5344CB8AC3E}">
        <p14:creationId xmlns:p14="http://schemas.microsoft.com/office/powerpoint/2010/main" val="2208875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9A32B2-7CBE-4E01-BD85-3128931A1E5B}"/>
              </a:ext>
            </a:extLst>
          </p:cNvPr>
          <p:cNvSpPr>
            <a:spLocks noGrp="1"/>
          </p:cNvSpPr>
          <p:nvPr>
            <p:ph idx="1"/>
          </p:nvPr>
        </p:nvSpPr>
        <p:spPr>
          <a:xfrm>
            <a:off x="219600" y="210124"/>
            <a:ext cx="7707188" cy="3143250"/>
          </a:xfrm>
        </p:spPr>
        <p:txBody>
          <a:bodyPr>
            <a:normAutofit/>
          </a:bodyPr>
          <a:lstStyle/>
          <a:p>
            <a:pPr marL="0" indent="0">
              <a:buNone/>
            </a:pPr>
            <a:r>
              <a:rPr lang="en-US" sz="2600" dirty="0">
                <a:solidFill>
                  <a:srgbClr val="0070C0"/>
                </a:solidFill>
              </a:rPr>
              <a:t>Example</a:t>
            </a:r>
            <a:r>
              <a:rPr lang="en-US" sz="2600" dirty="0"/>
              <a:t>: Multiple Withholding Conversions</a:t>
            </a:r>
          </a:p>
          <a:p>
            <a:endParaRPr lang="en-US" sz="2400" dirty="0"/>
          </a:p>
          <a:p>
            <a:pPr marL="0" indent="0">
              <a:buNone/>
            </a:pP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26B1CC21-ABD7-4F94-9597-DB8F1C18EFB0}"/>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31</a:t>
            </a:fld>
            <a:endParaRPr lang="en-US"/>
          </a:p>
        </p:txBody>
      </p:sp>
      <p:pic>
        <p:nvPicPr>
          <p:cNvPr id="5" name="Picture 4"/>
          <p:cNvPicPr>
            <a:picLocks noChangeAspect="1"/>
          </p:cNvPicPr>
          <p:nvPr/>
        </p:nvPicPr>
        <p:blipFill>
          <a:blip r:embed="rId2"/>
          <a:stretch>
            <a:fillRect/>
          </a:stretch>
        </p:blipFill>
        <p:spPr>
          <a:xfrm>
            <a:off x="601382" y="981489"/>
            <a:ext cx="7518488" cy="3415582"/>
          </a:xfrm>
          <a:prstGeom prst="rect">
            <a:avLst/>
          </a:prstGeom>
          <a:ln w="12700">
            <a:solidFill>
              <a:schemeClr val="tx1"/>
            </a:solidFill>
          </a:ln>
        </p:spPr>
      </p:pic>
    </p:spTree>
    <p:extLst>
      <p:ext uri="{BB962C8B-B14F-4D97-AF65-F5344CB8AC3E}">
        <p14:creationId xmlns:p14="http://schemas.microsoft.com/office/powerpoint/2010/main" val="3825296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9A32B2-7CBE-4E01-BD85-3128931A1E5B}"/>
              </a:ext>
            </a:extLst>
          </p:cNvPr>
          <p:cNvSpPr>
            <a:spLocks noGrp="1"/>
          </p:cNvSpPr>
          <p:nvPr>
            <p:ph idx="1"/>
          </p:nvPr>
        </p:nvSpPr>
        <p:spPr>
          <a:xfrm>
            <a:off x="315014" y="313490"/>
            <a:ext cx="7707189" cy="3143250"/>
          </a:xfrm>
        </p:spPr>
        <p:txBody>
          <a:bodyPr>
            <a:normAutofit/>
          </a:bodyPr>
          <a:lstStyle/>
          <a:p>
            <a:pPr marL="0" indent="0">
              <a:buNone/>
            </a:pPr>
            <a:r>
              <a:rPr lang="en-US" sz="2000" dirty="0">
                <a:solidFill>
                  <a:srgbClr val="0070C0"/>
                </a:solidFill>
              </a:rPr>
              <a:t>Example</a:t>
            </a:r>
            <a:r>
              <a:rPr lang="en-US" sz="2000" dirty="0"/>
              <a:t>: Multiple withholding conversions AND a new class added after ITS conversion.  </a:t>
            </a:r>
          </a:p>
          <a:p>
            <a:pPr lvl="1"/>
            <a:r>
              <a:rPr lang="en-US" sz="1000" b="1" i="1" dirty="0"/>
              <a:t>Note</a:t>
            </a:r>
            <a:r>
              <a:rPr lang="en-US" sz="1000" i="1" dirty="0"/>
              <a:t>:  You do not have to add a corresponding 1099 Type line for anything CY2020 or after.</a:t>
            </a:r>
          </a:p>
          <a:p>
            <a:endParaRPr lang="en-US" sz="2400" dirty="0"/>
          </a:p>
          <a:p>
            <a:pPr marL="0" indent="0">
              <a:buNone/>
            </a:pP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26B1CC21-ABD7-4F94-9597-DB8F1C18EFB0}"/>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32</a:t>
            </a:fld>
            <a:endParaRPr lang="en-US"/>
          </a:p>
        </p:txBody>
      </p:sp>
      <p:pic>
        <p:nvPicPr>
          <p:cNvPr id="5" name="Picture 4"/>
          <p:cNvPicPr>
            <a:picLocks noChangeAspect="1"/>
          </p:cNvPicPr>
          <p:nvPr/>
        </p:nvPicPr>
        <p:blipFill>
          <a:blip r:embed="rId2"/>
          <a:stretch>
            <a:fillRect/>
          </a:stretch>
        </p:blipFill>
        <p:spPr>
          <a:xfrm>
            <a:off x="426331" y="1362331"/>
            <a:ext cx="8371465" cy="2788250"/>
          </a:xfrm>
          <a:prstGeom prst="rect">
            <a:avLst/>
          </a:prstGeom>
          <a:ln w="12700">
            <a:solidFill>
              <a:schemeClr val="tx1"/>
            </a:solidFill>
          </a:ln>
        </p:spPr>
      </p:pic>
    </p:spTree>
    <p:extLst>
      <p:ext uri="{BB962C8B-B14F-4D97-AF65-F5344CB8AC3E}">
        <p14:creationId xmlns:p14="http://schemas.microsoft.com/office/powerpoint/2010/main" val="974179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solidFill>
                  <a:srgbClr val="0070C0"/>
                </a:solidFill>
              </a:rPr>
              <a:t>DEMO</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a:bodyPr>
          <a:lstStyle/>
          <a:p>
            <a:r>
              <a:rPr lang="en-US" dirty="0"/>
              <a:t>DEMO – Show Suppliers after ITS update</a:t>
            </a:r>
          </a:p>
          <a:p>
            <a:r>
              <a:rPr lang="en-US" dirty="0"/>
              <a:t>DEMO – Show Supplier after ITS update with additional NEW Withholding Type Class</a:t>
            </a:r>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33</a:t>
            </a:fld>
            <a:endParaRPr lang="en-US"/>
          </a:p>
        </p:txBody>
      </p:sp>
    </p:spTree>
    <p:extLst>
      <p:ext uri="{BB962C8B-B14F-4D97-AF65-F5344CB8AC3E}">
        <p14:creationId xmlns:p14="http://schemas.microsoft.com/office/powerpoint/2010/main" val="3884046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solidFill>
                  <a:srgbClr val="C00000"/>
                </a:solidFill>
              </a:rPr>
              <a:t>Review and Questions</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a:bodyPr>
          <a:lstStyle/>
          <a:p>
            <a:r>
              <a:rPr lang="en-US" b="1" dirty="0"/>
              <a:t>Recap:</a:t>
            </a:r>
          </a:p>
          <a:p>
            <a:pPr lvl="1"/>
            <a:r>
              <a:rPr lang="en-US" dirty="0"/>
              <a:t>we will only use 1099N and 1099M Withholding Types/Classes For </a:t>
            </a:r>
            <a:r>
              <a:rPr lang="en-US" b="1" dirty="0"/>
              <a:t>NEW</a:t>
            </a:r>
            <a:r>
              <a:rPr lang="en-US" dirty="0"/>
              <a:t> Withholding Suppliers.</a:t>
            </a:r>
          </a:p>
          <a:p>
            <a:pPr lvl="1"/>
            <a:r>
              <a:rPr lang="en-US" dirty="0"/>
              <a:t> </a:t>
            </a:r>
            <a:r>
              <a:rPr lang="en-US" b="1" u="sng" dirty="0"/>
              <a:t>DO NOT </a:t>
            </a:r>
            <a:r>
              <a:rPr lang="en-US" dirty="0"/>
              <a:t>use the old 1099 Withholding Type for </a:t>
            </a:r>
            <a:r>
              <a:rPr lang="en-US" b="1" dirty="0"/>
              <a:t>NEW</a:t>
            </a:r>
            <a:r>
              <a:rPr lang="en-US" dirty="0"/>
              <a:t> Suppliers because your IRS reports will not be correct for CY2020 and beyond.</a:t>
            </a:r>
          </a:p>
          <a:p>
            <a:pPr lvl="1"/>
            <a:r>
              <a:rPr lang="en-US" dirty="0"/>
              <a:t> </a:t>
            </a:r>
            <a:r>
              <a:rPr lang="en-US" b="1" u="sng" dirty="0"/>
              <a:t>DO NOT </a:t>
            </a:r>
            <a:r>
              <a:rPr lang="en-US" dirty="0"/>
              <a:t>delete the old 1099 Withholding Type from Suppliers if you see it.</a:t>
            </a:r>
          </a:p>
          <a:p>
            <a:pPr lvl="1"/>
            <a:r>
              <a:rPr lang="en-US" dirty="0"/>
              <a:t>you may see a variety of 1099, 1099-N, 1099-M Types on a Supplier’s Withholding Options.</a:t>
            </a:r>
          </a:p>
          <a:p>
            <a:endParaRPr lang="en-US" dirty="0"/>
          </a:p>
          <a:p>
            <a:r>
              <a:rPr lang="en-US" b="1" dirty="0"/>
              <a:t>Any other questions at this point?</a:t>
            </a:r>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34</a:t>
            </a:fld>
            <a:endParaRPr lang="en-US"/>
          </a:p>
        </p:txBody>
      </p:sp>
    </p:spTree>
    <p:extLst>
      <p:ext uri="{BB962C8B-B14F-4D97-AF65-F5344CB8AC3E}">
        <p14:creationId xmlns:p14="http://schemas.microsoft.com/office/powerpoint/2010/main" val="2736035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D8C1FF38-B4A8-4332-877E-C3B22ADD74DA}"/>
              </a:ext>
            </a:extLst>
          </p:cNvPr>
          <p:cNvSpPr>
            <a:spLocks noGrp="1"/>
          </p:cNvSpPr>
          <p:nvPr>
            <p:ph idx="1"/>
          </p:nvPr>
        </p:nvSpPr>
        <p:spPr>
          <a:xfrm>
            <a:off x="351734" y="967662"/>
            <a:ext cx="7777776" cy="3326000"/>
          </a:xfrm>
        </p:spPr>
        <p:txBody>
          <a:bodyPr>
            <a:normAutofit fontScale="92500"/>
          </a:bodyPr>
          <a:lstStyle/>
          <a:p>
            <a:pPr marL="285750"/>
            <a:r>
              <a:rPr lang="en-US" sz="2400" dirty="0"/>
              <a:t>Process has not changed</a:t>
            </a:r>
          </a:p>
          <a:p>
            <a:pPr marL="285750"/>
            <a:endParaRPr lang="en-US" sz="2400" dirty="0"/>
          </a:p>
          <a:p>
            <a:pPr marL="285750"/>
            <a:r>
              <a:rPr lang="en-US" sz="2400" dirty="0"/>
              <a:t>Multiple 1099N and 1099M Types/Classes can  be used for separate Distribution Lines</a:t>
            </a:r>
          </a:p>
          <a:p>
            <a:pPr marL="285750"/>
            <a:endParaRPr lang="en-US" sz="2400" dirty="0"/>
          </a:p>
          <a:p>
            <a:pPr marL="285750"/>
            <a:r>
              <a:rPr lang="en-US" sz="2400" dirty="0">
                <a:solidFill>
                  <a:srgbClr val="0070C0"/>
                </a:solidFill>
              </a:rPr>
              <a:t>NOTE: </a:t>
            </a:r>
            <a:r>
              <a:rPr lang="en-US" sz="2400" dirty="0"/>
              <a:t>The old 1099 Withholding Type is still an option; however you will not select it for vouchers in CY2020 and beyond.</a:t>
            </a:r>
          </a:p>
          <a:p>
            <a:pPr marL="628650" lvl="1"/>
            <a:r>
              <a:rPr lang="en-US" sz="2100" dirty="0"/>
              <a:t> The old 1099 Withholding Type must remain in system in case of IRS corrections for previous years’ 1099 Withholding Reporting</a:t>
            </a:r>
            <a:endParaRPr lang="en-US" sz="2100" b="1"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35</a:t>
            </a:fld>
            <a:endParaRPr lang="en-US"/>
          </a:p>
        </p:txBody>
      </p:sp>
      <p:sp>
        <p:nvSpPr>
          <p:cNvPr id="8" name="TextBox 7">
            <a:extLst>
              <a:ext uri="{FF2B5EF4-FFF2-40B4-BE49-F238E27FC236}">
                <a16:creationId xmlns:a16="http://schemas.microsoft.com/office/drawing/2014/main" id="{3538D098-941D-4F86-B384-8039869CFF08}"/>
              </a:ext>
            </a:extLst>
          </p:cNvPr>
          <p:cNvSpPr txBox="1"/>
          <p:nvPr/>
        </p:nvSpPr>
        <p:spPr>
          <a:xfrm>
            <a:off x="322963" y="245850"/>
            <a:ext cx="8351909" cy="461665"/>
          </a:xfrm>
          <a:prstGeom prst="rect">
            <a:avLst/>
          </a:prstGeom>
          <a:noFill/>
        </p:spPr>
        <p:txBody>
          <a:bodyPr wrap="square">
            <a:spAutoFit/>
          </a:bodyPr>
          <a:lstStyle/>
          <a:p>
            <a:r>
              <a:rPr lang="en-US" sz="2400" b="1" dirty="0">
                <a:solidFill>
                  <a:srgbClr val="0070C0"/>
                </a:solidFill>
                <a:latin typeface="Arial"/>
                <a:cs typeface="Arial"/>
              </a:rPr>
              <a:t>How to Update 1099 Withholding Information - Vouchers</a:t>
            </a:r>
            <a:endParaRPr lang="en-US" sz="2400" b="1" dirty="0">
              <a:solidFill>
                <a:srgbClr val="0070C0"/>
              </a:solidFill>
            </a:endParaRPr>
          </a:p>
        </p:txBody>
      </p:sp>
    </p:spTree>
    <p:extLst>
      <p:ext uri="{BB962C8B-B14F-4D97-AF65-F5344CB8AC3E}">
        <p14:creationId xmlns:p14="http://schemas.microsoft.com/office/powerpoint/2010/main" val="3182898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D8C1FF38-B4A8-4332-877E-C3B22ADD74DA}"/>
              </a:ext>
            </a:extLst>
          </p:cNvPr>
          <p:cNvSpPr>
            <a:spLocks noGrp="1"/>
          </p:cNvSpPr>
          <p:nvPr>
            <p:ph idx="1"/>
          </p:nvPr>
        </p:nvSpPr>
        <p:spPr>
          <a:xfrm>
            <a:off x="338869" y="252805"/>
            <a:ext cx="7777778" cy="3176196"/>
          </a:xfrm>
        </p:spPr>
        <p:txBody>
          <a:bodyPr>
            <a:normAutofit/>
          </a:bodyPr>
          <a:lstStyle/>
          <a:p>
            <a:pPr marL="0" indent="0">
              <a:buNone/>
            </a:pPr>
            <a:r>
              <a:rPr lang="en-US" sz="1800" b="1" dirty="0">
                <a:solidFill>
                  <a:srgbClr val="0070C0"/>
                </a:solidFill>
              </a:rPr>
              <a:t>Navigation</a:t>
            </a:r>
            <a:r>
              <a:rPr lang="en-US" sz="1800" b="1" dirty="0"/>
              <a:t>: </a:t>
            </a:r>
            <a:r>
              <a:rPr lang="en-US" sz="1800" dirty="0"/>
              <a:t>Accounts Payable&gt; Vouchers &gt; Add/Update &gt; Regular Entry &gt; Add/Search for Voucher &gt; On Invoice information tab, click Withholding Link</a:t>
            </a:r>
          </a:p>
          <a:p>
            <a:r>
              <a:rPr lang="en-US" sz="1800" dirty="0"/>
              <a:t>Make sure to choose the correct 1099N or 1099M Withholding Type/Class.</a:t>
            </a:r>
          </a:p>
          <a:p>
            <a:pPr marL="0" indent="0">
              <a:buNone/>
            </a:pPr>
            <a:endParaRPr lang="en-US" sz="1800"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36</a:t>
            </a:fld>
            <a:endParaRPr lang="en-US"/>
          </a:p>
        </p:txBody>
      </p:sp>
      <p:pic>
        <p:nvPicPr>
          <p:cNvPr id="5" name="Picture 4">
            <a:extLst>
              <a:ext uri="{FF2B5EF4-FFF2-40B4-BE49-F238E27FC236}">
                <a16:creationId xmlns:a16="http://schemas.microsoft.com/office/drawing/2014/main" id="{DF0AF0F4-ECE9-4B84-B30D-7C732CE39BCD}"/>
              </a:ext>
            </a:extLst>
          </p:cNvPr>
          <p:cNvPicPr>
            <a:picLocks noChangeAspect="1"/>
          </p:cNvPicPr>
          <p:nvPr/>
        </p:nvPicPr>
        <p:blipFill>
          <a:blip r:embed="rId2"/>
          <a:stretch>
            <a:fillRect/>
          </a:stretch>
        </p:blipFill>
        <p:spPr>
          <a:xfrm>
            <a:off x="1275201" y="1351897"/>
            <a:ext cx="6421483" cy="3228053"/>
          </a:xfrm>
          <a:prstGeom prst="rect">
            <a:avLst/>
          </a:prstGeom>
        </p:spPr>
      </p:pic>
    </p:spTree>
    <p:extLst>
      <p:ext uri="{BB962C8B-B14F-4D97-AF65-F5344CB8AC3E}">
        <p14:creationId xmlns:p14="http://schemas.microsoft.com/office/powerpoint/2010/main" val="2502056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solidFill>
                  <a:srgbClr val="0070C0"/>
                </a:solidFill>
              </a:rPr>
              <a:t>DEMO</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a:bodyPr>
          <a:lstStyle/>
          <a:p>
            <a:r>
              <a:rPr lang="en-US" dirty="0"/>
              <a:t>DEMO – Show modifying Withholding Information on a voucher for a withholding supplier with the new 1099N/1099M Types</a:t>
            </a:r>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37</a:t>
            </a:fld>
            <a:endParaRPr lang="en-US"/>
          </a:p>
        </p:txBody>
      </p:sp>
    </p:spTree>
    <p:extLst>
      <p:ext uri="{BB962C8B-B14F-4D97-AF65-F5344CB8AC3E}">
        <p14:creationId xmlns:p14="http://schemas.microsoft.com/office/powerpoint/2010/main" val="4053554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38</a:t>
            </a:fld>
            <a:endParaRPr lang="en-US"/>
          </a:p>
        </p:txBody>
      </p:sp>
      <p:sp>
        <p:nvSpPr>
          <p:cNvPr id="6" name="TextBox 5">
            <a:extLst>
              <a:ext uri="{FF2B5EF4-FFF2-40B4-BE49-F238E27FC236}">
                <a16:creationId xmlns:a16="http://schemas.microsoft.com/office/drawing/2014/main" id="{5587E74A-12DC-477E-8578-1302555BB019}"/>
              </a:ext>
            </a:extLst>
          </p:cNvPr>
          <p:cNvSpPr txBox="1"/>
          <p:nvPr/>
        </p:nvSpPr>
        <p:spPr>
          <a:xfrm>
            <a:off x="389033" y="247318"/>
            <a:ext cx="7525204" cy="3016210"/>
          </a:xfrm>
          <a:prstGeom prst="rect">
            <a:avLst/>
          </a:prstGeom>
          <a:noFill/>
        </p:spPr>
        <p:txBody>
          <a:bodyPr wrap="square" rtlCol="0">
            <a:spAutoFit/>
          </a:bodyPr>
          <a:lstStyle/>
          <a:p>
            <a:r>
              <a:rPr lang="en-US" sz="2600" b="1" u="sng" dirty="0">
                <a:solidFill>
                  <a:srgbClr val="0070C0"/>
                </a:solidFill>
                <a:cs typeface="Arial" panose="020B0604020202020204" pitchFamily="34" charset="0"/>
              </a:rPr>
              <a:t>IMPORTANT</a:t>
            </a:r>
          </a:p>
          <a:p>
            <a:endParaRPr lang="en-US" sz="1600" b="1" u="sng" dirty="0">
              <a:cs typeface="Arial" panose="020B0604020202020204" pitchFamily="34" charset="0"/>
            </a:endParaRPr>
          </a:p>
          <a:p>
            <a:endParaRPr lang="en-US" sz="1600" b="1" u="sng" dirty="0">
              <a:cs typeface="Arial" panose="020B0604020202020204" pitchFamily="34" charset="0"/>
            </a:endParaRPr>
          </a:p>
          <a:p>
            <a:pPr marL="342900" indent="-342900">
              <a:buFont typeface="Arial" panose="020B0604020202020204" pitchFamily="34" charset="0"/>
              <a:buChar char="•"/>
            </a:pPr>
            <a:r>
              <a:rPr lang="en-US" sz="2200" b="1" u="sng" dirty="0">
                <a:cs typeface="Arial" panose="020B0604020202020204" pitchFamily="34" charset="0"/>
              </a:rPr>
              <a:t>DO NOT</a:t>
            </a:r>
            <a:r>
              <a:rPr lang="en-US" sz="2200" b="1" dirty="0">
                <a:cs typeface="Arial" panose="020B0604020202020204" pitchFamily="34" charset="0"/>
              </a:rPr>
              <a:t> </a:t>
            </a:r>
            <a:r>
              <a:rPr lang="en-US" sz="2200" dirty="0">
                <a:cs typeface="Arial" panose="020B0604020202020204" pitchFamily="34" charset="0"/>
              </a:rPr>
              <a:t>use the old 1099 Withholding Type for vouchers created/updated in CY2020 or beyond. If used, the Withholding reporting to IRS will be incorrect. </a:t>
            </a:r>
          </a:p>
          <a:p>
            <a:pPr marL="342900" indent="-342900">
              <a:buFont typeface="Arial" panose="020B0604020202020204" pitchFamily="34" charset="0"/>
              <a:buChar char="•"/>
            </a:pPr>
            <a:endParaRPr lang="en-US" sz="2200" dirty="0">
              <a:cs typeface="Arial" panose="020B0604020202020204" pitchFamily="34" charset="0"/>
            </a:endParaRPr>
          </a:p>
          <a:p>
            <a:pPr marL="342900" indent="-342900">
              <a:buFont typeface="Arial" panose="020B0604020202020204" pitchFamily="34" charset="0"/>
              <a:buChar char="•"/>
            </a:pPr>
            <a:r>
              <a:rPr lang="en-US" sz="2200" b="1" u="sng" dirty="0">
                <a:cs typeface="Arial" panose="020B0604020202020204" pitchFamily="34" charset="0"/>
              </a:rPr>
              <a:t>DO NOT</a:t>
            </a:r>
            <a:r>
              <a:rPr lang="en-US" sz="2200" b="1" dirty="0">
                <a:cs typeface="Arial" panose="020B0604020202020204" pitchFamily="34" charset="0"/>
              </a:rPr>
              <a:t> </a:t>
            </a:r>
            <a:r>
              <a:rPr lang="en-US" sz="2200" dirty="0">
                <a:cs typeface="Arial" panose="020B0604020202020204" pitchFamily="34" charset="0"/>
              </a:rPr>
              <a:t>delete the old 1099 Withholding Type from Suppliers.</a:t>
            </a:r>
          </a:p>
        </p:txBody>
      </p:sp>
    </p:spTree>
    <p:extLst>
      <p:ext uri="{BB962C8B-B14F-4D97-AF65-F5344CB8AC3E}">
        <p14:creationId xmlns:p14="http://schemas.microsoft.com/office/powerpoint/2010/main" val="4262838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solidFill>
                  <a:srgbClr val="C00000"/>
                </a:solidFill>
              </a:rPr>
              <a:t>Review and Questions</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a:bodyPr>
          <a:lstStyle/>
          <a:p>
            <a:r>
              <a:rPr lang="en-US" b="1" dirty="0"/>
              <a:t>Recap:</a:t>
            </a:r>
          </a:p>
          <a:p>
            <a:pPr lvl="1"/>
            <a:r>
              <a:rPr lang="en-US" dirty="0"/>
              <a:t>even though the old 1099 Withholding Type is an option for Vouchers, you should not choose it for any NEW vouchers for CY2020 and beyond.</a:t>
            </a:r>
          </a:p>
          <a:p>
            <a:pPr marL="0" indent="0">
              <a:buNone/>
            </a:pPr>
            <a:endParaRPr lang="en-US" dirty="0"/>
          </a:p>
          <a:p>
            <a:endParaRPr lang="en-US" dirty="0"/>
          </a:p>
          <a:p>
            <a:r>
              <a:rPr lang="en-US" b="1" dirty="0"/>
              <a:t>Any other questions at this point?</a:t>
            </a:r>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39</a:t>
            </a:fld>
            <a:endParaRPr lang="en-US"/>
          </a:p>
        </p:txBody>
      </p:sp>
    </p:spTree>
    <p:extLst>
      <p:ext uri="{BB962C8B-B14F-4D97-AF65-F5344CB8AC3E}">
        <p14:creationId xmlns:p14="http://schemas.microsoft.com/office/powerpoint/2010/main" val="3665532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3129D7-D654-477B-B212-C27EC568C9DE}"/>
              </a:ext>
            </a:extLst>
          </p:cNvPr>
          <p:cNvSpPr>
            <a:spLocks noGrp="1"/>
          </p:cNvSpPr>
          <p:nvPr>
            <p:ph idx="4294967295"/>
          </p:nvPr>
        </p:nvSpPr>
        <p:spPr>
          <a:xfrm>
            <a:off x="493657" y="1113100"/>
            <a:ext cx="7704137" cy="3087688"/>
          </a:xfrm>
        </p:spPr>
        <p:txBody>
          <a:bodyPr vert="horz" lIns="91440" tIns="45720" rIns="91440" bIns="45720" rtlCol="0" anchor="t">
            <a:normAutofit fontScale="70000" lnSpcReduction="20000"/>
          </a:bodyPr>
          <a:lstStyle/>
          <a:p>
            <a:pPr>
              <a:spcBef>
                <a:spcPts val="0"/>
              </a:spcBef>
              <a:spcAft>
                <a:spcPts val="800"/>
              </a:spcAft>
            </a:pPr>
            <a:r>
              <a:rPr lang="en-US" sz="2000" dirty="0">
                <a:latin typeface="Arial"/>
                <a:cs typeface="Arial"/>
              </a:rPr>
              <a:t>IRS 1099 Withholding Changes for 2020</a:t>
            </a:r>
          </a:p>
          <a:p>
            <a:pPr>
              <a:spcBef>
                <a:spcPts val="0"/>
              </a:spcBef>
              <a:spcAft>
                <a:spcPts val="800"/>
              </a:spcAft>
            </a:pPr>
            <a:r>
              <a:rPr lang="en-US" sz="2000" dirty="0">
                <a:latin typeface="Arial"/>
                <a:cs typeface="Arial"/>
              </a:rPr>
              <a:t>1099 Withholding Amounts for CY2020</a:t>
            </a:r>
          </a:p>
          <a:p>
            <a:pPr>
              <a:spcBef>
                <a:spcPts val="0"/>
              </a:spcBef>
              <a:spcAft>
                <a:spcPts val="800"/>
              </a:spcAft>
            </a:pPr>
            <a:r>
              <a:rPr lang="en-US" sz="2000" dirty="0">
                <a:latin typeface="Arial"/>
                <a:cs typeface="Arial"/>
              </a:rPr>
              <a:t>PeopleSoft 1099 Withholding Updates for 2020</a:t>
            </a:r>
          </a:p>
          <a:p>
            <a:pPr>
              <a:spcBef>
                <a:spcPts val="0"/>
              </a:spcBef>
              <a:spcAft>
                <a:spcPts val="800"/>
              </a:spcAft>
            </a:pPr>
            <a:r>
              <a:rPr lang="en-US" sz="2000" dirty="0">
                <a:latin typeface="Arial"/>
                <a:cs typeface="Arial"/>
              </a:rPr>
              <a:t>Updating Suppliers, Vouchers, Withholding Transactions</a:t>
            </a:r>
          </a:p>
          <a:p>
            <a:pPr>
              <a:spcBef>
                <a:spcPts val="0"/>
              </a:spcBef>
              <a:spcAft>
                <a:spcPts val="800"/>
              </a:spcAft>
            </a:pPr>
            <a:r>
              <a:rPr lang="en-US" sz="2000" dirty="0">
                <a:latin typeface="Arial"/>
                <a:cs typeface="Arial"/>
              </a:rPr>
              <a:t>1099 Withholding Processes Review</a:t>
            </a:r>
          </a:p>
          <a:p>
            <a:pPr>
              <a:spcBef>
                <a:spcPts val="0"/>
              </a:spcBef>
              <a:spcAft>
                <a:spcPts val="800"/>
              </a:spcAft>
            </a:pPr>
            <a:r>
              <a:rPr lang="en-US" sz="2000" dirty="0">
                <a:latin typeface="Arial"/>
                <a:cs typeface="Arial"/>
              </a:rPr>
              <a:t>Withhold 1099 Report Job</a:t>
            </a:r>
          </a:p>
          <a:p>
            <a:pPr>
              <a:spcBef>
                <a:spcPts val="0"/>
              </a:spcBef>
              <a:spcAft>
                <a:spcPts val="800"/>
              </a:spcAft>
            </a:pPr>
            <a:r>
              <a:rPr lang="en-US" sz="2000" dirty="0">
                <a:latin typeface="Arial"/>
                <a:cs typeface="Arial"/>
              </a:rPr>
              <a:t>IRS_001_%.TXT File</a:t>
            </a:r>
          </a:p>
          <a:p>
            <a:pPr>
              <a:spcBef>
                <a:spcPts val="0"/>
              </a:spcBef>
              <a:spcAft>
                <a:spcPts val="800"/>
              </a:spcAft>
            </a:pPr>
            <a:r>
              <a:rPr lang="en-US" sz="2000" dirty="0">
                <a:latin typeface="Arial"/>
                <a:cs typeface="Arial"/>
              </a:rPr>
              <a:t>Copy B files</a:t>
            </a:r>
          </a:p>
          <a:p>
            <a:pPr>
              <a:spcBef>
                <a:spcPts val="0"/>
              </a:spcBef>
              <a:spcAft>
                <a:spcPts val="800"/>
              </a:spcAft>
            </a:pPr>
            <a:r>
              <a:rPr lang="en-US" sz="2000" dirty="0">
                <a:latin typeface="Arial"/>
                <a:cs typeface="Arial"/>
              </a:rPr>
              <a:t>Queries and Reports</a:t>
            </a:r>
          </a:p>
          <a:p>
            <a:pPr>
              <a:spcBef>
                <a:spcPts val="0"/>
              </a:spcBef>
              <a:spcAft>
                <a:spcPts val="800"/>
              </a:spcAft>
            </a:pPr>
            <a:r>
              <a:rPr lang="en-US" sz="2000" dirty="0">
                <a:latin typeface="Arial"/>
                <a:cs typeface="Arial"/>
              </a:rPr>
              <a:t>Important Dates</a:t>
            </a:r>
          </a:p>
          <a:p>
            <a:pPr>
              <a:spcBef>
                <a:spcPts val="0"/>
              </a:spcBef>
              <a:spcAft>
                <a:spcPts val="800"/>
              </a:spcAft>
            </a:pPr>
            <a:r>
              <a:rPr lang="en-US" sz="2000" dirty="0">
                <a:latin typeface="Arial"/>
                <a:cs typeface="Arial"/>
              </a:rPr>
              <a:t>Resources</a:t>
            </a:r>
          </a:p>
          <a:p>
            <a:pPr marL="0" indent="0">
              <a:spcBef>
                <a:spcPts val="0"/>
              </a:spcBef>
              <a:spcAft>
                <a:spcPts val="800"/>
              </a:spcAft>
              <a:buNone/>
            </a:pPr>
            <a:endParaRPr lang="en-US"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4</a:t>
            </a:fld>
            <a:endParaRPr lang="en-US"/>
          </a:p>
        </p:txBody>
      </p:sp>
      <p:sp>
        <p:nvSpPr>
          <p:cNvPr id="7" name="TextBox 6">
            <a:extLst>
              <a:ext uri="{FF2B5EF4-FFF2-40B4-BE49-F238E27FC236}">
                <a16:creationId xmlns:a16="http://schemas.microsoft.com/office/drawing/2014/main" id="{10EF8CD6-E07A-4985-9308-FA2D81AF2DD1}"/>
              </a:ext>
            </a:extLst>
          </p:cNvPr>
          <p:cNvSpPr txBox="1"/>
          <p:nvPr/>
        </p:nvSpPr>
        <p:spPr>
          <a:xfrm>
            <a:off x="2440935" y="280751"/>
            <a:ext cx="3502959" cy="523220"/>
          </a:xfrm>
          <a:prstGeom prst="rect">
            <a:avLst/>
          </a:prstGeom>
          <a:noFill/>
        </p:spPr>
        <p:txBody>
          <a:bodyPr wrap="square" rtlCol="0">
            <a:spAutoFit/>
          </a:bodyPr>
          <a:lstStyle/>
          <a:p>
            <a:r>
              <a:rPr lang="en-US" sz="2800" b="1" dirty="0">
                <a:solidFill>
                  <a:srgbClr val="0070C0"/>
                </a:solidFill>
              </a:rPr>
              <a:t>Agenda</a:t>
            </a:r>
          </a:p>
        </p:txBody>
      </p:sp>
    </p:spTree>
    <p:extLst>
      <p:ext uri="{BB962C8B-B14F-4D97-AF65-F5344CB8AC3E}">
        <p14:creationId xmlns:p14="http://schemas.microsoft.com/office/powerpoint/2010/main" val="4272961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3129D7-D654-477B-B212-C27EC568C9DE}"/>
              </a:ext>
            </a:extLst>
          </p:cNvPr>
          <p:cNvSpPr>
            <a:spLocks noGrp="1"/>
          </p:cNvSpPr>
          <p:nvPr>
            <p:ph idx="1"/>
          </p:nvPr>
        </p:nvSpPr>
        <p:spPr>
          <a:xfrm>
            <a:off x="522180" y="1020005"/>
            <a:ext cx="8088420" cy="3944591"/>
          </a:xfrm>
        </p:spPr>
        <p:txBody>
          <a:bodyPr vert="horz" lIns="91440" tIns="45720" rIns="91440" bIns="45720" rtlCol="0" anchor="t">
            <a:normAutofit/>
          </a:bodyPr>
          <a:lstStyle/>
          <a:p>
            <a:pPr marL="0" indent="0" algn="ctr">
              <a:buNone/>
            </a:pPr>
            <a:endParaRPr lang="en-US" b="1" dirty="0">
              <a:latin typeface="Arial"/>
              <a:cs typeface="Arial"/>
            </a:endParaRPr>
          </a:p>
          <a:p>
            <a:pPr marL="0" indent="0" algn="ctr">
              <a:buNone/>
            </a:pPr>
            <a:endParaRPr lang="en-US" b="1" dirty="0">
              <a:latin typeface="Arial"/>
              <a:cs typeface="Arial"/>
            </a:endParaRPr>
          </a:p>
          <a:p>
            <a:pPr marL="0" indent="0">
              <a:buNone/>
            </a:pPr>
            <a:endParaRPr lang="en-US"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40</a:t>
            </a:fld>
            <a:endParaRPr lang="en-US"/>
          </a:p>
        </p:txBody>
      </p:sp>
      <p:sp>
        <p:nvSpPr>
          <p:cNvPr id="6" name="TextBox 5">
            <a:extLst>
              <a:ext uri="{FF2B5EF4-FFF2-40B4-BE49-F238E27FC236}">
                <a16:creationId xmlns:a16="http://schemas.microsoft.com/office/drawing/2014/main" id="{E8C587A1-B1EC-4548-A6B4-7F2E660ACF0E}"/>
              </a:ext>
            </a:extLst>
          </p:cNvPr>
          <p:cNvSpPr txBox="1"/>
          <p:nvPr/>
        </p:nvSpPr>
        <p:spPr>
          <a:xfrm>
            <a:off x="602973" y="2202418"/>
            <a:ext cx="8356512" cy="523220"/>
          </a:xfrm>
          <a:prstGeom prst="rect">
            <a:avLst/>
          </a:prstGeom>
          <a:noFill/>
        </p:spPr>
        <p:txBody>
          <a:bodyPr wrap="square">
            <a:spAutoFit/>
          </a:bodyPr>
          <a:lstStyle/>
          <a:p>
            <a:pPr algn="ctr"/>
            <a:r>
              <a:rPr lang="en-US" sz="2800" b="1" dirty="0">
                <a:solidFill>
                  <a:srgbClr val="0070C0"/>
                </a:solidFill>
                <a:latin typeface="Arial"/>
                <a:cs typeface="Arial"/>
              </a:rPr>
              <a:t>1099 Withholding Process Review</a:t>
            </a:r>
          </a:p>
        </p:txBody>
      </p:sp>
    </p:spTree>
    <p:extLst>
      <p:ext uri="{BB962C8B-B14F-4D97-AF65-F5344CB8AC3E}">
        <p14:creationId xmlns:p14="http://schemas.microsoft.com/office/powerpoint/2010/main" val="2999729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3508D7F-EE1E-4C5F-A268-049E308772CF}"/>
              </a:ext>
            </a:extLst>
          </p:cNvPr>
          <p:cNvSpPr>
            <a:spLocks noGrp="1"/>
          </p:cNvSpPr>
          <p:nvPr>
            <p:ph idx="1"/>
          </p:nvPr>
        </p:nvSpPr>
        <p:spPr>
          <a:xfrm>
            <a:off x="414111" y="837945"/>
            <a:ext cx="8006320" cy="4044155"/>
          </a:xfrm>
        </p:spPr>
        <p:txBody>
          <a:bodyPr>
            <a:normAutofit/>
          </a:bodyPr>
          <a:lstStyle/>
          <a:p>
            <a:pPr marL="0" indent="0">
              <a:buNone/>
            </a:pPr>
            <a:endParaRPr lang="en-US" dirty="0">
              <a:highlight>
                <a:srgbClr val="FFFF00"/>
              </a:highlight>
            </a:endParaRPr>
          </a:p>
          <a:p>
            <a:pPr marL="0" indent="0">
              <a:buNone/>
            </a:pPr>
            <a:r>
              <a:rPr lang="en-US" sz="1800" dirty="0" err="1"/>
              <a:t>GAFirst</a:t>
            </a:r>
            <a:r>
              <a:rPr lang="en-US" sz="1800" dirty="0"/>
              <a:t> Website &gt; Documentation &gt; Documentation Index &gt; Accounts Payable &gt; Business Processes &gt; 1099 Processing User’s Guide for CY2020</a:t>
            </a:r>
            <a:endParaRPr lang="en-US" sz="1800" dirty="0">
              <a:solidFill>
                <a:srgbClr val="C00000"/>
              </a:solidFill>
            </a:endParaRPr>
          </a:p>
          <a:p>
            <a:pPr marL="0" indent="0" algn="ctr">
              <a:buNone/>
            </a:pPr>
            <a:r>
              <a:rPr lang="en-US" sz="1800" dirty="0">
                <a:solidFill>
                  <a:srgbClr val="C00000"/>
                </a:solidFill>
                <a:hlinkClick r:id="rId2"/>
              </a:rPr>
              <a:t>https://www.usg.edu/gafirst-fin/documentation/category/accounts_payable</a:t>
            </a:r>
            <a:endParaRPr lang="en-US" sz="1800" dirty="0">
              <a:solidFill>
                <a:srgbClr val="C00000"/>
              </a:solidFill>
            </a:endParaRPr>
          </a:p>
          <a:p>
            <a:pPr marL="0" indent="0" algn="ctr">
              <a:buNone/>
            </a:pPr>
            <a:endParaRPr lang="en-US" sz="1800" dirty="0">
              <a:solidFill>
                <a:srgbClr val="C00000"/>
              </a:solidFill>
            </a:endParaRPr>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41</a:t>
            </a:fld>
            <a:endParaRPr lang="en-US"/>
          </a:p>
        </p:txBody>
      </p:sp>
      <p:sp>
        <p:nvSpPr>
          <p:cNvPr id="9" name="TextBox 8">
            <a:extLst>
              <a:ext uri="{FF2B5EF4-FFF2-40B4-BE49-F238E27FC236}">
                <a16:creationId xmlns:a16="http://schemas.microsoft.com/office/drawing/2014/main" id="{F0002028-4309-4027-AA03-749714686C79}"/>
              </a:ext>
            </a:extLst>
          </p:cNvPr>
          <p:cNvSpPr txBox="1"/>
          <p:nvPr/>
        </p:nvSpPr>
        <p:spPr>
          <a:xfrm>
            <a:off x="501517" y="287648"/>
            <a:ext cx="7032343" cy="461665"/>
          </a:xfrm>
          <a:prstGeom prst="rect">
            <a:avLst/>
          </a:prstGeom>
          <a:noFill/>
        </p:spPr>
        <p:txBody>
          <a:bodyPr wrap="square">
            <a:spAutoFit/>
          </a:bodyPr>
          <a:lstStyle/>
          <a:p>
            <a:r>
              <a:rPr lang="en-US" sz="2400" b="1" dirty="0">
                <a:solidFill>
                  <a:srgbClr val="0070C0"/>
                </a:solidFill>
                <a:latin typeface="Arial"/>
                <a:cs typeface="Arial"/>
              </a:rPr>
              <a:t>1099 Processing  User’s Guide for CY2020</a:t>
            </a:r>
            <a:endParaRPr lang="en-US" sz="2400" b="1" dirty="0">
              <a:solidFill>
                <a:srgbClr val="0070C0"/>
              </a:solidFill>
            </a:endParaRPr>
          </a:p>
        </p:txBody>
      </p:sp>
      <p:pic>
        <p:nvPicPr>
          <p:cNvPr id="3" name="Picture 2">
            <a:extLst>
              <a:ext uri="{FF2B5EF4-FFF2-40B4-BE49-F238E27FC236}">
                <a16:creationId xmlns:a16="http://schemas.microsoft.com/office/drawing/2014/main" id="{806A2666-E80E-4427-9721-F099C493EB17}"/>
              </a:ext>
            </a:extLst>
          </p:cNvPr>
          <p:cNvPicPr>
            <a:picLocks noChangeAspect="1"/>
          </p:cNvPicPr>
          <p:nvPr/>
        </p:nvPicPr>
        <p:blipFill>
          <a:blip r:embed="rId3"/>
          <a:stretch>
            <a:fillRect/>
          </a:stretch>
        </p:blipFill>
        <p:spPr>
          <a:xfrm>
            <a:off x="3333269" y="2356065"/>
            <a:ext cx="2168003" cy="2230844"/>
          </a:xfrm>
          <a:prstGeom prst="rect">
            <a:avLst/>
          </a:prstGeom>
        </p:spPr>
      </p:pic>
    </p:spTree>
    <p:extLst>
      <p:ext uri="{BB962C8B-B14F-4D97-AF65-F5344CB8AC3E}">
        <p14:creationId xmlns:p14="http://schemas.microsoft.com/office/powerpoint/2010/main" val="939660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3508D7F-EE1E-4C5F-A268-049E308772CF}"/>
              </a:ext>
            </a:extLst>
          </p:cNvPr>
          <p:cNvSpPr>
            <a:spLocks noGrp="1"/>
          </p:cNvSpPr>
          <p:nvPr>
            <p:ph idx="1"/>
          </p:nvPr>
        </p:nvSpPr>
        <p:spPr>
          <a:xfrm>
            <a:off x="414111" y="3657361"/>
            <a:ext cx="8006320" cy="970480"/>
          </a:xfrm>
        </p:spPr>
        <p:txBody>
          <a:bodyPr>
            <a:normAutofit/>
          </a:bodyPr>
          <a:lstStyle/>
          <a:p>
            <a:pPr marL="0" indent="0">
              <a:buNone/>
            </a:pPr>
            <a:endParaRPr lang="en-US" b="1" dirty="0">
              <a:highlight>
                <a:srgbClr val="FFFF00"/>
              </a:highlight>
            </a:endParaRPr>
          </a:p>
          <a:p>
            <a:pPr marL="0" indent="0">
              <a:buNone/>
            </a:pPr>
            <a:r>
              <a:rPr lang="en-US" sz="1600" dirty="0"/>
              <a:t>*Recommended to use the Checklist on Page 5 of the 1099 Processing User’s Guide for CY2020</a:t>
            </a:r>
            <a:endParaRPr lang="en-US" sz="1600" dirty="0">
              <a:solidFill>
                <a:srgbClr val="C00000"/>
              </a:solidFill>
            </a:endParaRPr>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42</a:t>
            </a:fld>
            <a:endParaRPr lang="en-US"/>
          </a:p>
        </p:txBody>
      </p:sp>
      <p:sp>
        <p:nvSpPr>
          <p:cNvPr id="9" name="TextBox 8">
            <a:extLst>
              <a:ext uri="{FF2B5EF4-FFF2-40B4-BE49-F238E27FC236}">
                <a16:creationId xmlns:a16="http://schemas.microsoft.com/office/drawing/2014/main" id="{F0002028-4309-4027-AA03-749714686C79}"/>
              </a:ext>
            </a:extLst>
          </p:cNvPr>
          <p:cNvSpPr txBox="1"/>
          <p:nvPr/>
        </p:nvSpPr>
        <p:spPr>
          <a:xfrm>
            <a:off x="501518" y="287648"/>
            <a:ext cx="4572000" cy="461665"/>
          </a:xfrm>
          <a:prstGeom prst="rect">
            <a:avLst/>
          </a:prstGeom>
          <a:noFill/>
        </p:spPr>
        <p:txBody>
          <a:bodyPr wrap="square">
            <a:spAutoFit/>
          </a:bodyPr>
          <a:lstStyle/>
          <a:p>
            <a:r>
              <a:rPr lang="en-US" sz="2400" b="1" dirty="0">
                <a:solidFill>
                  <a:srgbClr val="0070C0"/>
                </a:solidFill>
                <a:latin typeface="Arial"/>
                <a:cs typeface="Arial"/>
              </a:rPr>
              <a:t>1099 Process Checklist</a:t>
            </a:r>
          </a:p>
        </p:txBody>
      </p:sp>
      <p:pic>
        <p:nvPicPr>
          <p:cNvPr id="3" name="Picture 2">
            <a:extLst>
              <a:ext uri="{FF2B5EF4-FFF2-40B4-BE49-F238E27FC236}">
                <a16:creationId xmlns:a16="http://schemas.microsoft.com/office/drawing/2014/main" id="{49C71C60-B0BE-4365-914C-B8370E7580D7}"/>
              </a:ext>
            </a:extLst>
          </p:cNvPr>
          <p:cNvPicPr>
            <a:picLocks noChangeAspect="1"/>
          </p:cNvPicPr>
          <p:nvPr/>
        </p:nvPicPr>
        <p:blipFill>
          <a:blip r:embed="rId2"/>
          <a:stretch>
            <a:fillRect/>
          </a:stretch>
        </p:blipFill>
        <p:spPr>
          <a:xfrm>
            <a:off x="330349" y="955647"/>
            <a:ext cx="3999761" cy="2426419"/>
          </a:xfrm>
          <a:prstGeom prst="rect">
            <a:avLst/>
          </a:prstGeom>
        </p:spPr>
      </p:pic>
      <p:pic>
        <p:nvPicPr>
          <p:cNvPr id="6" name="Picture 5">
            <a:extLst>
              <a:ext uri="{FF2B5EF4-FFF2-40B4-BE49-F238E27FC236}">
                <a16:creationId xmlns:a16="http://schemas.microsoft.com/office/drawing/2014/main" id="{BD3A3724-27C5-4497-8559-70C588A3CFA0}"/>
              </a:ext>
            </a:extLst>
          </p:cNvPr>
          <p:cNvPicPr>
            <a:picLocks noChangeAspect="1"/>
          </p:cNvPicPr>
          <p:nvPr/>
        </p:nvPicPr>
        <p:blipFill>
          <a:blip r:embed="rId3"/>
          <a:stretch>
            <a:fillRect/>
          </a:stretch>
        </p:blipFill>
        <p:spPr>
          <a:xfrm>
            <a:off x="4417271" y="955647"/>
            <a:ext cx="4349128" cy="2371099"/>
          </a:xfrm>
          <a:prstGeom prst="rect">
            <a:avLst/>
          </a:prstGeom>
        </p:spPr>
      </p:pic>
    </p:spTree>
    <p:extLst>
      <p:ext uri="{BB962C8B-B14F-4D97-AF65-F5344CB8AC3E}">
        <p14:creationId xmlns:p14="http://schemas.microsoft.com/office/powerpoint/2010/main" val="3953980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3508D7F-EE1E-4C5F-A268-049E308772CF}"/>
              </a:ext>
            </a:extLst>
          </p:cNvPr>
          <p:cNvSpPr>
            <a:spLocks noGrp="1"/>
          </p:cNvSpPr>
          <p:nvPr>
            <p:ph idx="1"/>
          </p:nvPr>
        </p:nvSpPr>
        <p:spPr>
          <a:xfrm>
            <a:off x="414111" y="837945"/>
            <a:ext cx="8006320" cy="4044155"/>
          </a:xfrm>
        </p:spPr>
        <p:txBody>
          <a:bodyPr>
            <a:normAutofit fontScale="32500" lnSpcReduction="20000"/>
          </a:bodyPr>
          <a:lstStyle/>
          <a:p>
            <a:pPr marL="0" indent="0">
              <a:buNone/>
            </a:pPr>
            <a:endParaRPr lang="en-US" b="1" dirty="0">
              <a:highlight>
                <a:srgbClr val="FFFF00"/>
              </a:highlight>
            </a:endParaRPr>
          </a:p>
          <a:p>
            <a:pPr marL="514350" indent="-514350">
              <a:buFont typeface="+mj-lt"/>
              <a:buAutoNum type="arabicPeriod"/>
            </a:pPr>
            <a:r>
              <a:rPr lang="en-US" sz="3700" b="1" dirty="0">
                <a:highlight>
                  <a:srgbClr val="FFFF00"/>
                </a:highlight>
              </a:rPr>
              <a:t>IMPORTANT: </a:t>
            </a:r>
            <a:r>
              <a:rPr lang="en-US" sz="3700" dirty="0">
                <a:highlight>
                  <a:srgbClr val="FFFF00"/>
                </a:highlight>
              </a:rPr>
              <a:t>Confirm Withholding Sent was run for PREVIOUS year**</a:t>
            </a:r>
          </a:p>
          <a:p>
            <a:pPr marL="514350" indent="-514350">
              <a:buFont typeface="+mj-lt"/>
              <a:buAutoNum type="arabicPeriod"/>
            </a:pPr>
            <a:r>
              <a:rPr lang="en-US" sz="3700" dirty="0"/>
              <a:t>Setup/Review New Report Control Information for CY2020 (Examples: CSU_2020, UNG_2020, KSU_2020, etc.)</a:t>
            </a:r>
          </a:p>
          <a:p>
            <a:pPr marL="514350" indent="-514350">
              <a:buFont typeface="+mj-lt"/>
              <a:buAutoNum type="arabicPeriod"/>
            </a:pPr>
            <a:r>
              <a:rPr lang="en-US" sz="3700" dirty="0"/>
              <a:t>Pay Withholding Vouchers for CY2020</a:t>
            </a:r>
          </a:p>
          <a:p>
            <a:pPr marL="514350" indent="-514350">
              <a:buFont typeface="+mj-lt"/>
              <a:buAutoNum type="arabicPeriod"/>
            </a:pPr>
            <a:r>
              <a:rPr lang="en-US" sz="3700" dirty="0"/>
              <a:t>Post Withholding Transactions (AP_WTHD)</a:t>
            </a:r>
          </a:p>
          <a:p>
            <a:pPr marL="514350" indent="-514350">
              <a:buFont typeface="+mj-lt"/>
              <a:buAutoNum type="arabicPeriod"/>
            </a:pPr>
            <a:r>
              <a:rPr lang="en-US" sz="3700" dirty="0"/>
              <a:t>Review 1099 Withholding Vouchers/Payments</a:t>
            </a:r>
          </a:p>
          <a:p>
            <a:pPr marL="514350" indent="-514350">
              <a:buFont typeface="+mj-lt"/>
              <a:buAutoNum type="arabicPeriod"/>
            </a:pPr>
            <a:r>
              <a:rPr lang="en-US" sz="3700" dirty="0"/>
              <a:t>Adjust 1099 Withholdings as needed</a:t>
            </a:r>
          </a:p>
          <a:p>
            <a:pPr marL="514350" indent="-514350">
              <a:buFont typeface="+mj-lt"/>
              <a:buAutoNum type="arabicPeriod"/>
            </a:pPr>
            <a:r>
              <a:rPr lang="en-US" sz="3700" dirty="0"/>
              <a:t>Run Withholding Update Process</a:t>
            </a:r>
          </a:p>
          <a:p>
            <a:pPr marL="514350" indent="-514350">
              <a:buFont typeface="+mj-lt"/>
              <a:buAutoNum type="arabicPeriod"/>
            </a:pPr>
            <a:r>
              <a:rPr lang="en-US" sz="3700" dirty="0"/>
              <a:t>Run Withholding Post Job</a:t>
            </a:r>
          </a:p>
          <a:p>
            <a:pPr marL="514350" indent="-514350">
              <a:buFont typeface="+mj-lt"/>
              <a:buAutoNum type="arabicPeriod"/>
            </a:pPr>
            <a:r>
              <a:rPr lang="en-US" sz="3700" dirty="0"/>
              <a:t>Review 1099 Withholding to Send Detail Reports</a:t>
            </a:r>
          </a:p>
          <a:p>
            <a:pPr marL="514350" indent="-514350">
              <a:buFont typeface="+mj-lt"/>
              <a:buAutoNum type="arabicPeriod"/>
            </a:pPr>
            <a:r>
              <a:rPr lang="en-US" sz="3700" dirty="0">
                <a:highlight>
                  <a:srgbClr val="00FF00"/>
                </a:highlight>
              </a:rPr>
              <a:t>Run Withhold 1099 Report Job </a:t>
            </a:r>
            <a:r>
              <a:rPr lang="en-US" sz="3700" dirty="0"/>
              <a:t>to produce </a:t>
            </a:r>
            <a:r>
              <a:rPr lang="en-US" sz="3700" dirty="0">
                <a:highlight>
                  <a:srgbClr val="00FF00"/>
                </a:highlight>
              </a:rPr>
              <a:t>Copy B Reports (AP_COPY_B</a:t>
            </a:r>
            <a:r>
              <a:rPr lang="en-US" sz="3700" dirty="0"/>
              <a:t>)</a:t>
            </a:r>
          </a:p>
          <a:p>
            <a:pPr marL="514350" indent="-514350">
              <a:buFont typeface="+mj-lt"/>
              <a:buAutoNum type="arabicPeriod"/>
            </a:pPr>
            <a:r>
              <a:rPr lang="en-US" sz="3700" dirty="0">
                <a:highlight>
                  <a:srgbClr val="00FF00"/>
                </a:highlight>
              </a:rPr>
              <a:t>Send File to IRS </a:t>
            </a:r>
            <a:r>
              <a:rPr lang="en-US" sz="3700" dirty="0"/>
              <a:t>(only one file this year)</a:t>
            </a:r>
          </a:p>
          <a:p>
            <a:pPr marL="514350" indent="-514350">
              <a:buFont typeface="+mj-lt"/>
              <a:buAutoNum type="arabicPeriod"/>
            </a:pPr>
            <a:r>
              <a:rPr lang="en-US" sz="3700" b="1" dirty="0">
                <a:highlight>
                  <a:srgbClr val="FFFF00"/>
                </a:highlight>
              </a:rPr>
              <a:t>IMPORTANT: </a:t>
            </a:r>
            <a:r>
              <a:rPr lang="en-US" sz="3700" dirty="0">
                <a:highlight>
                  <a:srgbClr val="FFFF00"/>
                </a:highlight>
              </a:rPr>
              <a:t>After IRS accepts, run Withholding Sent Process for CURRENT year**</a:t>
            </a:r>
          </a:p>
          <a:p>
            <a:pPr marL="514350" indent="-514350">
              <a:buFont typeface="+mj-lt"/>
              <a:buAutoNum type="arabicPeriod"/>
            </a:pPr>
            <a:endParaRPr lang="en-US" sz="3700" dirty="0"/>
          </a:p>
          <a:p>
            <a:pPr marL="0" indent="0">
              <a:buNone/>
            </a:pPr>
            <a:r>
              <a:rPr lang="en-US" sz="3700" dirty="0"/>
              <a:t>**This process should be run immediately after the IRS accepts your Original IRS Tax file. If not, it causes issues with Replacement and Correction Files.  As well, it can affect the current year’s processing.</a:t>
            </a:r>
          </a:p>
          <a:p>
            <a:pPr marL="0" indent="0">
              <a:buNone/>
            </a:pPr>
            <a:endParaRPr lang="en-US" sz="3700" dirty="0"/>
          </a:p>
          <a:p>
            <a:pPr marL="0" indent="0" algn="ctr">
              <a:buNone/>
            </a:pPr>
            <a:r>
              <a:rPr lang="en-US" sz="3700" b="1" dirty="0"/>
              <a:t>Please refer to the 1099 Processing User’s Guide for CY2020 for more detailed information – </a:t>
            </a:r>
            <a:r>
              <a:rPr lang="en-US" sz="3700" b="1" dirty="0">
                <a:solidFill>
                  <a:srgbClr val="C00000"/>
                </a:solidFill>
              </a:rPr>
              <a:t>December 10</a:t>
            </a:r>
            <a:r>
              <a:rPr lang="en-US" sz="3700" b="1" baseline="30000" dirty="0">
                <a:solidFill>
                  <a:srgbClr val="C00000"/>
                </a:solidFill>
              </a:rPr>
              <a:t>th</a:t>
            </a:r>
            <a:r>
              <a:rPr lang="en-US" sz="3700" b="1" dirty="0">
                <a:solidFill>
                  <a:srgbClr val="C00000"/>
                </a:solidFill>
              </a:rPr>
              <a:t> </a:t>
            </a:r>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43</a:t>
            </a:fld>
            <a:endParaRPr lang="en-US"/>
          </a:p>
        </p:txBody>
      </p:sp>
      <p:sp>
        <p:nvSpPr>
          <p:cNvPr id="9" name="TextBox 8">
            <a:extLst>
              <a:ext uri="{FF2B5EF4-FFF2-40B4-BE49-F238E27FC236}">
                <a16:creationId xmlns:a16="http://schemas.microsoft.com/office/drawing/2014/main" id="{F0002028-4309-4027-AA03-749714686C79}"/>
              </a:ext>
            </a:extLst>
          </p:cNvPr>
          <p:cNvSpPr txBox="1"/>
          <p:nvPr/>
        </p:nvSpPr>
        <p:spPr>
          <a:xfrm>
            <a:off x="501518" y="287648"/>
            <a:ext cx="4572000" cy="461665"/>
          </a:xfrm>
          <a:prstGeom prst="rect">
            <a:avLst/>
          </a:prstGeom>
          <a:noFill/>
        </p:spPr>
        <p:txBody>
          <a:bodyPr wrap="square">
            <a:spAutoFit/>
          </a:bodyPr>
          <a:lstStyle/>
          <a:p>
            <a:r>
              <a:rPr lang="en-US" sz="2400" b="1" dirty="0">
                <a:solidFill>
                  <a:srgbClr val="0070C0"/>
                </a:solidFill>
                <a:latin typeface="Arial"/>
                <a:cs typeface="Arial"/>
              </a:rPr>
              <a:t>1099 Processing Overview</a:t>
            </a:r>
            <a:endParaRPr lang="en-US" sz="2400" b="1" dirty="0">
              <a:solidFill>
                <a:srgbClr val="0070C0"/>
              </a:solidFill>
            </a:endParaRPr>
          </a:p>
        </p:txBody>
      </p:sp>
    </p:spTree>
    <p:extLst>
      <p:ext uri="{BB962C8B-B14F-4D97-AF65-F5344CB8AC3E}">
        <p14:creationId xmlns:p14="http://schemas.microsoft.com/office/powerpoint/2010/main" val="14635186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8F0EF4-08AD-4FEB-8724-3C2E5B85F0FF}"/>
              </a:ext>
            </a:extLst>
          </p:cNvPr>
          <p:cNvSpPr>
            <a:spLocks noGrp="1"/>
          </p:cNvSpPr>
          <p:nvPr>
            <p:ph idx="1"/>
          </p:nvPr>
        </p:nvSpPr>
        <p:spPr>
          <a:xfrm>
            <a:off x="362724" y="436825"/>
            <a:ext cx="8224685" cy="3896635"/>
          </a:xfrm>
        </p:spPr>
        <p:txBody>
          <a:bodyPr>
            <a:normAutofit fontScale="92500" lnSpcReduction="10000"/>
          </a:bodyPr>
          <a:lstStyle/>
          <a:p>
            <a:pPr marL="0" indent="0" algn="ctr">
              <a:buNone/>
            </a:pPr>
            <a:r>
              <a:rPr lang="en-US" sz="2600" dirty="0">
                <a:solidFill>
                  <a:srgbClr val="0070C0"/>
                </a:solidFill>
              </a:rPr>
              <a:t>Run Withholding Sent Process</a:t>
            </a:r>
          </a:p>
          <a:p>
            <a:pPr marL="0" indent="0" algn="ctr">
              <a:buNone/>
            </a:pPr>
            <a:r>
              <a:rPr lang="en-US" sz="1400" b="1" i="1" dirty="0">
                <a:solidFill>
                  <a:srgbClr val="C00000"/>
                </a:solidFill>
              </a:rPr>
              <a:t>**DO THIS NOW FOR 2019 BEFORE STARTING 2020 PROCESSING**</a:t>
            </a:r>
          </a:p>
          <a:p>
            <a:pPr marL="0" indent="0">
              <a:buNone/>
            </a:pPr>
            <a:endParaRPr lang="en-US" sz="1400" dirty="0"/>
          </a:p>
          <a:p>
            <a:pPr marL="0" indent="0">
              <a:buNone/>
            </a:pPr>
            <a:r>
              <a:rPr lang="en-US" sz="2000" dirty="0"/>
              <a:t>This process finalizes the 1099 reporting and file creation process. It records all the data in the file you have sent. Do not run this process until after sending the file to the IRS. You can only run it once for each time you run the withholding report. The system uses this information when creating correction or replacement files.</a:t>
            </a:r>
          </a:p>
          <a:p>
            <a:pPr marL="0" indent="0">
              <a:buNone/>
            </a:pPr>
            <a:endParaRPr lang="en-US" sz="2000" dirty="0"/>
          </a:p>
          <a:p>
            <a:pPr marL="0" indent="0">
              <a:buNone/>
            </a:pPr>
            <a:r>
              <a:rPr lang="en-US" sz="2000" b="1" dirty="0">
                <a:solidFill>
                  <a:srgbClr val="0070C0"/>
                </a:solidFill>
              </a:rPr>
              <a:t>Run this process after the IRS accepts:</a:t>
            </a:r>
          </a:p>
          <a:p>
            <a:pPr marL="457200" indent="-457200">
              <a:buAutoNum type="arabicPeriod"/>
            </a:pPr>
            <a:r>
              <a:rPr lang="en-US" sz="2000" dirty="0"/>
              <a:t>Original IRS file</a:t>
            </a:r>
          </a:p>
          <a:p>
            <a:pPr marL="457200" indent="-457200">
              <a:buAutoNum type="arabicPeriod"/>
            </a:pPr>
            <a:r>
              <a:rPr lang="en-US" sz="2000" dirty="0"/>
              <a:t>Correction File(s)</a:t>
            </a:r>
          </a:p>
          <a:p>
            <a:pPr marL="457200" indent="-457200">
              <a:buAutoNum type="arabicPeriod"/>
            </a:pPr>
            <a:r>
              <a:rPr lang="en-US" sz="2000" dirty="0"/>
              <a:t>Replacement File(s) (Run WTHD_SENT process twice for replacements.)</a:t>
            </a:r>
          </a:p>
          <a:p>
            <a:pPr marL="457200" indent="-457200">
              <a:buAutoNum type="arabicPeriod"/>
            </a:pPr>
            <a:endParaRPr lang="en-US" sz="2000" dirty="0"/>
          </a:p>
          <a:p>
            <a:pPr marL="0" indent="0">
              <a:buNone/>
            </a:pPr>
            <a:endParaRPr lang="en-US" sz="1400" dirty="0"/>
          </a:p>
        </p:txBody>
      </p:sp>
      <p:sp>
        <p:nvSpPr>
          <p:cNvPr id="4" name="Slide Number Placeholder 3">
            <a:extLst>
              <a:ext uri="{FF2B5EF4-FFF2-40B4-BE49-F238E27FC236}">
                <a16:creationId xmlns:a16="http://schemas.microsoft.com/office/drawing/2014/main" id="{B70B8C7D-C114-4CBE-99EA-AE1DB1C34280}"/>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44</a:t>
            </a:fld>
            <a:endParaRPr lang="en-US"/>
          </a:p>
        </p:txBody>
      </p:sp>
    </p:spTree>
    <p:extLst>
      <p:ext uri="{BB962C8B-B14F-4D97-AF65-F5344CB8AC3E}">
        <p14:creationId xmlns:p14="http://schemas.microsoft.com/office/powerpoint/2010/main" val="3469702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8F0EF4-08AD-4FEB-8724-3C2E5B85F0FF}"/>
              </a:ext>
            </a:extLst>
          </p:cNvPr>
          <p:cNvSpPr>
            <a:spLocks noGrp="1"/>
          </p:cNvSpPr>
          <p:nvPr>
            <p:ph idx="1"/>
          </p:nvPr>
        </p:nvSpPr>
        <p:spPr>
          <a:xfrm>
            <a:off x="346819" y="330807"/>
            <a:ext cx="7982171" cy="3448051"/>
          </a:xfrm>
        </p:spPr>
        <p:txBody>
          <a:bodyPr/>
          <a:lstStyle/>
          <a:p>
            <a:pPr marL="0" indent="0">
              <a:buNone/>
            </a:pPr>
            <a:endParaRPr lang="en-US" sz="1600" b="1" dirty="0"/>
          </a:p>
          <a:p>
            <a:pPr marL="0" indent="0">
              <a:buNone/>
            </a:pPr>
            <a:r>
              <a:rPr lang="en-US" sz="1600" b="1" dirty="0">
                <a:solidFill>
                  <a:srgbClr val="0070C0"/>
                </a:solidFill>
              </a:rPr>
              <a:t>Navigation</a:t>
            </a:r>
            <a:r>
              <a:rPr lang="en-US" sz="1600" b="1" dirty="0"/>
              <a:t>: </a:t>
            </a:r>
            <a:r>
              <a:rPr lang="en-US" sz="1600" dirty="0"/>
              <a:t>Suppliers &gt; 1099/Global Withholding &gt; 1099 Reports &gt; Withholding Sent File</a:t>
            </a:r>
          </a:p>
        </p:txBody>
      </p:sp>
      <p:sp>
        <p:nvSpPr>
          <p:cNvPr id="4" name="Slide Number Placeholder 3">
            <a:extLst>
              <a:ext uri="{FF2B5EF4-FFF2-40B4-BE49-F238E27FC236}">
                <a16:creationId xmlns:a16="http://schemas.microsoft.com/office/drawing/2014/main" id="{B70B8C7D-C114-4CBE-99EA-AE1DB1C34280}"/>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45</a:t>
            </a:fld>
            <a:endParaRPr lang="en-US"/>
          </a:p>
        </p:txBody>
      </p:sp>
      <p:pic>
        <p:nvPicPr>
          <p:cNvPr id="8" name="Picture 7">
            <a:extLst>
              <a:ext uri="{FF2B5EF4-FFF2-40B4-BE49-F238E27FC236}">
                <a16:creationId xmlns:a16="http://schemas.microsoft.com/office/drawing/2014/main" id="{F50EE84E-A83B-4B20-B77F-534369F5A893}"/>
              </a:ext>
            </a:extLst>
          </p:cNvPr>
          <p:cNvPicPr>
            <a:picLocks noChangeAspect="1"/>
          </p:cNvPicPr>
          <p:nvPr/>
        </p:nvPicPr>
        <p:blipFill>
          <a:blip r:embed="rId2"/>
          <a:stretch>
            <a:fillRect/>
          </a:stretch>
        </p:blipFill>
        <p:spPr>
          <a:xfrm>
            <a:off x="2304006" y="1125363"/>
            <a:ext cx="4535987" cy="3638463"/>
          </a:xfrm>
          <a:prstGeom prst="rect">
            <a:avLst/>
          </a:prstGeom>
        </p:spPr>
      </p:pic>
    </p:spTree>
    <p:extLst>
      <p:ext uri="{BB962C8B-B14F-4D97-AF65-F5344CB8AC3E}">
        <p14:creationId xmlns:p14="http://schemas.microsoft.com/office/powerpoint/2010/main" val="793546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0D7899-076F-489B-8016-331E73014F8C}"/>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46</a:t>
            </a:fld>
            <a:endParaRPr lang="en-US"/>
          </a:p>
        </p:txBody>
      </p:sp>
      <p:sp>
        <p:nvSpPr>
          <p:cNvPr id="5" name="Content Placeholder 1">
            <a:extLst>
              <a:ext uri="{FF2B5EF4-FFF2-40B4-BE49-F238E27FC236}">
                <a16:creationId xmlns:a16="http://schemas.microsoft.com/office/drawing/2014/main" id="{F11C7645-7822-4B63-A089-C504F17AA531}"/>
              </a:ext>
            </a:extLst>
          </p:cNvPr>
          <p:cNvSpPr txBox="1">
            <a:spLocks/>
          </p:cNvSpPr>
          <p:nvPr/>
        </p:nvSpPr>
        <p:spPr>
          <a:xfrm>
            <a:off x="362724" y="436825"/>
            <a:ext cx="8224685" cy="389663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800" b="1" u="sng" dirty="0">
                <a:solidFill>
                  <a:srgbClr val="C00000"/>
                </a:solidFill>
              </a:rPr>
              <a:t>**NEW QUERY** </a:t>
            </a:r>
            <a:r>
              <a:rPr lang="en-US" sz="1600" u="sng" dirty="0">
                <a:solidFill>
                  <a:srgbClr val="3F76AA"/>
                </a:solidFill>
                <a:latin typeface="Arial" panose="020B0604020202020204" pitchFamily="34" charset="0"/>
                <a:cs typeface="Arial" panose="020B0604020202020204" pitchFamily="34" charset="0"/>
              </a:rPr>
              <a:t>Available Now</a:t>
            </a:r>
            <a:r>
              <a:rPr lang="en-US" sz="1600" dirty="0">
                <a:solidFill>
                  <a:srgbClr val="3F76AA"/>
                </a:solidFill>
                <a:latin typeface="Arial" panose="020B0604020202020204" pitchFamily="34" charset="0"/>
                <a:cs typeface="Arial" panose="020B0604020202020204" pitchFamily="34" charset="0"/>
              </a:rPr>
              <a:t>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ctr">
              <a:buNone/>
            </a:pPr>
            <a:r>
              <a:rPr lang="en-US" sz="2800" b="1" dirty="0">
                <a:effectLst/>
                <a:latin typeface="Calibri" panose="020F0502020204030204" pitchFamily="34" charset="0"/>
                <a:ea typeface="Calibri" panose="020F0502020204030204" pitchFamily="34" charset="0"/>
                <a:cs typeface="Times New Roman" panose="02020603050405020304" pitchFamily="18" charset="0"/>
              </a:rPr>
              <a:t>BOR_AP_1099_WTHD_SENT_INCOMPL</a:t>
            </a:r>
            <a:endParaRPr lang="en-US" sz="1400" dirty="0"/>
          </a:p>
          <a:p>
            <a:pPr marL="0" indent="0">
              <a:buFont typeface="Arial" panose="020B0604020202020204" pitchFamily="34" charset="0"/>
              <a:buNone/>
            </a:pPr>
            <a:r>
              <a:rPr lang="en-US" sz="2000" dirty="0"/>
              <a:t>This query will provide you a list of any Control ID/Reporting Year combinations that are still awaiting the WTHD_SENT process to be run.</a:t>
            </a:r>
          </a:p>
          <a:p>
            <a:pPr marL="0" indent="0">
              <a:buFont typeface="Arial" panose="020B0604020202020204" pitchFamily="34" charset="0"/>
              <a:buNone/>
            </a:pPr>
            <a:endParaRPr lang="en-US" sz="1400" dirty="0"/>
          </a:p>
        </p:txBody>
      </p:sp>
      <p:pic>
        <p:nvPicPr>
          <p:cNvPr id="6" name="Picture 5">
            <a:extLst>
              <a:ext uri="{FF2B5EF4-FFF2-40B4-BE49-F238E27FC236}">
                <a16:creationId xmlns:a16="http://schemas.microsoft.com/office/drawing/2014/main" id="{B1BC3387-12CA-415E-B311-D26A1230F570}"/>
              </a:ext>
            </a:extLst>
          </p:cNvPr>
          <p:cNvPicPr>
            <a:picLocks noChangeAspect="1"/>
          </p:cNvPicPr>
          <p:nvPr/>
        </p:nvPicPr>
        <p:blipFill>
          <a:blip r:embed="rId2"/>
          <a:stretch>
            <a:fillRect/>
          </a:stretch>
        </p:blipFill>
        <p:spPr>
          <a:xfrm>
            <a:off x="3094383" y="2030658"/>
            <a:ext cx="2292626" cy="1082184"/>
          </a:xfrm>
          <a:prstGeom prst="rect">
            <a:avLst/>
          </a:prstGeom>
        </p:spPr>
      </p:pic>
      <p:pic>
        <p:nvPicPr>
          <p:cNvPr id="10" name="Picture 9">
            <a:extLst>
              <a:ext uri="{FF2B5EF4-FFF2-40B4-BE49-F238E27FC236}">
                <a16:creationId xmlns:a16="http://schemas.microsoft.com/office/drawing/2014/main" id="{FEDF69BC-0492-4675-ACA1-3219DFA7C881}"/>
              </a:ext>
            </a:extLst>
          </p:cNvPr>
          <p:cNvPicPr>
            <a:picLocks noChangeAspect="1"/>
          </p:cNvPicPr>
          <p:nvPr/>
        </p:nvPicPr>
        <p:blipFill>
          <a:blip r:embed="rId3"/>
          <a:stretch>
            <a:fillRect/>
          </a:stretch>
        </p:blipFill>
        <p:spPr>
          <a:xfrm>
            <a:off x="663437" y="3309316"/>
            <a:ext cx="7048500" cy="1162050"/>
          </a:xfrm>
          <a:prstGeom prst="rect">
            <a:avLst/>
          </a:prstGeom>
        </p:spPr>
      </p:pic>
    </p:spTree>
    <p:extLst>
      <p:ext uri="{BB962C8B-B14F-4D97-AF65-F5344CB8AC3E}">
        <p14:creationId xmlns:p14="http://schemas.microsoft.com/office/powerpoint/2010/main" val="3863147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solidFill>
                  <a:srgbClr val="0070C0"/>
                </a:solidFill>
              </a:rPr>
              <a:t>DEMO</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a:bodyPr>
          <a:lstStyle/>
          <a:p>
            <a:r>
              <a:rPr lang="en-US" dirty="0"/>
              <a:t>DEMO – Show how to run the WTHD_SENT Process</a:t>
            </a:r>
          </a:p>
          <a:p>
            <a:r>
              <a:rPr lang="en-US" dirty="0"/>
              <a:t>DEMO – Show how to run the BOR_AP_1099_WTHD_SENT_INCOMPL query</a:t>
            </a:r>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47</a:t>
            </a:fld>
            <a:endParaRPr lang="en-US"/>
          </a:p>
        </p:txBody>
      </p:sp>
    </p:spTree>
    <p:extLst>
      <p:ext uri="{BB962C8B-B14F-4D97-AF65-F5344CB8AC3E}">
        <p14:creationId xmlns:p14="http://schemas.microsoft.com/office/powerpoint/2010/main" val="39370096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t>Review and Questions</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lnSpcReduction="10000"/>
          </a:bodyPr>
          <a:lstStyle/>
          <a:p>
            <a:r>
              <a:rPr lang="en-US" b="1" dirty="0"/>
              <a:t>Recap</a:t>
            </a:r>
          </a:p>
          <a:p>
            <a:pPr lvl="1"/>
            <a:r>
              <a:rPr lang="en-US" dirty="0"/>
              <a:t>run the WTHD_SENT process after you submit your original file to the IRS and it has been accepted.</a:t>
            </a:r>
          </a:p>
          <a:p>
            <a:pPr lvl="1"/>
            <a:r>
              <a:rPr lang="en-US" dirty="0"/>
              <a:t>run the WTHD_SENT process after you submit a correction file to the IRS and it has been accepted.</a:t>
            </a:r>
          </a:p>
          <a:p>
            <a:pPr lvl="1"/>
            <a:r>
              <a:rPr lang="en-US" dirty="0"/>
              <a:t>run the WTHD_SENT process TWICE after you submit a replacement file to the IRS and it has been accepted.</a:t>
            </a:r>
          </a:p>
          <a:p>
            <a:pPr lvl="1"/>
            <a:r>
              <a:rPr lang="en-US" dirty="0"/>
              <a:t>there is a new query, </a:t>
            </a:r>
            <a:r>
              <a:rPr lang="en-US" b="1" dirty="0"/>
              <a:t>BOR_AP_1099_WTHD_SENT_INCOMPL</a:t>
            </a:r>
            <a:r>
              <a:rPr lang="en-US" dirty="0"/>
              <a:t>, that you can run to find out if you have run the WTHD_SENT process for the following year(s).</a:t>
            </a:r>
          </a:p>
          <a:p>
            <a:endParaRPr lang="en-US" dirty="0"/>
          </a:p>
          <a:p>
            <a:r>
              <a:rPr lang="en-US" b="1" dirty="0"/>
              <a:t>Any other questions at this point?</a:t>
            </a:r>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48</a:t>
            </a:fld>
            <a:endParaRPr lang="en-US"/>
          </a:p>
        </p:txBody>
      </p:sp>
    </p:spTree>
    <p:extLst>
      <p:ext uri="{BB962C8B-B14F-4D97-AF65-F5344CB8AC3E}">
        <p14:creationId xmlns:p14="http://schemas.microsoft.com/office/powerpoint/2010/main" val="22617792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3129D7-D654-477B-B212-C27EC568C9DE}"/>
              </a:ext>
            </a:extLst>
          </p:cNvPr>
          <p:cNvSpPr>
            <a:spLocks noGrp="1"/>
          </p:cNvSpPr>
          <p:nvPr>
            <p:ph idx="1"/>
          </p:nvPr>
        </p:nvSpPr>
        <p:spPr>
          <a:xfrm>
            <a:off x="522180" y="1020005"/>
            <a:ext cx="8088420" cy="3944591"/>
          </a:xfrm>
        </p:spPr>
        <p:txBody>
          <a:bodyPr vert="horz" lIns="91440" tIns="45720" rIns="91440" bIns="45720" rtlCol="0" anchor="t">
            <a:normAutofit/>
          </a:bodyPr>
          <a:lstStyle/>
          <a:p>
            <a:pPr marL="0" indent="0" algn="ctr">
              <a:buNone/>
            </a:pPr>
            <a:endParaRPr lang="en-US" b="1" dirty="0">
              <a:latin typeface="Arial"/>
              <a:cs typeface="Arial"/>
            </a:endParaRPr>
          </a:p>
          <a:p>
            <a:pPr marL="0" indent="0" algn="ctr">
              <a:buNone/>
            </a:pPr>
            <a:endParaRPr lang="en-US" b="1" dirty="0">
              <a:latin typeface="Arial"/>
              <a:cs typeface="Arial"/>
            </a:endParaRPr>
          </a:p>
          <a:p>
            <a:pPr marL="0" indent="0">
              <a:buNone/>
            </a:pPr>
            <a:endParaRPr lang="en-US"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49</a:t>
            </a:fld>
            <a:endParaRPr lang="en-US"/>
          </a:p>
        </p:txBody>
      </p:sp>
      <p:sp>
        <p:nvSpPr>
          <p:cNvPr id="6" name="TextBox 5">
            <a:extLst>
              <a:ext uri="{FF2B5EF4-FFF2-40B4-BE49-F238E27FC236}">
                <a16:creationId xmlns:a16="http://schemas.microsoft.com/office/drawing/2014/main" id="{E8C587A1-B1EC-4548-A6B4-7F2E660ACF0E}"/>
              </a:ext>
            </a:extLst>
          </p:cNvPr>
          <p:cNvSpPr txBox="1"/>
          <p:nvPr/>
        </p:nvSpPr>
        <p:spPr>
          <a:xfrm>
            <a:off x="101887" y="1809030"/>
            <a:ext cx="8356512" cy="523220"/>
          </a:xfrm>
          <a:prstGeom prst="rect">
            <a:avLst/>
          </a:prstGeom>
          <a:noFill/>
        </p:spPr>
        <p:txBody>
          <a:bodyPr wrap="square">
            <a:spAutoFit/>
          </a:bodyPr>
          <a:lstStyle/>
          <a:p>
            <a:pPr algn="ctr"/>
            <a:r>
              <a:rPr lang="en-US" sz="2800" b="1" dirty="0">
                <a:solidFill>
                  <a:srgbClr val="0070C0"/>
                </a:solidFill>
                <a:latin typeface="Arial"/>
                <a:cs typeface="Arial"/>
              </a:rPr>
              <a:t>Withhold 1099 Report Job – IRS_%.txt file</a:t>
            </a:r>
          </a:p>
        </p:txBody>
      </p:sp>
    </p:spTree>
    <p:extLst>
      <p:ext uri="{BB962C8B-B14F-4D97-AF65-F5344CB8AC3E}">
        <p14:creationId xmlns:p14="http://schemas.microsoft.com/office/powerpoint/2010/main" val="3568614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5</a:t>
            </a:fld>
            <a:endParaRPr lang="en-US"/>
          </a:p>
        </p:txBody>
      </p:sp>
      <p:sp>
        <p:nvSpPr>
          <p:cNvPr id="2" name="Content Placeholder 1">
            <a:extLst>
              <a:ext uri="{FF2B5EF4-FFF2-40B4-BE49-F238E27FC236}">
                <a16:creationId xmlns:a16="http://schemas.microsoft.com/office/drawing/2014/main" id="{C93129D7-D654-477B-B212-C27EC568C9DE}"/>
              </a:ext>
            </a:extLst>
          </p:cNvPr>
          <p:cNvSpPr>
            <a:spLocks noGrp="1"/>
          </p:cNvSpPr>
          <p:nvPr>
            <p:ph idx="4294967295"/>
          </p:nvPr>
        </p:nvSpPr>
        <p:spPr>
          <a:xfrm>
            <a:off x="866692" y="675365"/>
            <a:ext cx="7086449" cy="2417693"/>
          </a:xfrm>
        </p:spPr>
        <p:txBody>
          <a:bodyPr vert="horz" lIns="91440" tIns="45720" rIns="91440" bIns="45720" rtlCol="0" anchor="t">
            <a:normAutofit/>
          </a:bodyPr>
          <a:lstStyle/>
          <a:p>
            <a:pPr marL="0" indent="0" algn="ctr">
              <a:buNone/>
            </a:pPr>
            <a:endParaRPr lang="en-US" b="1" dirty="0">
              <a:latin typeface="Arial"/>
              <a:cs typeface="Arial"/>
            </a:endParaRPr>
          </a:p>
          <a:p>
            <a:pPr marL="0" indent="0" algn="ctr">
              <a:buNone/>
            </a:pPr>
            <a:endParaRPr lang="en-US" b="1" dirty="0">
              <a:latin typeface="Arial"/>
              <a:cs typeface="Arial"/>
            </a:endParaRPr>
          </a:p>
          <a:p>
            <a:pPr marL="0" indent="0" algn="ctr">
              <a:buNone/>
            </a:pPr>
            <a:endParaRPr lang="en-US" sz="2800" b="1" dirty="0">
              <a:latin typeface="Arial"/>
              <a:cs typeface="Arial"/>
            </a:endParaRPr>
          </a:p>
          <a:p>
            <a:pPr marL="0" indent="0" algn="ctr">
              <a:buNone/>
            </a:pPr>
            <a:r>
              <a:rPr lang="en-US" sz="2800" b="1" dirty="0">
                <a:solidFill>
                  <a:srgbClr val="0070C0"/>
                </a:solidFill>
                <a:latin typeface="Arial"/>
                <a:cs typeface="Arial"/>
              </a:rPr>
              <a:t>IRS 1099 Withholding Changes for 2020</a:t>
            </a:r>
          </a:p>
        </p:txBody>
      </p:sp>
    </p:spTree>
    <p:extLst>
      <p:ext uri="{BB962C8B-B14F-4D97-AF65-F5344CB8AC3E}">
        <p14:creationId xmlns:p14="http://schemas.microsoft.com/office/powerpoint/2010/main" val="2324856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F6B09B-E9A1-4304-B684-6C1F58DD33F9}"/>
              </a:ext>
            </a:extLst>
          </p:cNvPr>
          <p:cNvSpPr>
            <a:spLocks noGrp="1"/>
          </p:cNvSpPr>
          <p:nvPr>
            <p:ph idx="1"/>
          </p:nvPr>
        </p:nvSpPr>
        <p:spPr>
          <a:xfrm>
            <a:off x="269819" y="248254"/>
            <a:ext cx="7069235" cy="3219450"/>
          </a:xfrm>
        </p:spPr>
        <p:txBody>
          <a:bodyPr>
            <a:normAutofit/>
          </a:bodyPr>
          <a:lstStyle/>
          <a:p>
            <a:pPr marL="0" indent="0" algn="ctr">
              <a:buNone/>
            </a:pPr>
            <a:r>
              <a:rPr lang="en-US" sz="1800" b="1" dirty="0">
                <a:solidFill>
                  <a:srgbClr val="C00000"/>
                </a:solidFill>
              </a:rPr>
              <a:t>New Change: </a:t>
            </a:r>
            <a:r>
              <a:rPr lang="en-US" sz="1800" b="1" dirty="0">
                <a:solidFill>
                  <a:srgbClr val="0070C0"/>
                </a:solidFill>
              </a:rPr>
              <a:t>Withhold 1099 Report Job – CY2020</a:t>
            </a:r>
          </a:p>
          <a:p>
            <a:pPr marL="0" indent="0">
              <a:buNone/>
            </a:pPr>
            <a:r>
              <a:rPr lang="en-US" sz="1400" b="1" dirty="0">
                <a:solidFill>
                  <a:srgbClr val="0070C0"/>
                </a:solidFill>
              </a:rPr>
              <a:t>Navigation</a:t>
            </a:r>
            <a:r>
              <a:rPr lang="en-US" sz="1400" b="1" dirty="0"/>
              <a:t>: </a:t>
            </a:r>
            <a:r>
              <a:rPr lang="en-US" sz="1400" dirty="0"/>
              <a:t>Suppliers &gt; 1099/Global Withholding &gt; 1099 Reports &gt; Withhold 1099 Report Job</a:t>
            </a:r>
          </a:p>
          <a:p>
            <a:pPr marL="0" indent="0">
              <a:buNone/>
            </a:pPr>
            <a:endParaRPr lang="en-US" sz="1400" dirty="0"/>
          </a:p>
          <a:p>
            <a:pPr marL="0" indent="0">
              <a:buNone/>
            </a:pPr>
            <a:endParaRPr lang="en-US" sz="1800" b="1" dirty="0"/>
          </a:p>
          <a:p>
            <a:pPr marL="0" indent="0" algn="ctr">
              <a:buNone/>
            </a:pPr>
            <a:endParaRPr lang="en-US" sz="1800" dirty="0"/>
          </a:p>
        </p:txBody>
      </p:sp>
      <p:sp>
        <p:nvSpPr>
          <p:cNvPr id="4" name="Slide Number Placeholder 3">
            <a:extLst>
              <a:ext uri="{FF2B5EF4-FFF2-40B4-BE49-F238E27FC236}">
                <a16:creationId xmlns:a16="http://schemas.microsoft.com/office/drawing/2014/main" id="{CC0D7899-076F-489B-8016-331E73014F8C}"/>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50</a:t>
            </a:fld>
            <a:endParaRPr lang="en-US"/>
          </a:p>
        </p:txBody>
      </p:sp>
      <p:grpSp>
        <p:nvGrpSpPr>
          <p:cNvPr id="5" name="Group 4">
            <a:extLst>
              <a:ext uri="{FF2B5EF4-FFF2-40B4-BE49-F238E27FC236}">
                <a16:creationId xmlns:a16="http://schemas.microsoft.com/office/drawing/2014/main" id="{B70C253E-65F6-47C7-A384-78DF1C8BC5EC}"/>
              </a:ext>
            </a:extLst>
          </p:cNvPr>
          <p:cNvGrpSpPr/>
          <p:nvPr/>
        </p:nvGrpSpPr>
        <p:grpSpPr>
          <a:xfrm>
            <a:off x="2014496" y="890248"/>
            <a:ext cx="5115007" cy="3952421"/>
            <a:chOff x="2565788" y="942825"/>
            <a:chExt cx="5115007" cy="3952421"/>
          </a:xfrm>
        </p:grpSpPr>
        <p:pic>
          <p:nvPicPr>
            <p:cNvPr id="6" name="Picture 5">
              <a:extLst>
                <a:ext uri="{FF2B5EF4-FFF2-40B4-BE49-F238E27FC236}">
                  <a16:creationId xmlns:a16="http://schemas.microsoft.com/office/drawing/2014/main" id="{D8A2608D-AD1B-4E49-9D9D-9C74C05B9592}"/>
                </a:ext>
              </a:extLst>
            </p:cNvPr>
            <p:cNvPicPr>
              <a:picLocks noChangeAspect="1"/>
            </p:cNvPicPr>
            <p:nvPr/>
          </p:nvPicPr>
          <p:blipFill>
            <a:blip r:embed="rId2"/>
            <a:stretch>
              <a:fillRect/>
            </a:stretch>
          </p:blipFill>
          <p:spPr>
            <a:xfrm>
              <a:off x="2688346" y="1416534"/>
              <a:ext cx="4992449" cy="2310431"/>
            </a:xfrm>
            <a:prstGeom prst="rect">
              <a:avLst/>
            </a:prstGeom>
          </p:spPr>
        </p:pic>
        <p:pic>
          <p:nvPicPr>
            <p:cNvPr id="7" name="Picture 6">
              <a:extLst>
                <a:ext uri="{FF2B5EF4-FFF2-40B4-BE49-F238E27FC236}">
                  <a16:creationId xmlns:a16="http://schemas.microsoft.com/office/drawing/2014/main" id="{71C7E713-AE0B-4750-A1B9-0A944B1FF828}"/>
                </a:ext>
              </a:extLst>
            </p:cNvPr>
            <p:cNvPicPr/>
            <p:nvPr/>
          </p:nvPicPr>
          <p:blipFill>
            <a:blip r:embed="rId3"/>
            <a:stretch>
              <a:fillRect/>
            </a:stretch>
          </p:blipFill>
          <p:spPr>
            <a:xfrm>
              <a:off x="2565788" y="942825"/>
              <a:ext cx="3758230" cy="3952421"/>
            </a:xfrm>
            <a:prstGeom prst="rect">
              <a:avLst/>
            </a:prstGeom>
          </p:spPr>
        </p:pic>
      </p:grpSp>
    </p:spTree>
    <p:extLst>
      <p:ext uri="{BB962C8B-B14F-4D97-AF65-F5344CB8AC3E}">
        <p14:creationId xmlns:p14="http://schemas.microsoft.com/office/powerpoint/2010/main" val="14504322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F6B09B-E9A1-4304-B684-6C1F58DD33F9}"/>
              </a:ext>
            </a:extLst>
          </p:cNvPr>
          <p:cNvSpPr>
            <a:spLocks noGrp="1"/>
          </p:cNvSpPr>
          <p:nvPr>
            <p:ph idx="1"/>
          </p:nvPr>
        </p:nvSpPr>
        <p:spPr>
          <a:xfrm>
            <a:off x="260640" y="250057"/>
            <a:ext cx="7707189" cy="3133166"/>
          </a:xfrm>
        </p:spPr>
        <p:txBody>
          <a:bodyPr>
            <a:normAutofit/>
          </a:bodyPr>
          <a:lstStyle/>
          <a:p>
            <a:pPr marL="0" indent="0" algn="ctr">
              <a:buNone/>
            </a:pPr>
            <a:r>
              <a:rPr lang="en-US" sz="2000" b="1" i="1" dirty="0">
                <a:solidFill>
                  <a:srgbClr val="0070C0"/>
                </a:solidFill>
              </a:rPr>
              <a:t>PREVIOUS YEARS: </a:t>
            </a:r>
            <a:r>
              <a:rPr lang="en-US" sz="2000" b="1" dirty="0">
                <a:solidFill>
                  <a:srgbClr val="0070C0"/>
                </a:solidFill>
              </a:rPr>
              <a:t>Withhold 1099 Report Job </a:t>
            </a:r>
          </a:p>
        </p:txBody>
      </p:sp>
      <p:sp>
        <p:nvSpPr>
          <p:cNvPr id="4" name="Slide Number Placeholder 3">
            <a:extLst>
              <a:ext uri="{FF2B5EF4-FFF2-40B4-BE49-F238E27FC236}">
                <a16:creationId xmlns:a16="http://schemas.microsoft.com/office/drawing/2014/main" id="{CC0D7899-076F-489B-8016-331E73014F8C}"/>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51</a:t>
            </a:fld>
            <a:endParaRPr lang="en-US"/>
          </a:p>
        </p:txBody>
      </p:sp>
      <p:grpSp>
        <p:nvGrpSpPr>
          <p:cNvPr id="5" name="Group 4">
            <a:extLst>
              <a:ext uri="{FF2B5EF4-FFF2-40B4-BE49-F238E27FC236}">
                <a16:creationId xmlns:a16="http://schemas.microsoft.com/office/drawing/2014/main" id="{0B0E39EE-22F6-4B0B-B4EA-0A62FED9849C}"/>
              </a:ext>
            </a:extLst>
          </p:cNvPr>
          <p:cNvGrpSpPr/>
          <p:nvPr/>
        </p:nvGrpSpPr>
        <p:grpSpPr>
          <a:xfrm>
            <a:off x="2271578" y="683702"/>
            <a:ext cx="4944000" cy="4080156"/>
            <a:chOff x="2768535" y="677076"/>
            <a:chExt cx="4944000" cy="4080156"/>
          </a:xfrm>
        </p:grpSpPr>
        <p:pic>
          <p:nvPicPr>
            <p:cNvPr id="7" name="Picture 6">
              <a:extLst>
                <a:ext uri="{FF2B5EF4-FFF2-40B4-BE49-F238E27FC236}">
                  <a16:creationId xmlns:a16="http://schemas.microsoft.com/office/drawing/2014/main" id="{1408F482-8B9D-4083-A596-AA1BE7367FF7}"/>
                </a:ext>
              </a:extLst>
            </p:cNvPr>
            <p:cNvPicPr>
              <a:picLocks noChangeAspect="1"/>
            </p:cNvPicPr>
            <p:nvPr/>
          </p:nvPicPr>
          <p:blipFill>
            <a:blip r:embed="rId2"/>
            <a:stretch>
              <a:fillRect/>
            </a:stretch>
          </p:blipFill>
          <p:spPr>
            <a:xfrm>
              <a:off x="2930489" y="1614104"/>
              <a:ext cx="4782046" cy="2196138"/>
            </a:xfrm>
            <a:prstGeom prst="rect">
              <a:avLst/>
            </a:prstGeom>
          </p:spPr>
        </p:pic>
        <p:pic>
          <p:nvPicPr>
            <p:cNvPr id="8" name="Picture 7">
              <a:extLst>
                <a:ext uri="{FF2B5EF4-FFF2-40B4-BE49-F238E27FC236}">
                  <a16:creationId xmlns:a16="http://schemas.microsoft.com/office/drawing/2014/main" id="{1C082FE2-6A48-4DD2-9C5B-65E32DB66098}"/>
                </a:ext>
              </a:extLst>
            </p:cNvPr>
            <p:cNvPicPr/>
            <p:nvPr/>
          </p:nvPicPr>
          <p:blipFill>
            <a:blip r:embed="rId3"/>
            <a:stretch>
              <a:fillRect/>
            </a:stretch>
          </p:blipFill>
          <p:spPr>
            <a:xfrm>
              <a:off x="2768535" y="677076"/>
              <a:ext cx="3485758" cy="4080156"/>
            </a:xfrm>
            <a:prstGeom prst="rect">
              <a:avLst/>
            </a:prstGeom>
          </p:spPr>
        </p:pic>
      </p:grpSp>
    </p:spTree>
    <p:extLst>
      <p:ext uri="{BB962C8B-B14F-4D97-AF65-F5344CB8AC3E}">
        <p14:creationId xmlns:p14="http://schemas.microsoft.com/office/powerpoint/2010/main" val="40899249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dirty="0">
                <a:solidFill>
                  <a:srgbClr val="C00000"/>
                </a:solidFill>
              </a:rPr>
              <a:t>New Change: </a:t>
            </a:r>
            <a:r>
              <a:rPr lang="en-US" b="1" dirty="0">
                <a:solidFill>
                  <a:srgbClr val="0070C0"/>
                </a:solidFill>
              </a:rPr>
              <a:t>IRS_001_%.TXT File for CY2020</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a:bodyPr>
          <a:lstStyle/>
          <a:p>
            <a:endParaRPr lang="en-US" dirty="0"/>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52</a:t>
            </a:fld>
            <a:endParaRPr lang="en-US"/>
          </a:p>
        </p:txBody>
      </p:sp>
      <p:sp>
        <p:nvSpPr>
          <p:cNvPr id="3" name="TextBox 2">
            <a:extLst>
              <a:ext uri="{FF2B5EF4-FFF2-40B4-BE49-F238E27FC236}">
                <a16:creationId xmlns:a16="http://schemas.microsoft.com/office/drawing/2014/main" id="{062B30B7-CB8B-436B-9967-BD895905BDA4}"/>
              </a:ext>
            </a:extLst>
          </p:cNvPr>
          <p:cNvSpPr txBox="1"/>
          <p:nvPr/>
        </p:nvSpPr>
        <p:spPr>
          <a:xfrm>
            <a:off x="576470" y="1464365"/>
            <a:ext cx="74676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CY2020: There will only be one file created for CY2020 when you run the 1099 Report Job. </a:t>
            </a:r>
          </a:p>
          <a:p>
            <a:pPr marL="285750" indent="-285750">
              <a:buFont typeface="Arial" panose="020B0604020202020204" pitchFamily="34" charset="0"/>
              <a:buChar char="•"/>
            </a:pPr>
            <a:r>
              <a:rPr lang="en-US" dirty="0"/>
              <a:t>Last year it created a separate file for both NEC and MISC.)</a:t>
            </a:r>
          </a:p>
        </p:txBody>
      </p:sp>
      <p:pic>
        <p:nvPicPr>
          <p:cNvPr id="6" name="Picture 5">
            <a:extLst>
              <a:ext uri="{FF2B5EF4-FFF2-40B4-BE49-F238E27FC236}">
                <a16:creationId xmlns:a16="http://schemas.microsoft.com/office/drawing/2014/main" id="{C5A454CF-8886-47EF-AA11-0AB4F069E90A}"/>
              </a:ext>
            </a:extLst>
          </p:cNvPr>
          <p:cNvPicPr>
            <a:picLocks noChangeAspect="1"/>
          </p:cNvPicPr>
          <p:nvPr/>
        </p:nvPicPr>
        <p:blipFill>
          <a:blip r:embed="rId2"/>
          <a:stretch>
            <a:fillRect/>
          </a:stretch>
        </p:blipFill>
        <p:spPr>
          <a:xfrm>
            <a:off x="402208" y="2410440"/>
            <a:ext cx="3500793" cy="1345961"/>
          </a:xfrm>
          <a:prstGeom prst="rect">
            <a:avLst/>
          </a:prstGeom>
        </p:spPr>
      </p:pic>
      <p:pic>
        <p:nvPicPr>
          <p:cNvPr id="9" name="Picture 8">
            <a:extLst>
              <a:ext uri="{FF2B5EF4-FFF2-40B4-BE49-F238E27FC236}">
                <a16:creationId xmlns:a16="http://schemas.microsoft.com/office/drawing/2014/main" id="{2CFE750D-07B2-4681-8AD8-821DB9510A2D}"/>
              </a:ext>
            </a:extLst>
          </p:cNvPr>
          <p:cNvPicPr>
            <a:picLocks noChangeAspect="1"/>
          </p:cNvPicPr>
          <p:nvPr/>
        </p:nvPicPr>
        <p:blipFill>
          <a:blip r:embed="rId3"/>
          <a:stretch>
            <a:fillRect/>
          </a:stretch>
        </p:blipFill>
        <p:spPr>
          <a:xfrm>
            <a:off x="4242172" y="2610018"/>
            <a:ext cx="3613134" cy="1345961"/>
          </a:xfrm>
          <a:prstGeom prst="rect">
            <a:avLst/>
          </a:prstGeom>
        </p:spPr>
      </p:pic>
      <p:pic>
        <p:nvPicPr>
          <p:cNvPr id="11" name="Picture 10">
            <a:extLst>
              <a:ext uri="{FF2B5EF4-FFF2-40B4-BE49-F238E27FC236}">
                <a16:creationId xmlns:a16="http://schemas.microsoft.com/office/drawing/2014/main" id="{8B912619-818F-49E0-82B9-49D05CDA5361}"/>
              </a:ext>
            </a:extLst>
          </p:cNvPr>
          <p:cNvPicPr>
            <a:picLocks noChangeAspect="1"/>
          </p:cNvPicPr>
          <p:nvPr/>
        </p:nvPicPr>
        <p:blipFill>
          <a:blip r:embed="rId4"/>
          <a:stretch>
            <a:fillRect/>
          </a:stretch>
        </p:blipFill>
        <p:spPr>
          <a:xfrm>
            <a:off x="1368481" y="3978724"/>
            <a:ext cx="5062783" cy="886911"/>
          </a:xfrm>
          <a:prstGeom prst="rect">
            <a:avLst/>
          </a:prstGeom>
        </p:spPr>
      </p:pic>
    </p:spTree>
    <p:extLst>
      <p:ext uri="{BB962C8B-B14F-4D97-AF65-F5344CB8AC3E}">
        <p14:creationId xmlns:p14="http://schemas.microsoft.com/office/powerpoint/2010/main" val="6371297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dirty="0">
                <a:solidFill>
                  <a:srgbClr val="C00000"/>
                </a:solidFill>
              </a:rPr>
              <a:t>New Change: </a:t>
            </a:r>
            <a:r>
              <a:rPr lang="en-US" b="1" dirty="0">
                <a:solidFill>
                  <a:srgbClr val="0070C0"/>
                </a:solidFill>
              </a:rPr>
              <a:t>IRS_001_%.TXT File for CY2020</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a:bodyPr>
          <a:lstStyle/>
          <a:p>
            <a:endParaRPr lang="en-US" dirty="0"/>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53</a:t>
            </a:fld>
            <a:endParaRPr lang="en-US"/>
          </a:p>
        </p:txBody>
      </p:sp>
      <p:sp>
        <p:nvSpPr>
          <p:cNvPr id="3" name="TextBox 2">
            <a:extLst>
              <a:ext uri="{FF2B5EF4-FFF2-40B4-BE49-F238E27FC236}">
                <a16:creationId xmlns:a16="http://schemas.microsoft.com/office/drawing/2014/main" id="{062B30B7-CB8B-436B-9967-BD895905BDA4}"/>
              </a:ext>
            </a:extLst>
          </p:cNvPr>
          <p:cNvSpPr txBox="1"/>
          <p:nvPr/>
        </p:nvSpPr>
        <p:spPr>
          <a:xfrm>
            <a:off x="4815421" y="1393032"/>
            <a:ext cx="3995530" cy="2862322"/>
          </a:xfrm>
          <a:prstGeom prst="rect">
            <a:avLst/>
          </a:prstGeom>
          <a:noFill/>
        </p:spPr>
        <p:txBody>
          <a:bodyPr wrap="square" rtlCol="0">
            <a:spAutoFit/>
          </a:bodyPr>
          <a:lstStyle/>
          <a:p>
            <a:r>
              <a:rPr lang="en-US" sz="1800" i="1" dirty="0">
                <a:effectLst/>
                <a:latin typeface="Arial" panose="020B0604020202020204" pitchFamily="34" charset="0"/>
                <a:ea typeface="Times New Roman" panose="02020603050405020304" pitchFamily="18" charset="0"/>
              </a:rPr>
              <a:t>This file contains all 1099N and 1099M reporting that institutions will submit to the IRS.</a:t>
            </a:r>
          </a:p>
          <a:p>
            <a:pPr marL="285750" indent="-285750">
              <a:buFont typeface="Arial" panose="020B0604020202020204" pitchFamily="34" charset="0"/>
              <a:buChar char="•"/>
            </a:pPr>
            <a:endParaRPr lang="en-US" sz="1800" i="1" dirty="0">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Right-click on the </a:t>
            </a:r>
            <a:r>
              <a:rPr lang="en-US" sz="1800" b="1" dirty="0">
                <a:solidFill>
                  <a:srgbClr val="000080"/>
                </a:solidFill>
                <a:effectLst/>
                <a:latin typeface="Arial" panose="020B0604020202020204" pitchFamily="34" charset="0"/>
                <a:ea typeface="Times New Roman" panose="02020603050405020304" pitchFamily="18" charset="0"/>
                <a:cs typeface="Times New Roman" panose="02020603050405020304" pitchFamily="18" charset="0"/>
              </a:rPr>
              <a:t>IRS_001_%.TXT</a:t>
            </a:r>
            <a:r>
              <a:rPr lang="en-US" sz="1800" dirty="0">
                <a:solidFill>
                  <a:srgbClr val="00008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link and select “</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Save Link As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Save the file to the computer.  </a:t>
            </a:r>
          </a:p>
          <a:p>
            <a:pPr marL="285750" indent="-285750">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Do not Change the file name.  </a:t>
            </a:r>
          </a:p>
          <a:p>
            <a:pPr marL="285750" indent="-285750">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rPr>
              <a:t>Do not open the file in Excel.</a:t>
            </a:r>
          </a:p>
        </p:txBody>
      </p:sp>
      <p:pic>
        <p:nvPicPr>
          <p:cNvPr id="7" name="Picture 6">
            <a:extLst>
              <a:ext uri="{FF2B5EF4-FFF2-40B4-BE49-F238E27FC236}">
                <a16:creationId xmlns:a16="http://schemas.microsoft.com/office/drawing/2014/main" id="{250ACA88-8872-4603-8E53-4A58459743C7}"/>
              </a:ext>
            </a:extLst>
          </p:cNvPr>
          <p:cNvPicPr>
            <a:picLocks noChangeAspect="1"/>
          </p:cNvPicPr>
          <p:nvPr/>
        </p:nvPicPr>
        <p:blipFill>
          <a:blip r:embed="rId2"/>
          <a:stretch>
            <a:fillRect/>
          </a:stretch>
        </p:blipFill>
        <p:spPr>
          <a:xfrm>
            <a:off x="1038915" y="1268016"/>
            <a:ext cx="3630808" cy="3060026"/>
          </a:xfrm>
          <a:prstGeom prst="rect">
            <a:avLst/>
          </a:prstGeom>
        </p:spPr>
      </p:pic>
    </p:spTree>
    <p:extLst>
      <p:ext uri="{BB962C8B-B14F-4D97-AF65-F5344CB8AC3E}">
        <p14:creationId xmlns:p14="http://schemas.microsoft.com/office/powerpoint/2010/main" val="31165751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solidFill>
                  <a:srgbClr val="0070C0"/>
                </a:solidFill>
              </a:rPr>
              <a:t>DEMO</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a:bodyPr>
          <a:lstStyle/>
          <a:p>
            <a:r>
              <a:rPr lang="en-US" dirty="0"/>
              <a:t>DEMO – Show the 1099 Report Job for CY2020 </a:t>
            </a:r>
          </a:p>
          <a:p>
            <a:r>
              <a:rPr lang="en-US" dirty="0"/>
              <a:t>DEMO – Show the 1099 Report Job for CY2019 (different options)</a:t>
            </a:r>
          </a:p>
          <a:p>
            <a:r>
              <a:rPr lang="en-US" dirty="0"/>
              <a:t>DEMO – Show navigation to the IRS Text File</a:t>
            </a:r>
          </a:p>
          <a:p>
            <a:endParaRPr lang="en-US" dirty="0"/>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54</a:t>
            </a:fld>
            <a:endParaRPr lang="en-US"/>
          </a:p>
        </p:txBody>
      </p:sp>
    </p:spTree>
    <p:extLst>
      <p:ext uri="{BB962C8B-B14F-4D97-AF65-F5344CB8AC3E}">
        <p14:creationId xmlns:p14="http://schemas.microsoft.com/office/powerpoint/2010/main" val="3076629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solidFill>
                  <a:srgbClr val="C00000"/>
                </a:solidFill>
              </a:rPr>
              <a:t>Review and Questions</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a:bodyPr>
          <a:lstStyle/>
          <a:p>
            <a:r>
              <a:rPr lang="en-US" b="1" dirty="0"/>
              <a:t>Recap:</a:t>
            </a:r>
          </a:p>
          <a:p>
            <a:pPr lvl="1"/>
            <a:r>
              <a:rPr lang="en-US" dirty="0"/>
              <a:t>the 1099 Report Job will only produce one file for the IRS for CY2020.</a:t>
            </a:r>
          </a:p>
          <a:p>
            <a:pPr lvl="1"/>
            <a:r>
              <a:rPr lang="en-US" dirty="0"/>
              <a:t>how to locate the file: IRS_001_%.TXT.</a:t>
            </a:r>
          </a:p>
          <a:p>
            <a:endParaRPr lang="en-US" dirty="0"/>
          </a:p>
          <a:p>
            <a:r>
              <a:rPr lang="en-US" b="1" dirty="0"/>
              <a:t>Any other questions at this point?</a:t>
            </a:r>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55</a:t>
            </a:fld>
            <a:endParaRPr lang="en-US"/>
          </a:p>
        </p:txBody>
      </p:sp>
    </p:spTree>
    <p:extLst>
      <p:ext uri="{BB962C8B-B14F-4D97-AF65-F5344CB8AC3E}">
        <p14:creationId xmlns:p14="http://schemas.microsoft.com/office/powerpoint/2010/main" val="26865238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3129D7-D654-477B-B212-C27EC568C9DE}"/>
              </a:ext>
            </a:extLst>
          </p:cNvPr>
          <p:cNvSpPr>
            <a:spLocks noGrp="1"/>
          </p:cNvSpPr>
          <p:nvPr>
            <p:ph idx="1"/>
          </p:nvPr>
        </p:nvSpPr>
        <p:spPr>
          <a:xfrm>
            <a:off x="522180" y="1020005"/>
            <a:ext cx="8088420" cy="3944591"/>
          </a:xfrm>
        </p:spPr>
        <p:txBody>
          <a:bodyPr vert="horz" lIns="91440" tIns="45720" rIns="91440" bIns="45720" rtlCol="0" anchor="t">
            <a:normAutofit/>
          </a:bodyPr>
          <a:lstStyle/>
          <a:p>
            <a:pPr marL="0" indent="0" algn="ctr">
              <a:buNone/>
            </a:pPr>
            <a:endParaRPr lang="en-US" b="1" dirty="0">
              <a:latin typeface="Arial"/>
              <a:cs typeface="Arial"/>
            </a:endParaRPr>
          </a:p>
          <a:p>
            <a:pPr marL="0" indent="0" algn="ctr">
              <a:buNone/>
            </a:pPr>
            <a:endParaRPr lang="en-US" b="1" dirty="0">
              <a:latin typeface="Arial"/>
              <a:cs typeface="Arial"/>
            </a:endParaRPr>
          </a:p>
          <a:p>
            <a:pPr marL="0" indent="0">
              <a:buNone/>
            </a:pPr>
            <a:endParaRPr lang="en-US"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56</a:t>
            </a:fld>
            <a:endParaRPr lang="en-US"/>
          </a:p>
        </p:txBody>
      </p:sp>
      <p:sp>
        <p:nvSpPr>
          <p:cNvPr id="6" name="TextBox 5">
            <a:extLst>
              <a:ext uri="{FF2B5EF4-FFF2-40B4-BE49-F238E27FC236}">
                <a16:creationId xmlns:a16="http://schemas.microsoft.com/office/drawing/2014/main" id="{E8C587A1-B1EC-4548-A6B4-7F2E660ACF0E}"/>
              </a:ext>
            </a:extLst>
          </p:cNvPr>
          <p:cNvSpPr txBox="1"/>
          <p:nvPr/>
        </p:nvSpPr>
        <p:spPr>
          <a:xfrm>
            <a:off x="82008" y="1809030"/>
            <a:ext cx="8356512" cy="523220"/>
          </a:xfrm>
          <a:prstGeom prst="rect">
            <a:avLst/>
          </a:prstGeom>
          <a:noFill/>
        </p:spPr>
        <p:txBody>
          <a:bodyPr wrap="square">
            <a:spAutoFit/>
          </a:bodyPr>
          <a:lstStyle/>
          <a:p>
            <a:pPr algn="ctr"/>
            <a:r>
              <a:rPr lang="en-US" sz="2800" b="1" dirty="0">
                <a:solidFill>
                  <a:srgbClr val="0070C0"/>
                </a:solidFill>
                <a:latin typeface="Arial"/>
                <a:cs typeface="Arial"/>
              </a:rPr>
              <a:t>Withhold 1099 Report Job – COPY Bs</a:t>
            </a:r>
          </a:p>
        </p:txBody>
      </p:sp>
    </p:spTree>
    <p:extLst>
      <p:ext uri="{BB962C8B-B14F-4D97-AF65-F5344CB8AC3E}">
        <p14:creationId xmlns:p14="http://schemas.microsoft.com/office/powerpoint/2010/main" val="13518139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a:xfrm>
            <a:off x="629841" y="273844"/>
            <a:ext cx="7886700" cy="1263408"/>
          </a:xfrm>
        </p:spPr>
        <p:txBody>
          <a:bodyPr>
            <a:normAutofit/>
          </a:bodyPr>
          <a:lstStyle/>
          <a:p>
            <a:r>
              <a:rPr lang="en-US" b="1" dirty="0">
                <a:solidFill>
                  <a:srgbClr val="C00000"/>
                </a:solidFill>
              </a:rPr>
              <a:t>New Change: </a:t>
            </a:r>
            <a:r>
              <a:rPr lang="en-US" b="1" dirty="0">
                <a:solidFill>
                  <a:srgbClr val="0070C0"/>
                </a:solidFill>
              </a:rPr>
              <a:t>Print Copy B Files </a:t>
            </a:r>
            <a:br>
              <a:rPr lang="en-US" b="1" dirty="0">
                <a:solidFill>
                  <a:srgbClr val="0070C0"/>
                </a:solidFill>
              </a:rPr>
            </a:br>
            <a:r>
              <a:rPr lang="en-US" b="1" dirty="0">
                <a:solidFill>
                  <a:srgbClr val="0070C0"/>
                </a:solidFill>
              </a:rPr>
              <a:t>1099-MISC AND 1099-NEC</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a:bodyPr>
          <a:lstStyle/>
          <a:p>
            <a:endParaRPr lang="en-US" dirty="0"/>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57</a:t>
            </a:fld>
            <a:endParaRPr lang="en-US"/>
          </a:p>
        </p:txBody>
      </p:sp>
      <p:sp>
        <p:nvSpPr>
          <p:cNvPr id="5" name="Content Placeholder 2">
            <a:extLst>
              <a:ext uri="{FF2B5EF4-FFF2-40B4-BE49-F238E27FC236}">
                <a16:creationId xmlns:a16="http://schemas.microsoft.com/office/drawing/2014/main" id="{CAA1665F-B5D0-4273-8654-0EA7519BE2C3}"/>
              </a:ext>
            </a:extLst>
          </p:cNvPr>
          <p:cNvSpPr txBox="1">
            <a:spLocks/>
          </p:cNvSpPr>
          <p:nvPr/>
        </p:nvSpPr>
        <p:spPr>
          <a:xfrm>
            <a:off x="628650" y="1369219"/>
            <a:ext cx="7886700" cy="3263504"/>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spcBef>
                <a:spcPts val="0"/>
              </a:spcBef>
            </a:pPr>
            <a:r>
              <a:rPr lang="en-US" sz="2400" b="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Navigation: </a:t>
            </a:r>
            <a:r>
              <a:rPr lang="en-US" sz="2400" b="0" dirty="0">
                <a:latin typeface="Arial" panose="020B0604020202020204" pitchFamily="34" charset="0"/>
                <a:ea typeface="Times New Roman" panose="02020603050405020304" pitchFamily="18" charset="0"/>
                <a:cs typeface="Times New Roman" panose="02020603050405020304" pitchFamily="18" charset="0"/>
              </a:rPr>
              <a:t>Suppliers &gt; 1099/Global Withholding &gt; 1099 Reports &gt; Withhold 1099 Report Job</a:t>
            </a:r>
          </a:p>
          <a:p>
            <a:pPr>
              <a:spcBef>
                <a:spcPts val="0"/>
              </a:spcBef>
            </a:pPr>
            <a:endParaRPr lang="en-US" sz="2400" dirty="0">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pPr>
            <a:r>
              <a:rPr lang="en-US" sz="2400" dirty="0">
                <a:latin typeface="Arial" panose="020B0604020202020204" pitchFamily="34" charset="0"/>
                <a:ea typeface="Times New Roman" panose="02020603050405020304" pitchFamily="18" charset="0"/>
                <a:cs typeface="Times New Roman" panose="02020603050405020304" pitchFamily="18" charset="0"/>
              </a:rPr>
              <a:t>This process will produce two files for CY2020:</a:t>
            </a:r>
          </a:p>
          <a:p>
            <a:pPr marL="628650" lvl="1" indent="-285750">
              <a:spcBef>
                <a:spcPts val="0"/>
              </a:spcBef>
              <a:buFont typeface="Arial" panose="020B0604020202020204" pitchFamily="34" charset="0"/>
              <a:buChar char="•"/>
            </a:pPr>
            <a:r>
              <a:rPr lang="en-US" b="0" dirty="0">
                <a:latin typeface="Calibri" panose="020F0502020204030204" pitchFamily="34" charset="0"/>
                <a:ea typeface="Times New Roman" panose="02020603050405020304" pitchFamily="18" charset="0"/>
                <a:cs typeface="Times New Roman" panose="02020603050405020304" pitchFamily="18" charset="0"/>
              </a:rPr>
              <a:t>APX1099CT-APX1099CT.pdf  (1099-MISC </a:t>
            </a:r>
            <a:r>
              <a:rPr lang="en-US" b="0" dirty="0" err="1">
                <a:latin typeface="Calibri" panose="020F0502020204030204" pitchFamily="34" charset="0"/>
                <a:ea typeface="Times New Roman" panose="02020603050405020304" pitchFamily="18" charset="0"/>
                <a:cs typeface="Times New Roman" panose="02020603050405020304" pitchFamily="18" charset="0"/>
              </a:rPr>
              <a:t>CopyB’s</a:t>
            </a:r>
            <a:r>
              <a:rPr lang="en-US" b="0" dirty="0">
                <a:latin typeface="Calibri" panose="020F0502020204030204" pitchFamily="34" charset="0"/>
                <a:ea typeface="Times New Roman" panose="02020603050405020304" pitchFamily="18" charset="0"/>
                <a:cs typeface="Times New Roman" panose="02020603050405020304" pitchFamily="18" charset="0"/>
              </a:rPr>
              <a:t>)</a:t>
            </a:r>
          </a:p>
          <a:p>
            <a:pPr marL="628650" lvl="1" indent="-285750">
              <a:spcBef>
                <a:spcPts val="0"/>
              </a:spcBef>
              <a:buFont typeface="Arial" panose="020B0604020202020204" pitchFamily="34" charset="0"/>
              <a:buChar char="•"/>
            </a:pPr>
            <a:r>
              <a:rPr lang="en-US" b="0" dirty="0">
                <a:latin typeface="Calibri" panose="020F0502020204030204" pitchFamily="34" charset="0"/>
                <a:ea typeface="Times New Roman" panose="02020603050405020304" pitchFamily="18" charset="0"/>
                <a:cs typeface="Times New Roman" panose="02020603050405020304" pitchFamily="18" charset="0"/>
              </a:rPr>
              <a:t>APX1099N-APX1099N.pdf (1099-NEC </a:t>
            </a:r>
            <a:r>
              <a:rPr lang="en-US" b="0" dirty="0" err="1">
                <a:latin typeface="Calibri" panose="020F0502020204030204" pitchFamily="34" charset="0"/>
                <a:ea typeface="Times New Roman" panose="02020603050405020304" pitchFamily="18" charset="0"/>
                <a:cs typeface="Times New Roman" panose="02020603050405020304" pitchFamily="18" charset="0"/>
              </a:rPr>
              <a:t>CopyB’s</a:t>
            </a:r>
            <a:r>
              <a:rPr lang="en-US" b="0" dirty="0">
                <a:latin typeface="Calibri" panose="020F0502020204030204" pitchFamily="34" charset="0"/>
                <a:ea typeface="Times New Roman" panose="02020603050405020304" pitchFamily="18" charset="0"/>
                <a:cs typeface="Times New Roman" panose="02020603050405020304" pitchFamily="18" charset="0"/>
              </a:rPr>
              <a:t>)</a:t>
            </a:r>
          </a:p>
          <a:p>
            <a:pPr>
              <a:spcBef>
                <a:spcPts val="0"/>
              </a:spcBef>
            </a:pP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pP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pP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93017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3B10-BEBE-4DE1-8420-11A5ACB44243}"/>
              </a:ext>
            </a:extLst>
          </p:cNvPr>
          <p:cNvSpPr>
            <a:spLocks noGrp="1"/>
          </p:cNvSpPr>
          <p:nvPr>
            <p:ph type="title"/>
          </p:nvPr>
        </p:nvSpPr>
        <p:spPr/>
        <p:txBody>
          <a:bodyPr>
            <a:normAutofit/>
          </a:bodyPr>
          <a:lstStyle/>
          <a:p>
            <a:pPr marL="0" marR="0" algn="ctr">
              <a:spcBef>
                <a:spcPts val="1000"/>
              </a:spcBef>
              <a:spcAft>
                <a:spcPts val="0"/>
              </a:spcAft>
            </a:pPr>
            <a:r>
              <a:rPr lang="en-US"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PRODUCING 1099 COPY B REPORTS </a:t>
            </a:r>
            <a:endParaRPr lang="en-US" sz="1800" b="1" dirty="0">
              <a:solidFill>
                <a:srgbClr val="0070C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89B354-DD7E-4BCC-A686-BB13486832F2}"/>
              </a:ext>
            </a:extLst>
          </p:cNvPr>
          <p:cNvSpPr>
            <a:spLocks noGrp="1"/>
          </p:cNvSpPr>
          <p:nvPr>
            <p:ph idx="1"/>
          </p:nvPr>
        </p:nvSpPr>
        <p:spPr/>
        <p:txBody>
          <a:bodyPr>
            <a:normAutofit/>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For CY2020 and beyond, there are no choices for separating NEC and MISC:</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EBBBFB6-80AE-4A7F-B13A-6265123D6D04}"/>
              </a:ext>
            </a:extLst>
          </p:cNvPr>
          <p:cNvSpPr>
            <a:spLocks noGrp="1"/>
          </p:cNvSpPr>
          <p:nvPr>
            <p:ph type="sldNum" sz="quarter" idx="12"/>
          </p:nvPr>
        </p:nvSpPr>
        <p:spPr/>
        <p:txBody>
          <a:bodyPr/>
          <a:lstStyle/>
          <a:p>
            <a:fld id="{8D637BDE-139F-F64C-9F6D-A75C4D60CFCC}" type="slidenum">
              <a:rPr lang="en-US" smtClean="0"/>
              <a:pPr/>
              <a:t>58</a:t>
            </a:fld>
            <a:endParaRPr lang="en-US"/>
          </a:p>
        </p:txBody>
      </p:sp>
      <p:pic>
        <p:nvPicPr>
          <p:cNvPr id="6" name="Picture 5">
            <a:extLst>
              <a:ext uri="{FF2B5EF4-FFF2-40B4-BE49-F238E27FC236}">
                <a16:creationId xmlns:a16="http://schemas.microsoft.com/office/drawing/2014/main" id="{C875E29B-4574-4AD1-BE9D-3A15AE77E6AE}"/>
              </a:ext>
            </a:extLst>
          </p:cNvPr>
          <p:cNvPicPr/>
          <p:nvPr/>
        </p:nvPicPr>
        <p:blipFill>
          <a:blip r:embed="rId2"/>
          <a:stretch>
            <a:fillRect/>
          </a:stretch>
        </p:blipFill>
        <p:spPr>
          <a:xfrm>
            <a:off x="2436495" y="1647903"/>
            <a:ext cx="2819560" cy="3263504"/>
          </a:xfrm>
          <a:prstGeom prst="rect">
            <a:avLst/>
          </a:prstGeom>
        </p:spPr>
      </p:pic>
    </p:spTree>
    <p:extLst>
      <p:ext uri="{BB962C8B-B14F-4D97-AF65-F5344CB8AC3E}">
        <p14:creationId xmlns:p14="http://schemas.microsoft.com/office/powerpoint/2010/main" val="18984104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3B10-BEBE-4DE1-8420-11A5ACB44243}"/>
              </a:ext>
            </a:extLst>
          </p:cNvPr>
          <p:cNvSpPr>
            <a:spLocks noGrp="1"/>
          </p:cNvSpPr>
          <p:nvPr>
            <p:ph type="title"/>
          </p:nvPr>
        </p:nvSpPr>
        <p:spPr/>
        <p:txBody>
          <a:bodyPr>
            <a:normAutofit/>
          </a:bodyPr>
          <a:lstStyle/>
          <a:p>
            <a:pPr marL="0" marR="0" algn="ctr">
              <a:spcBef>
                <a:spcPts val="1000"/>
              </a:spcBef>
              <a:spcAft>
                <a:spcPts val="0"/>
              </a:spcAft>
            </a:pPr>
            <a:r>
              <a:rPr lang="en-US"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PRODUCING 1099 COPY B REPORTS </a:t>
            </a:r>
            <a:endParaRPr lang="en-US" sz="1800" b="1" dirty="0">
              <a:solidFill>
                <a:srgbClr val="0070C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89B354-DD7E-4BCC-A686-BB13486832F2}"/>
              </a:ext>
            </a:extLst>
          </p:cNvPr>
          <p:cNvSpPr>
            <a:spLocks noGrp="1"/>
          </p:cNvSpPr>
          <p:nvPr>
            <p:ph idx="1"/>
          </p:nvPr>
        </p:nvSpPr>
        <p:spPr/>
        <p:txBody>
          <a:bodyPr>
            <a:normAutofit/>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For CY2019 and before, there are options for separating NEC and MISC:</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EBBBFB6-80AE-4A7F-B13A-6265123D6D04}"/>
              </a:ext>
            </a:extLst>
          </p:cNvPr>
          <p:cNvSpPr>
            <a:spLocks noGrp="1"/>
          </p:cNvSpPr>
          <p:nvPr>
            <p:ph type="sldNum" sz="quarter" idx="12"/>
          </p:nvPr>
        </p:nvSpPr>
        <p:spPr/>
        <p:txBody>
          <a:bodyPr/>
          <a:lstStyle/>
          <a:p>
            <a:fld id="{8D637BDE-139F-F64C-9F6D-A75C4D60CFCC}" type="slidenum">
              <a:rPr lang="en-US" smtClean="0"/>
              <a:pPr/>
              <a:t>59</a:t>
            </a:fld>
            <a:endParaRPr lang="en-US"/>
          </a:p>
        </p:txBody>
      </p:sp>
      <p:pic>
        <p:nvPicPr>
          <p:cNvPr id="7" name="Picture 6">
            <a:extLst>
              <a:ext uri="{FF2B5EF4-FFF2-40B4-BE49-F238E27FC236}">
                <a16:creationId xmlns:a16="http://schemas.microsoft.com/office/drawing/2014/main" id="{0B21BF4A-F0E1-4AA5-9B82-7A964246A0DA}"/>
              </a:ext>
            </a:extLst>
          </p:cNvPr>
          <p:cNvPicPr/>
          <p:nvPr/>
        </p:nvPicPr>
        <p:blipFill>
          <a:blip r:embed="rId2"/>
          <a:stretch>
            <a:fillRect/>
          </a:stretch>
        </p:blipFill>
        <p:spPr>
          <a:xfrm>
            <a:off x="1225846" y="1668628"/>
            <a:ext cx="2005965" cy="3201028"/>
          </a:xfrm>
          <a:prstGeom prst="rect">
            <a:avLst/>
          </a:prstGeom>
        </p:spPr>
      </p:pic>
      <p:pic>
        <p:nvPicPr>
          <p:cNvPr id="8" name="Picture 7">
            <a:extLst>
              <a:ext uri="{FF2B5EF4-FFF2-40B4-BE49-F238E27FC236}">
                <a16:creationId xmlns:a16="http://schemas.microsoft.com/office/drawing/2014/main" id="{0DD105E6-941A-4B35-8F90-1E0E9CD425E1}"/>
              </a:ext>
            </a:extLst>
          </p:cNvPr>
          <p:cNvPicPr>
            <a:picLocks noChangeAspect="1"/>
          </p:cNvPicPr>
          <p:nvPr/>
        </p:nvPicPr>
        <p:blipFill>
          <a:blip r:embed="rId3"/>
          <a:stretch>
            <a:fillRect/>
          </a:stretch>
        </p:blipFill>
        <p:spPr>
          <a:xfrm>
            <a:off x="3362325" y="2093246"/>
            <a:ext cx="4328305" cy="1648116"/>
          </a:xfrm>
          <a:prstGeom prst="rect">
            <a:avLst/>
          </a:prstGeom>
        </p:spPr>
      </p:pic>
    </p:spTree>
    <p:extLst>
      <p:ext uri="{BB962C8B-B14F-4D97-AF65-F5344CB8AC3E}">
        <p14:creationId xmlns:p14="http://schemas.microsoft.com/office/powerpoint/2010/main" val="1517513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3129D7-D654-477B-B212-C27EC568C9DE}"/>
              </a:ext>
            </a:extLst>
          </p:cNvPr>
          <p:cNvSpPr>
            <a:spLocks noGrp="1"/>
          </p:cNvSpPr>
          <p:nvPr>
            <p:ph idx="1"/>
          </p:nvPr>
        </p:nvSpPr>
        <p:spPr>
          <a:xfrm>
            <a:off x="297885" y="799747"/>
            <a:ext cx="8542797" cy="3640061"/>
          </a:xfrm>
        </p:spPr>
        <p:txBody>
          <a:bodyPr vert="horz" lIns="91440" tIns="45720" rIns="91440" bIns="45720" rtlCol="0" anchor="t">
            <a:normAutofit fontScale="25000" lnSpcReduction="20000"/>
          </a:bodyPr>
          <a:lstStyle/>
          <a:p>
            <a:pPr marL="0" indent="0">
              <a:lnSpc>
                <a:spcPct val="120000"/>
              </a:lnSpc>
              <a:spcBef>
                <a:spcPts val="0"/>
              </a:spcBef>
              <a:spcAft>
                <a:spcPts val="800"/>
              </a:spcAft>
              <a:buNone/>
            </a:pPr>
            <a:r>
              <a:rPr lang="en-US" sz="8000" dirty="0">
                <a:latin typeface="Arial"/>
                <a:cs typeface="Arial"/>
              </a:rPr>
              <a:t>The IRS changed its reporting methods for 1099 Withholding for the 2020 Reporting Calendar Year. There will now be two withholding forms:</a:t>
            </a:r>
            <a:endParaRPr lang="en-US" sz="8000" dirty="0"/>
          </a:p>
          <a:p>
            <a:pPr lvl="1">
              <a:lnSpc>
                <a:spcPct val="120000"/>
              </a:lnSpc>
              <a:spcBef>
                <a:spcPts val="0"/>
              </a:spcBef>
              <a:spcAft>
                <a:spcPts val="600"/>
              </a:spcAft>
            </a:pPr>
            <a:r>
              <a:rPr lang="en-US" sz="6400" b="1" dirty="0">
                <a:solidFill>
                  <a:srgbClr val="0070C0"/>
                </a:solidFill>
                <a:latin typeface="Arial"/>
                <a:cs typeface="Arial"/>
              </a:rPr>
              <a:t>New Form: 1099-NEC</a:t>
            </a:r>
            <a:endParaRPr lang="en-US" sz="6400" b="1" dirty="0">
              <a:solidFill>
                <a:srgbClr val="0070C0"/>
              </a:solidFill>
            </a:endParaRPr>
          </a:p>
          <a:p>
            <a:pPr lvl="2">
              <a:lnSpc>
                <a:spcPct val="120000"/>
              </a:lnSpc>
              <a:spcBef>
                <a:spcPts val="0"/>
              </a:spcBef>
              <a:spcAft>
                <a:spcPts val="600"/>
              </a:spcAft>
            </a:pPr>
            <a:r>
              <a:rPr lang="en-US" sz="4800" dirty="0">
                <a:latin typeface="Arial"/>
                <a:cs typeface="Arial"/>
              </a:rPr>
              <a:t>Beginning with tax year 2020, will be used to report nonemployee compensation</a:t>
            </a:r>
            <a:endParaRPr lang="en-US" sz="4800" dirty="0"/>
          </a:p>
          <a:p>
            <a:pPr lvl="2">
              <a:lnSpc>
                <a:spcPct val="120000"/>
              </a:lnSpc>
              <a:spcBef>
                <a:spcPts val="0"/>
              </a:spcBef>
              <a:spcAft>
                <a:spcPts val="600"/>
              </a:spcAft>
            </a:pPr>
            <a:r>
              <a:rPr lang="en-US" sz="4800" dirty="0">
                <a:latin typeface="Arial"/>
                <a:cs typeface="Arial"/>
              </a:rPr>
              <a:t>This form will be used instead of 1099-MISC, Box 7 (Withholding Class 07)</a:t>
            </a:r>
          </a:p>
          <a:p>
            <a:pPr lvl="2">
              <a:lnSpc>
                <a:spcPct val="120000"/>
              </a:lnSpc>
              <a:spcBef>
                <a:spcPts val="0"/>
              </a:spcBef>
              <a:spcAft>
                <a:spcPts val="600"/>
              </a:spcAft>
            </a:pPr>
            <a:r>
              <a:rPr lang="en-US" sz="4800" b="1" dirty="0">
                <a:solidFill>
                  <a:srgbClr val="C00000"/>
                </a:solidFill>
                <a:latin typeface="Arial"/>
                <a:cs typeface="Arial"/>
              </a:rPr>
              <a:t>NEW TYPE/CLASS</a:t>
            </a:r>
            <a:r>
              <a:rPr lang="en-US" sz="4800" dirty="0">
                <a:solidFill>
                  <a:srgbClr val="C00000"/>
                </a:solidFill>
                <a:latin typeface="Arial"/>
                <a:cs typeface="Arial"/>
              </a:rPr>
              <a:t>: </a:t>
            </a:r>
            <a:r>
              <a:rPr lang="en-US" sz="4800" dirty="0">
                <a:latin typeface="Arial"/>
                <a:cs typeface="Arial"/>
              </a:rPr>
              <a:t>Nonemployee Compensation – 1099N, Class 01</a:t>
            </a:r>
          </a:p>
          <a:p>
            <a:pPr marL="914400" lvl="2" indent="0">
              <a:lnSpc>
                <a:spcPct val="120000"/>
              </a:lnSpc>
              <a:spcBef>
                <a:spcPts val="0"/>
              </a:spcBef>
              <a:buNone/>
            </a:pPr>
            <a:endParaRPr lang="en-US" sz="3500" dirty="0"/>
          </a:p>
          <a:p>
            <a:pPr lvl="1">
              <a:lnSpc>
                <a:spcPct val="120000"/>
              </a:lnSpc>
              <a:spcBef>
                <a:spcPts val="0"/>
              </a:spcBef>
              <a:spcAft>
                <a:spcPts val="600"/>
              </a:spcAft>
            </a:pPr>
            <a:r>
              <a:rPr lang="en-US" sz="6400" b="1" dirty="0">
                <a:solidFill>
                  <a:srgbClr val="0070C0"/>
                </a:solidFill>
                <a:latin typeface="Arial"/>
                <a:cs typeface="Arial"/>
              </a:rPr>
              <a:t>Redesigned Form: 1099-MISC</a:t>
            </a:r>
            <a:endParaRPr lang="en-US" sz="6400" b="1" dirty="0">
              <a:solidFill>
                <a:srgbClr val="0070C0"/>
              </a:solidFill>
            </a:endParaRPr>
          </a:p>
          <a:p>
            <a:pPr lvl="2">
              <a:lnSpc>
                <a:spcPct val="120000"/>
              </a:lnSpc>
              <a:spcBef>
                <a:spcPts val="0"/>
              </a:spcBef>
              <a:spcAft>
                <a:spcPts val="600"/>
              </a:spcAft>
            </a:pPr>
            <a:r>
              <a:rPr lang="en-US" sz="4800" dirty="0">
                <a:latin typeface="Arial"/>
                <a:cs typeface="Arial"/>
              </a:rPr>
              <a:t>Due to the creation of Form 1099-NEC, the IRS revised form 1099-MISC and rearranged box numbers for reporting certain income </a:t>
            </a:r>
          </a:p>
          <a:p>
            <a:pPr lvl="2">
              <a:lnSpc>
                <a:spcPct val="120000"/>
              </a:lnSpc>
              <a:spcBef>
                <a:spcPts val="0"/>
              </a:spcBef>
              <a:spcAft>
                <a:spcPts val="600"/>
              </a:spcAft>
            </a:pPr>
            <a:r>
              <a:rPr lang="en-US" sz="4800" dirty="0">
                <a:latin typeface="Arial"/>
                <a:cs typeface="Arial"/>
              </a:rPr>
              <a:t>Classes that have changed: 07, 09, 10, 12, 14</a:t>
            </a:r>
            <a:endParaRPr lang="en-US" sz="4800" dirty="0"/>
          </a:p>
          <a:p>
            <a:pPr marL="0" indent="0">
              <a:lnSpc>
                <a:spcPct val="120000"/>
              </a:lnSpc>
              <a:spcBef>
                <a:spcPts val="0"/>
              </a:spcBef>
              <a:spcAft>
                <a:spcPts val="800"/>
              </a:spcAft>
              <a:buNone/>
            </a:pPr>
            <a:endParaRPr lang="en-US" sz="3500" dirty="0">
              <a:latin typeface="Arial"/>
              <a:cs typeface="Arial"/>
            </a:endParaRPr>
          </a:p>
          <a:p>
            <a:pPr marL="0" indent="0">
              <a:lnSpc>
                <a:spcPct val="120000"/>
              </a:lnSpc>
              <a:spcBef>
                <a:spcPts val="0"/>
              </a:spcBef>
              <a:spcAft>
                <a:spcPts val="800"/>
              </a:spcAft>
              <a:buNone/>
            </a:pPr>
            <a:r>
              <a:rPr lang="en-US" sz="6400" dirty="0">
                <a:latin typeface="Arial"/>
                <a:cs typeface="Arial"/>
              </a:rPr>
              <a:t>More information about these changes can be found on the IRS website </a:t>
            </a:r>
            <a:r>
              <a:rPr lang="en-US" sz="6400" dirty="0">
                <a:latin typeface="Arial"/>
                <a:cs typeface="Arial"/>
                <a:hlinkClick r:id="rId2"/>
              </a:rPr>
              <a:t>here</a:t>
            </a:r>
            <a:r>
              <a:rPr lang="en-US" sz="6400" dirty="0">
                <a:latin typeface="Arial"/>
                <a:cs typeface="Arial"/>
              </a:rPr>
              <a:t>. </a:t>
            </a:r>
          </a:p>
          <a:p>
            <a:pPr marL="0" indent="0">
              <a:lnSpc>
                <a:spcPct val="120000"/>
              </a:lnSpc>
              <a:spcBef>
                <a:spcPts val="0"/>
              </a:spcBef>
              <a:spcAft>
                <a:spcPts val="800"/>
              </a:spcAft>
              <a:buNone/>
            </a:pPr>
            <a:endParaRPr lang="en-US"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6</a:t>
            </a:fld>
            <a:endParaRPr lang="en-US" dirty="0"/>
          </a:p>
        </p:txBody>
      </p:sp>
      <p:sp>
        <p:nvSpPr>
          <p:cNvPr id="7" name="TextBox 6">
            <a:extLst>
              <a:ext uri="{FF2B5EF4-FFF2-40B4-BE49-F238E27FC236}">
                <a16:creationId xmlns:a16="http://schemas.microsoft.com/office/drawing/2014/main" id="{CE65F50C-1FE7-4508-9915-4FA1F1498C1E}"/>
              </a:ext>
            </a:extLst>
          </p:cNvPr>
          <p:cNvSpPr txBox="1"/>
          <p:nvPr/>
        </p:nvSpPr>
        <p:spPr>
          <a:xfrm>
            <a:off x="1566406" y="171362"/>
            <a:ext cx="3767047" cy="523220"/>
          </a:xfrm>
          <a:prstGeom prst="rect">
            <a:avLst/>
          </a:prstGeom>
          <a:noFill/>
        </p:spPr>
        <p:txBody>
          <a:bodyPr wrap="square" rtlCol="0">
            <a:spAutoFit/>
          </a:bodyPr>
          <a:lstStyle/>
          <a:p>
            <a:r>
              <a:rPr lang="en-US" sz="2800" b="1" dirty="0">
                <a:solidFill>
                  <a:srgbClr val="0070C0"/>
                </a:solidFill>
              </a:rPr>
              <a:t>IRS Changes</a:t>
            </a:r>
          </a:p>
        </p:txBody>
      </p:sp>
    </p:spTree>
    <p:extLst>
      <p:ext uri="{BB962C8B-B14F-4D97-AF65-F5344CB8AC3E}">
        <p14:creationId xmlns:p14="http://schemas.microsoft.com/office/powerpoint/2010/main" val="25204812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3B10-BEBE-4DE1-8420-11A5ACB44243}"/>
              </a:ext>
            </a:extLst>
          </p:cNvPr>
          <p:cNvSpPr>
            <a:spLocks noGrp="1"/>
          </p:cNvSpPr>
          <p:nvPr>
            <p:ph type="title"/>
          </p:nvPr>
        </p:nvSpPr>
        <p:spPr/>
        <p:txBody>
          <a:bodyPr>
            <a:normAutofit/>
          </a:bodyPr>
          <a:lstStyle/>
          <a:p>
            <a:pPr marL="0" marR="0" algn="ctr">
              <a:spcBef>
                <a:spcPts val="1000"/>
              </a:spcBef>
              <a:spcAft>
                <a:spcPts val="0"/>
              </a:spcAft>
            </a:pPr>
            <a:r>
              <a:rPr lang="en-US"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PRODUCING 1099 COPY B REPORTS </a:t>
            </a:r>
            <a:endParaRPr lang="en-US" sz="1800" b="1" dirty="0">
              <a:solidFill>
                <a:srgbClr val="0070C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89B354-DD7E-4BCC-A686-BB13486832F2}"/>
              </a:ext>
            </a:extLst>
          </p:cNvPr>
          <p:cNvSpPr>
            <a:spLocks noGrp="1"/>
          </p:cNvSpPr>
          <p:nvPr>
            <p:ph idx="1"/>
          </p:nvPr>
        </p:nvSpPr>
        <p:spPr/>
        <p:txBody>
          <a:bodyPr>
            <a:normAutofit lnSpcReduction="10000"/>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Process is the same:</a:t>
            </a: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Click the </a:t>
            </a:r>
            <a:r>
              <a:rPr lang="en-US" sz="1800" b="1" dirty="0">
                <a:solidFill>
                  <a:srgbClr val="000080"/>
                </a:solidFill>
                <a:effectLst/>
                <a:latin typeface="Arial" panose="020B0604020202020204" pitchFamily="34" charset="0"/>
                <a:ea typeface="Times New Roman" panose="02020603050405020304" pitchFamily="18" charset="0"/>
              </a:rPr>
              <a:t>Run</a:t>
            </a:r>
            <a:r>
              <a:rPr lang="en-US" sz="1800" dirty="0">
                <a:solidFill>
                  <a:srgbClr val="000080"/>
                </a:solidFill>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button.</a:t>
            </a:r>
          </a:p>
          <a:p>
            <a:pPr marL="0">
              <a:spcBef>
                <a:spcPts val="0"/>
              </a:spcBef>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Click the check box for the Print 1099 Copy B. Click OK to continue.  The system navigates to the 1099 Report Post/Report/Copy B page.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Click the </a:t>
            </a:r>
            <a:r>
              <a:rPr lang="en-US" sz="1800" b="1" dirty="0">
                <a:solidFill>
                  <a:srgbClr val="000080"/>
                </a:solidFill>
                <a:effectLst/>
                <a:latin typeface="Arial" panose="020B0604020202020204" pitchFamily="34" charset="0"/>
                <a:ea typeface="Times New Roman" panose="02020603050405020304" pitchFamily="18" charset="0"/>
              </a:rPr>
              <a:t>Process Monitor</a:t>
            </a:r>
            <a:r>
              <a:rPr lang="en-US" sz="1800" dirty="0">
                <a:solidFill>
                  <a:srgbClr val="000080"/>
                </a:solidFill>
                <a:effectLst/>
                <a:latin typeface="Arial" panose="020B0604020202020204" pitchFamily="34"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link.</a:t>
            </a:r>
          </a:p>
          <a:p>
            <a:pPr marL="0">
              <a:spcBef>
                <a:spcPts val="0"/>
              </a:spcBef>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Use the Process Monitor to verify the process runs to Success.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EBBBFB6-80AE-4A7F-B13A-6265123D6D04}"/>
              </a:ext>
            </a:extLst>
          </p:cNvPr>
          <p:cNvSpPr>
            <a:spLocks noGrp="1"/>
          </p:cNvSpPr>
          <p:nvPr>
            <p:ph type="sldNum" sz="quarter" idx="12"/>
          </p:nvPr>
        </p:nvSpPr>
        <p:spPr/>
        <p:txBody>
          <a:bodyPr/>
          <a:lstStyle/>
          <a:p>
            <a:fld id="{8D637BDE-139F-F64C-9F6D-A75C4D60CFCC}" type="slidenum">
              <a:rPr lang="en-US" smtClean="0"/>
              <a:pPr/>
              <a:t>60</a:t>
            </a:fld>
            <a:endParaRPr lang="en-US"/>
          </a:p>
        </p:txBody>
      </p:sp>
      <p:pic>
        <p:nvPicPr>
          <p:cNvPr id="9" name="Picture 8">
            <a:extLst>
              <a:ext uri="{FF2B5EF4-FFF2-40B4-BE49-F238E27FC236}">
                <a16:creationId xmlns:a16="http://schemas.microsoft.com/office/drawing/2014/main" id="{2D76402A-588A-49B2-B048-D968167D7258}"/>
              </a:ext>
            </a:extLst>
          </p:cNvPr>
          <p:cNvPicPr/>
          <p:nvPr/>
        </p:nvPicPr>
        <p:blipFill>
          <a:blip r:embed="rId2"/>
          <a:stretch>
            <a:fillRect/>
          </a:stretch>
        </p:blipFill>
        <p:spPr>
          <a:xfrm>
            <a:off x="2826137" y="2353033"/>
            <a:ext cx="3938270" cy="1564640"/>
          </a:xfrm>
          <a:prstGeom prst="rect">
            <a:avLst/>
          </a:prstGeom>
          <a:ln w="25400">
            <a:solidFill>
              <a:schemeClr val="tx2">
                <a:lumMod val="60000"/>
                <a:lumOff val="40000"/>
              </a:schemeClr>
            </a:solidFill>
          </a:ln>
        </p:spPr>
      </p:pic>
    </p:spTree>
    <p:extLst>
      <p:ext uri="{BB962C8B-B14F-4D97-AF65-F5344CB8AC3E}">
        <p14:creationId xmlns:p14="http://schemas.microsoft.com/office/powerpoint/2010/main" val="6181898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3B10-BEBE-4DE1-8420-11A5ACB44243}"/>
              </a:ext>
            </a:extLst>
          </p:cNvPr>
          <p:cNvSpPr>
            <a:spLocks noGrp="1"/>
          </p:cNvSpPr>
          <p:nvPr>
            <p:ph type="title"/>
          </p:nvPr>
        </p:nvSpPr>
        <p:spPr>
          <a:xfrm>
            <a:off x="575641" y="189489"/>
            <a:ext cx="7886700" cy="791172"/>
          </a:xfrm>
        </p:spPr>
        <p:txBody>
          <a:bodyPr>
            <a:normAutofit/>
          </a:bodyPr>
          <a:lstStyle/>
          <a:p>
            <a:pPr marL="0" marR="0" algn="ctr">
              <a:spcBef>
                <a:spcPts val="1000"/>
              </a:spcBef>
              <a:spcAft>
                <a:spcPts val="0"/>
              </a:spcAft>
            </a:pPr>
            <a:r>
              <a:rPr lang="en-US"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PRODUCING 1099 COPY B REPORTS </a:t>
            </a:r>
            <a:endParaRPr lang="en-US" sz="1800" b="1" dirty="0">
              <a:solidFill>
                <a:srgbClr val="0070C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89B354-DD7E-4BCC-A686-BB13486832F2}"/>
              </a:ext>
            </a:extLst>
          </p:cNvPr>
          <p:cNvSpPr>
            <a:spLocks noGrp="1"/>
          </p:cNvSpPr>
          <p:nvPr>
            <p:ph idx="1"/>
          </p:nvPr>
        </p:nvSpPr>
        <p:spPr>
          <a:xfrm>
            <a:off x="628650" y="980661"/>
            <a:ext cx="7886700" cy="3652062"/>
          </a:xfrm>
        </p:spPr>
        <p:txBody>
          <a:bodyPr>
            <a:normAutofit/>
          </a:bodyPr>
          <a:lstStyle/>
          <a:p>
            <a:pPr marL="0" marR="0" indent="0">
              <a:spcBef>
                <a:spcPts val="0"/>
              </a:spcBef>
              <a:spcAft>
                <a:spcPts val="0"/>
              </a:spcAft>
              <a:buNone/>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Review and </a:t>
            </a:r>
            <a:r>
              <a:rPr lang="en-US" sz="1800" b="1" dirty="0">
                <a:latin typeface="Arial" panose="020B0604020202020204" pitchFamily="34" charset="0"/>
                <a:ea typeface="Times New Roman" panose="02020603050405020304" pitchFamily="18" charset="0"/>
                <a:cs typeface="Times New Roman" panose="02020603050405020304" pitchFamily="18" charset="0"/>
              </a:rPr>
              <a:t>Print 1099 Copy B Reports</a:t>
            </a: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Navigate to the Report Manager (Report tools &gt; Report </a:t>
            </a:r>
            <a:r>
              <a:rPr lang="en-US" sz="1800" dirty="0">
                <a:latin typeface="Arial" panose="020B0604020202020204" pitchFamily="34" charset="0"/>
                <a:ea typeface="Times New Roman" panose="02020603050405020304" pitchFamily="18" charset="0"/>
                <a:cs typeface="Times New Roman" panose="02020603050405020304" pitchFamily="18" charset="0"/>
              </a:rPr>
              <a:t>Manager)</a:t>
            </a: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Click on the Administration tab. </a:t>
            </a:r>
          </a:p>
          <a:p>
            <a:pPr marL="0">
              <a:spcBef>
                <a:spcPts val="0"/>
              </a:spcBef>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For the 1099-MISC Copy B’s, click on APX1099CT - APX1099CT.pdf link. Download the pdf file and save to a secure location. </a:t>
            </a:r>
          </a:p>
          <a:p>
            <a:pPr marL="0">
              <a:spcBef>
                <a:spcPts val="0"/>
              </a:spcBef>
            </a:pP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0">
              <a:spcBef>
                <a:spcPts val="0"/>
              </a:spcBef>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a:spcBef>
                <a:spcPts val="0"/>
              </a:spcBef>
            </a:pP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0">
              <a:spcBef>
                <a:spcPts val="0"/>
              </a:spcBef>
            </a:pP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0">
              <a:spcBef>
                <a:spcPts val="0"/>
              </a:spcBef>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For the 1099-NEC Copy B’s, click on APX1099N - APX1099N.pdf link. Download the pdf file and save to a secure location.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Arial" panose="020B0604020202020204" pitchFamily="34" charset="0"/>
              <a:ea typeface="Times New Roman" panose="02020603050405020304" pitchFamily="18" charset="0"/>
            </a:endParaRPr>
          </a:p>
          <a:p>
            <a:pPr marL="0" marR="0">
              <a:spcBef>
                <a:spcPts val="0"/>
              </a:spcBef>
              <a:spcAft>
                <a:spcPts val="0"/>
              </a:spcAft>
            </a:pP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EBBBFB6-80AE-4A7F-B13A-6265123D6D04}"/>
              </a:ext>
            </a:extLst>
          </p:cNvPr>
          <p:cNvSpPr>
            <a:spLocks noGrp="1"/>
          </p:cNvSpPr>
          <p:nvPr>
            <p:ph type="sldNum" sz="quarter" idx="12"/>
          </p:nvPr>
        </p:nvSpPr>
        <p:spPr/>
        <p:txBody>
          <a:bodyPr/>
          <a:lstStyle/>
          <a:p>
            <a:fld id="{8D637BDE-139F-F64C-9F6D-A75C4D60CFCC}" type="slidenum">
              <a:rPr lang="en-US" smtClean="0"/>
              <a:pPr/>
              <a:t>61</a:t>
            </a:fld>
            <a:endParaRPr lang="en-US"/>
          </a:p>
        </p:txBody>
      </p:sp>
      <p:pic>
        <p:nvPicPr>
          <p:cNvPr id="6" name="Picture 5">
            <a:extLst>
              <a:ext uri="{FF2B5EF4-FFF2-40B4-BE49-F238E27FC236}">
                <a16:creationId xmlns:a16="http://schemas.microsoft.com/office/drawing/2014/main" id="{B855AF12-05FF-4831-BBBD-D3D2F094B6CE}"/>
              </a:ext>
            </a:extLst>
          </p:cNvPr>
          <p:cNvPicPr/>
          <p:nvPr/>
        </p:nvPicPr>
        <p:blipFill>
          <a:blip r:embed="rId2"/>
          <a:stretch>
            <a:fillRect/>
          </a:stretch>
        </p:blipFill>
        <p:spPr>
          <a:xfrm>
            <a:off x="2432685" y="2404300"/>
            <a:ext cx="4455175" cy="849109"/>
          </a:xfrm>
          <a:prstGeom prst="rect">
            <a:avLst/>
          </a:prstGeom>
        </p:spPr>
      </p:pic>
      <p:pic>
        <p:nvPicPr>
          <p:cNvPr id="7" name="Picture 6">
            <a:extLst>
              <a:ext uri="{FF2B5EF4-FFF2-40B4-BE49-F238E27FC236}">
                <a16:creationId xmlns:a16="http://schemas.microsoft.com/office/drawing/2014/main" id="{9669B21A-C10B-4C77-8B4C-248C1CEE641D}"/>
              </a:ext>
            </a:extLst>
          </p:cNvPr>
          <p:cNvPicPr/>
          <p:nvPr/>
        </p:nvPicPr>
        <p:blipFill>
          <a:blip r:embed="rId3"/>
          <a:stretch>
            <a:fillRect/>
          </a:stretch>
        </p:blipFill>
        <p:spPr>
          <a:xfrm>
            <a:off x="2373052" y="4060005"/>
            <a:ext cx="4186776" cy="849109"/>
          </a:xfrm>
          <a:prstGeom prst="rect">
            <a:avLst/>
          </a:prstGeom>
        </p:spPr>
      </p:pic>
    </p:spTree>
    <p:extLst>
      <p:ext uri="{BB962C8B-B14F-4D97-AF65-F5344CB8AC3E}">
        <p14:creationId xmlns:p14="http://schemas.microsoft.com/office/powerpoint/2010/main" val="37732915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3B10-BEBE-4DE1-8420-11A5ACB44243}"/>
              </a:ext>
            </a:extLst>
          </p:cNvPr>
          <p:cNvSpPr>
            <a:spLocks noGrp="1"/>
          </p:cNvSpPr>
          <p:nvPr>
            <p:ph type="title"/>
          </p:nvPr>
        </p:nvSpPr>
        <p:spPr>
          <a:xfrm>
            <a:off x="575641" y="189489"/>
            <a:ext cx="7886700" cy="791172"/>
          </a:xfrm>
        </p:spPr>
        <p:txBody>
          <a:bodyPr>
            <a:normAutofit/>
          </a:bodyPr>
          <a:lstStyle/>
          <a:p>
            <a:pPr marL="0" marR="0" algn="ctr">
              <a:spcBef>
                <a:spcPts val="1000"/>
              </a:spcBef>
              <a:spcAft>
                <a:spcPts val="0"/>
              </a:spcAft>
            </a:pPr>
            <a:r>
              <a:rPr lang="en-US"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PRODUCING 1099 COPY B REPORTS </a:t>
            </a:r>
            <a:endParaRPr lang="en-US" sz="1800" b="1" dirty="0">
              <a:solidFill>
                <a:srgbClr val="0070C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89B354-DD7E-4BCC-A686-BB13486832F2}"/>
              </a:ext>
            </a:extLst>
          </p:cNvPr>
          <p:cNvSpPr>
            <a:spLocks noGrp="1"/>
          </p:cNvSpPr>
          <p:nvPr>
            <p:ph idx="1"/>
          </p:nvPr>
        </p:nvSpPr>
        <p:spPr>
          <a:xfrm>
            <a:off x="628650" y="980661"/>
            <a:ext cx="7886700" cy="3652062"/>
          </a:xfrm>
        </p:spPr>
        <p:txBody>
          <a:bodyPr>
            <a:normAutofit/>
          </a:bodyPr>
          <a:lstStyle/>
          <a:p>
            <a:pPr marL="0" marR="0" indent="0">
              <a:spcBef>
                <a:spcPts val="0"/>
              </a:spcBef>
              <a:spcAft>
                <a:spcPts val="0"/>
              </a:spcAft>
              <a:buNone/>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Example: 1099-NEC Copy B</a:t>
            </a:r>
          </a:p>
          <a:p>
            <a:pPr marL="0" marR="0" indent="0">
              <a:spcBef>
                <a:spcPts val="0"/>
              </a:spcBef>
              <a:spcAft>
                <a:spcPts val="0"/>
              </a:spcAft>
              <a:buNone/>
            </a:pPr>
            <a:endParaRPr lang="en-US" sz="1800" b="1" dirty="0">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endParaRPr>
          </a:p>
          <a:p>
            <a:pPr marL="0" marR="0">
              <a:spcBef>
                <a:spcPts val="0"/>
              </a:spcBef>
              <a:spcAft>
                <a:spcPts val="0"/>
              </a:spcAft>
            </a:pP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EBBBFB6-80AE-4A7F-B13A-6265123D6D04}"/>
              </a:ext>
            </a:extLst>
          </p:cNvPr>
          <p:cNvSpPr>
            <a:spLocks noGrp="1"/>
          </p:cNvSpPr>
          <p:nvPr>
            <p:ph type="sldNum" sz="quarter" idx="12"/>
          </p:nvPr>
        </p:nvSpPr>
        <p:spPr/>
        <p:txBody>
          <a:bodyPr/>
          <a:lstStyle/>
          <a:p>
            <a:fld id="{8D637BDE-139F-F64C-9F6D-A75C4D60CFCC}" type="slidenum">
              <a:rPr lang="en-US" smtClean="0"/>
              <a:pPr/>
              <a:t>62</a:t>
            </a:fld>
            <a:endParaRPr lang="en-US"/>
          </a:p>
        </p:txBody>
      </p:sp>
      <p:pic>
        <p:nvPicPr>
          <p:cNvPr id="8" name="Picture 7">
            <a:extLst>
              <a:ext uri="{FF2B5EF4-FFF2-40B4-BE49-F238E27FC236}">
                <a16:creationId xmlns:a16="http://schemas.microsoft.com/office/drawing/2014/main" id="{32D83A26-9DA7-445F-A41A-C67BB37B8952}"/>
              </a:ext>
            </a:extLst>
          </p:cNvPr>
          <p:cNvPicPr/>
          <p:nvPr/>
        </p:nvPicPr>
        <p:blipFill>
          <a:blip r:embed="rId2"/>
          <a:stretch>
            <a:fillRect/>
          </a:stretch>
        </p:blipFill>
        <p:spPr>
          <a:xfrm>
            <a:off x="2313042" y="1670448"/>
            <a:ext cx="4703445" cy="2962275"/>
          </a:xfrm>
          <a:prstGeom prst="rect">
            <a:avLst/>
          </a:prstGeom>
        </p:spPr>
      </p:pic>
    </p:spTree>
    <p:extLst>
      <p:ext uri="{BB962C8B-B14F-4D97-AF65-F5344CB8AC3E}">
        <p14:creationId xmlns:p14="http://schemas.microsoft.com/office/powerpoint/2010/main" val="3342576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3B10-BEBE-4DE1-8420-11A5ACB44243}"/>
              </a:ext>
            </a:extLst>
          </p:cNvPr>
          <p:cNvSpPr>
            <a:spLocks noGrp="1"/>
          </p:cNvSpPr>
          <p:nvPr>
            <p:ph type="title"/>
          </p:nvPr>
        </p:nvSpPr>
        <p:spPr>
          <a:xfrm>
            <a:off x="575641" y="189489"/>
            <a:ext cx="7886700" cy="791172"/>
          </a:xfrm>
        </p:spPr>
        <p:txBody>
          <a:bodyPr>
            <a:normAutofit/>
          </a:bodyPr>
          <a:lstStyle/>
          <a:p>
            <a:pPr marL="0" marR="0" algn="ctr">
              <a:spcBef>
                <a:spcPts val="1000"/>
              </a:spcBef>
              <a:spcAft>
                <a:spcPts val="0"/>
              </a:spcAft>
            </a:pPr>
            <a:r>
              <a:rPr lang="en-US"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PRODUCING 1099 COPY B REPORTS </a:t>
            </a:r>
            <a:endParaRPr lang="en-US" sz="1800" b="1" dirty="0">
              <a:solidFill>
                <a:srgbClr val="0070C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89B354-DD7E-4BCC-A686-BB13486832F2}"/>
              </a:ext>
            </a:extLst>
          </p:cNvPr>
          <p:cNvSpPr>
            <a:spLocks noGrp="1"/>
          </p:cNvSpPr>
          <p:nvPr>
            <p:ph idx="1"/>
          </p:nvPr>
        </p:nvSpPr>
        <p:spPr>
          <a:xfrm>
            <a:off x="628650" y="980661"/>
            <a:ext cx="7886700" cy="3652062"/>
          </a:xfrm>
        </p:spPr>
        <p:txBody>
          <a:bodyPr>
            <a:normAutofit/>
          </a:bodyPr>
          <a:lstStyle/>
          <a:p>
            <a:pPr marL="0" marR="0" indent="0">
              <a:spcBef>
                <a:spcPts val="0"/>
              </a:spcBef>
              <a:spcAft>
                <a:spcPts val="0"/>
              </a:spcAft>
              <a:buNone/>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Example: 1099-MISC Copy B</a:t>
            </a:r>
          </a:p>
          <a:p>
            <a:pPr marL="0" marR="0" indent="0">
              <a:spcBef>
                <a:spcPts val="0"/>
              </a:spcBef>
              <a:spcAft>
                <a:spcPts val="0"/>
              </a:spcAft>
              <a:buNone/>
            </a:pPr>
            <a:endParaRPr lang="en-US" sz="1800" b="1" dirty="0">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endParaRPr>
          </a:p>
          <a:p>
            <a:pPr marL="0" marR="0">
              <a:spcBef>
                <a:spcPts val="0"/>
              </a:spcBef>
              <a:spcAft>
                <a:spcPts val="0"/>
              </a:spcAft>
            </a:pP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EBBBFB6-80AE-4A7F-B13A-6265123D6D04}"/>
              </a:ext>
            </a:extLst>
          </p:cNvPr>
          <p:cNvSpPr>
            <a:spLocks noGrp="1"/>
          </p:cNvSpPr>
          <p:nvPr>
            <p:ph type="sldNum" sz="quarter" idx="12"/>
          </p:nvPr>
        </p:nvSpPr>
        <p:spPr/>
        <p:txBody>
          <a:bodyPr/>
          <a:lstStyle/>
          <a:p>
            <a:fld id="{8D637BDE-139F-F64C-9F6D-A75C4D60CFCC}" type="slidenum">
              <a:rPr lang="en-US" smtClean="0"/>
              <a:pPr/>
              <a:t>63</a:t>
            </a:fld>
            <a:endParaRPr lang="en-US"/>
          </a:p>
        </p:txBody>
      </p:sp>
      <p:pic>
        <p:nvPicPr>
          <p:cNvPr id="6" name="Picture 5">
            <a:extLst>
              <a:ext uri="{FF2B5EF4-FFF2-40B4-BE49-F238E27FC236}">
                <a16:creationId xmlns:a16="http://schemas.microsoft.com/office/drawing/2014/main" id="{1D6240B1-EF2C-4D39-BD21-1A920A07D845}"/>
              </a:ext>
            </a:extLst>
          </p:cNvPr>
          <p:cNvPicPr/>
          <p:nvPr/>
        </p:nvPicPr>
        <p:blipFill>
          <a:blip r:embed="rId2"/>
          <a:stretch>
            <a:fillRect/>
          </a:stretch>
        </p:blipFill>
        <p:spPr>
          <a:xfrm>
            <a:off x="2011806" y="1630033"/>
            <a:ext cx="4757420" cy="2832735"/>
          </a:xfrm>
          <a:prstGeom prst="rect">
            <a:avLst/>
          </a:prstGeom>
        </p:spPr>
      </p:pic>
    </p:spTree>
    <p:extLst>
      <p:ext uri="{BB962C8B-B14F-4D97-AF65-F5344CB8AC3E}">
        <p14:creationId xmlns:p14="http://schemas.microsoft.com/office/powerpoint/2010/main" val="41965389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3B10-BEBE-4DE1-8420-11A5ACB44243}"/>
              </a:ext>
            </a:extLst>
          </p:cNvPr>
          <p:cNvSpPr>
            <a:spLocks noGrp="1"/>
          </p:cNvSpPr>
          <p:nvPr>
            <p:ph type="title"/>
          </p:nvPr>
        </p:nvSpPr>
        <p:spPr>
          <a:xfrm>
            <a:off x="575641" y="189489"/>
            <a:ext cx="7886700" cy="791172"/>
          </a:xfrm>
        </p:spPr>
        <p:txBody>
          <a:bodyPr>
            <a:normAutofit/>
          </a:bodyPr>
          <a:lstStyle/>
          <a:p>
            <a:pPr marL="0" marR="0" algn="ctr">
              <a:spcBef>
                <a:spcPts val="1000"/>
              </a:spcBef>
              <a:spcAft>
                <a:spcPts val="0"/>
              </a:spcAft>
            </a:pPr>
            <a:r>
              <a:rPr lang="en-US" sz="1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PRODUCING 1099 COPY B REPORTS </a:t>
            </a:r>
            <a:endParaRPr lang="en-US" sz="1800" b="1" dirty="0">
              <a:solidFill>
                <a:srgbClr val="0070C0"/>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89B354-DD7E-4BCC-A686-BB13486832F2}"/>
              </a:ext>
            </a:extLst>
          </p:cNvPr>
          <p:cNvSpPr>
            <a:spLocks noGrp="1"/>
          </p:cNvSpPr>
          <p:nvPr>
            <p:ph idx="1"/>
          </p:nvPr>
        </p:nvSpPr>
        <p:spPr>
          <a:xfrm>
            <a:off x="628650" y="980661"/>
            <a:ext cx="7886700" cy="3652062"/>
          </a:xfrm>
        </p:spPr>
        <p:txBody>
          <a:bodyPr>
            <a:normAutofit/>
          </a:bodyPr>
          <a:lstStyle/>
          <a:p>
            <a:pPr marL="0" marR="0" indent="0">
              <a:spcBef>
                <a:spcPts val="0"/>
              </a:spcBef>
              <a:spcAft>
                <a:spcPts val="0"/>
              </a:spcAft>
              <a:buNone/>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Example: Corrected 1099-NEC Copy B</a:t>
            </a:r>
          </a:p>
          <a:p>
            <a:pPr marL="0" marR="0" indent="0">
              <a:spcBef>
                <a:spcPts val="0"/>
              </a:spcBef>
              <a:spcAft>
                <a:spcPts val="0"/>
              </a:spcAft>
              <a:buNone/>
            </a:pPr>
            <a:endParaRPr lang="en-US" sz="1800" b="1" dirty="0">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endParaRPr>
          </a:p>
          <a:p>
            <a:pPr marL="0" marR="0">
              <a:spcBef>
                <a:spcPts val="0"/>
              </a:spcBef>
              <a:spcAft>
                <a:spcPts val="0"/>
              </a:spcAft>
            </a:pP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EBBBFB6-80AE-4A7F-B13A-6265123D6D04}"/>
              </a:ext>
            </a:extLst>
          </p:cNvPr>
          <p:cNvSpPr>
            <a:spLocks noGrp="1"/>
          </p:cNvSpPr>
          <p:nvPr>
            <p:ph type="sldNum" sz="quarter" idx="12"/>
          </p:nvPr>
        </p:nvSpPr>
        <p:spPr/>
        <p:txBody>
          <a:bodyPr/>
          <a:lstStyle/>
          <a:p>
            <a:fld id="{8D637BDE-139F-F64C-9F6D-A75C4D60CFCC}" type="slidenum">
              <a:rPr lang="en-US" smtClean="0"/>
              <a:pPr/>
              <a:t>64</a:t>
            </a:fld>
            <a:endParaRPr lang="en-US"/>
          </a:p>
        </p:txBody>
      </p:sp>
      <p:pic>
        <p:nvPicPr>
          <p:cNvPr id="7" name="Picture 6">
            <a:extLst>
              <a:ext uri="{FF2B5EF4-FFF2-40B4-BE49-F238E27FC236}">
                <a16:creationId xmlns:a16="http://schemas.microsoft.com/office/drawing/2014/main" id="{DA67A6ED-7D2D-4BDF-8344-E1F11716DF81}"/>
              </a:ext>
            </a:extLst>
          </p:cNvPr>
          <p:cNvPicPr/>
          <p:nvPr/>
        </p:nvPicPr>
        <p:blipFill>
          <a:blip r:embed="rId2"/>
          <a:stretch>
            <a:fillRect/>
          </a:stretch>
        </p:blipFill>
        <p:spPr>
          <a:xfrm>
            <a:off x="1745276" y="1590331"/>
            <a:ext cx="4801870" cy="2954020"/>
          </a:xfrm>
          <a:prstGeom prst="rect">
            <a:avLst/>
          </a:prstGeom>
        </p:spPr>
      </p:pic>
    </p:spTree>
    <p:extLst>
      <p:ext uri="{BB962C8B-B14F-4D97-AF65-F5344CB8AC3E}">
        <p14:creationId xmlns:p14="http://schemas.microsoft.com/office/powerpoint/2010/main" val="36990641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solidFill>
                  <a:srgbClr val="0070C0"/>
                </a:solidFill>
              </a:rPr>
              <a:t>DEMO</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a:bodyPr>
          <a:lstStyle/>
          <a:p>
            <a:r>
              <a:rPr lang="en-US" dirty="0"/>
              <a:t>DEMO – Show navigation to create/print COPY B Files</a:t>
            </a:r>
          </a:p>
          <a:p>
            <a:r>
              <a:rPr lang="en-US" dirty="0"/>
              <a:t>DEMO – Show new forms</a:t>
            </a:r>
          </a:p>
          <a:p>
            <a:endParaRPr lang="en-US" dirty="0"/>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65</a:t>
            </a:fld>
            <a:endParaRPr lang="en-US"/>
          </a:p>
        </p:txBody>
      </p:sp>
    </p:spTree>
    <p:extLst>
      <p:ext uri="{BB962C8B-B14F-4D97-AF65-F5344CB8AC3E}">
        <p14:creationId xmlns:p14="http://schemas.microsoft.com/office/powerpoint/2010/main" val="16800316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solidFill>
                  <a:srgbClr val="C00000"/>
                </a:solidFill>
              </a:rPr>
              <a:t>Review and Questions</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a:bodyPr>
          <a:lstStyle/>
          <a:p>
            <a:pPr marL="342900" lvl="1">
              <a:spcBef>
                <a:spcPts val="0"/>
              </a:spcBef>
            </a:pPr>
            <a:r>
              <a:rPr lang="en-US" sz="1600" b="1" dirty="0"/>
              <a:t>Recap</a:t>
            </a:r>
            <a:r>
              <a:rPr lang="en-US" sz="1600" dirty="0"/>
              <a:t>:</a:t>
            </a:r>
          </a:p>
          <a:p>
            <a:pPr marL="685800" lvl="2">
              <a:spcBef>
                <a:spcPts val="0"/>
              </a:spcBef>
            </a:pPr>
            <a:r>
              <a:rPr lang="en-US" sz="1600" dirty="0">
                <a:latin typeface="Arial" panose="020B0604020202020204" pitchFamily="34" charset="0"/>
              </a:rPr>
              <a:t>when you run the 1099 Copy B process, it will produce two files: </a:t>
            </a:r>
          </a:p>
          <a:p>
            <a:pPr marL="1028700" lvl="3">
              <a:spcBef>
                <a:spcPts val="0"/>
              </a:spcBef>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APX1099CT-APX1099CT.pdf  (1099-MISC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CopyB’s</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p>
          <a:p>
            <a:pPr marL="1028700" lvl="3">
              <a:spcBef>
                <a:spcPts val="0"/>
              </a:spcBef>
            </a:pPr>
            <a:r>
              <a:rPr lang="en-US" sz="1600" dirty="0">
                <a:latin typeface="Calibri" panose="020F0502020204030204" pitchFamily="34" charset="0"/>
                <a:ea typeface="Times New Roman" panose="02020603050405020304" pitchFamily="18" charset="0"/>
                <a:cs typeface="Times New Roman" panose="02020603050405020304" pitchFamily="18" charset="0"/>
              </a:rPr>
              <a:t>APX1099N-APX1099N.pdf (1099-NEC </a:t>
            </a:r>
            <a:r>
              <a:rPr lang="en-US" sz="1600" dirty="0" err="1">
                <a:latin typeface="Calibri" panose="020F0502020204030204" pitchFamily="34" charset="0"/>
                <a:ea typeface="Times New Roman" panose="02020603050405020304" pitchFamily="18" charset="0"/>
                <a:cs typeface="Times New Roman" panose="02020603050405020304" pitchFamily="18" charset="0"/>
              </a:rPr>
              <a:t>CopyB’s</a:t>
            </a:r>
            <a:r>
              <a:rPr lang="en-US" sz="1600" dirty="0">
                <a:latin typeface="Calibri" panose="020F0502020204030204" pitchFamily="34"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600" dirty="0">
              <a:effectLst/>
              <a:latin typeface="Arial" panose="020B0604020202020204" pitchFamily="34" charset="0"/>
              <a:ea typeface="Times New Roman" panose="02020603050405020304" pitchFamily="18" charset="0"/>
            </a:endParaRPr>
          </a:p>
          <a:p>
            <a:pPr marL="342900" lvl="1">
              <a:spcBef>
                <a:spcPts val="0"/>
              </a:spcBef>
            </a:pPr>
            <a:r>
              <a:rPr lang="en-US" sz="1600" dirty="0">
                <a:latin typeface="Arial" panose="020B0604020202020204" pitchFamily="34" charset="0"/>
                <a:ea typeface="Times New Roman" panose="02020603050405020304" pitchFamily="18" charset="0"/>
              </a:rPr>
              <a:t>one file is for 1099-MISC Copy B forms and the other file is for 1099-NEC Copy B forms</a:t>
            </a:r>
            <a:endParaRPr lang="en-US" sz="1600" dirty="0">
              <a:effectLst/>
              <a:latin typeface="Arial" panose="020B0604020202020204" pitchFamily="34" charset="0"/>
              <a:ea typeface="Times New Roman" panose="02020603050405020304" pitchFamily="18" charset="0"/>
            </a:endParaRPr>
          </a:p>
          <a:p>
            <a:pPr marL="0" indent="0">
              <a:buNone/>
            </a:pPr>
            <a:endParaRPr lang="en-US" dirty="0"/>
          </a:p>
          <a:p>
            <a:r>
              <a:rPr lang="en-US" b="1" dirty="0"/>
              <a:t>Any other questions at this point?</a:t>
            </a:r>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66</a:t>
            </a:fld>
            <a:endParaRPr lang="en-US"/>
          </a:p>
        </p:txBody>
      </p:sp>
    </p:spTree>
    <p:extLst>
      <p:ext uri="{BB962C8B-B14F-4D97-AF65-F5344CB8AC3E}">
        <p14:creationId xmlns:p14="http://schemas.microsoft.com/office/powerpoint/2010/main" val="6055742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3129D7-D654-477B-B212-C27EC568C9DE}"/>
              </a:ext>
            </a:extLst>
          </p:cNvPr>
          <p:cNvSpPr>
            <a:spLocks noGrp="1"/>
          </p:cNvSpPr>
          <p:nvPr>
            <p:ph idx="1"/>
          </p:nvPr>
        </p:nvSpPr>
        <p:spPr>
          <a:xfrm>
            <a:off x="522180" y="1020005"/>
            <a:ext cx="8088420" cy="3944591"/>
          </a:xfrm>
        </p:spPr>
        <p:txBody>
          <a:bodyPr vert="horz" lIns="91440" tIns="45720" rIns="91440" bIns="45720" rtlCol="0" anchor="t">
            <a:normAutofit/>
          </a:bodyPr>
          <a:lstStyle/>
          <a:p>
            <a:pPr marL="0" indent="0" algn="ctr">
              <a:buNone/>
            </a:pPr>
            <a:endParaRPr lang="en-US" b="1" dirty="0">
              <a:latin typeface="Arial"/>
              <a:cs typeface="Arial"/>
            </a:endParaRPr>
          </a:p>
          <a:p>
            <a:pPr marL="0" indent="0" algn="ctr">
              <a:buNone/>
            </a:pPr>
            <a:endParaRPr lang="en-US" b="1" dirty="0">
              <a:latin typeface="Arial"/>
              <a:cs typeface="Arial"/>
            </a:endParaRPr>
          </a:p>
          <a:p>
            <a:pPr marL="0" indent="0">
              <a:buNone/>
            </a:pPr>
            <a:endParaRPr lang="en-US"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67</a:t>
            </a:fld>
            <a:endParaRPr lang="en-US"/>
          </a:p>
        </p:txBody>
      </p:sp>
      <p:sp>
        <p:nvSpPr>
          <p:cNvPr id="6" name="TextBox 5">
            <a:extLst>
              <a:ext uri="{FF2B5EF4-FFF2-40B4-BE49-F238E27FC236}">
                <a16:creationId xmlns:a16="http://schemas.microsoft.com/office/drawing/2014/main" id="{E8C587A1-B1EC-4548-A6B4-7F2E660ACF0E}"/>
              </a:ext>
            </a:extLst>
          </p:cNvPr>
          <p:cNvSpPr txBox="1"/>
          <p:nvPr/>
        </p:nvSpPr>
        <p:spPr>
          <a:xfrm>
            <a:off x="82008" y="1809030"/>
            <a:ext cx="8356512" cy="523220"/>
          </a:xfrm>
          <a:prstGeom prst="rect">
            <a:avLst/>
          </a:prstGeom>
          <a:noFill/>
        </p:spPr>
        <p:txBody>
          <a:bodyPr wrap="square">
            <a:spAutoFit/>
          </a:bodyPr>
          <a:lstStyle/>
          <a:p>
            <a:pPr algn="ctr"/>
            <a:r>
              <a:rPr lang="en-US" sz="2800" b="1" dirty="0">
                <a:solidFill>
                  <a:srgbClr val="0070C0"/>
                </a:solidFill>
                <a:latin typeface="Arial"/>
                <a:cs typeface="Arial"/>
              </a:rPr>
              <a:t>Queries and Reports</a:t>
            </a:r>
          </a:p>
        </p:txBody>
      </p:sp>
    </p:spTree>
    <p:extLst>
      <p:ext uri="{BB962C8B-B14F-4D97-AF65-F5344CB8AC3E}">
        <p14:creationId xmlns:p14="http://schemas.microsoft.com/office/powerpoint/2010/main" val="7788445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D8C1FF38-B4A8-4332-877E-C3B22ADD74DA}"/>
              </a:ext>
            </a:extLst>
          </p:cNvPr>
          <p:cNvSpPr>
            <a:spLocks noGrp="1"/>
          </p:cNvSpPr>
          <p:nvPr>
            <p:ph idx="1"/>
          </p:nvPr>
        </p:nvSpPr>
        <p:spPr>
          <a:xfrm>
            <a:off x="321155" y="1099474"/>
            <a:ext cx="7777778" cy="3143250"/>
          </a:xfrm>
        </p:spPr>
        <p:txBody>
          <a:bodyPr>
            <a:normAutofit fontScale="92500" lnSpcReduction="10000"/>
          </a:bodyPr>
          <a:lstStyle/>
          <a:p>
            <a:r>
              <a:rPr lang="en-US" sz="2000" b="1" dirty="0"/>
              <a:t>1099 Withhold to Send Detail Report </a:t>
            </a:r>
            <a:r>
              <a:rPr lang="en-US" sz="2000" dirty="0"/>
              <a:t>(APX8056.pdf) from Oracle does not show the Withholding Type (Per Oracle, working as designed.)</a:t>
            </a:r>
          </a:p>
          <a:p>
            <a:r>
              <a:rPr lang="en-US" sz="2000" b="1" dirty="0"/>
              <a:t>Updated BORRY010 Report </a:t>
            </a:r>
            <a:r>
              <a:rPr lang="en-US" sz="2000" dirty="0"/>
              <a:t>to reflect Withholding Types (1099M/1099N). Functionality is the same. – </a:t>
            </a:r>
            <a:r>
              <a:rPr lang="en-US" sz="2000" dirty="0">
                <a:solidFill>
                  <a:srgbClr val="C00000"/>
                </a:solidFill>
              </a:rPr>
              <a:t>ETA January 1, 2021</a:t>
            </a:r>
          </a:p>
          <a:p>
            <a:r>
              <a:rPr lang="en-US" sz="2000" b="1" dirty="0"/>
              <a:t>Updated 1099 Queries </a:t>
            </a:r>
            <a:r>
              <a:rPr lang="en-US" sz="2000" dirty="0"/>
              <a:t>to reflect Withholding Types (1099M/1099N), where applicable. Functionality is the same.</a:t>
            </a:r>
          </a:p>
          <a:p>
            <a:pPr marL="0" indent="0">
              <a:buNone/>
            </a:pPr>
            <a:endParaRPr lang="en-US" sz="2000" dirty="0"/>
          </a:p>
          <a:p>
            <a:r>
              <a:rPr lang="en-US" sz="2000" b="1" dirty="0"/>
              <a:t>Look for NEW Query: </a:t>
            </a:r>
            <a:r>
              <a:rPr lang="en-US" sz="2000" dirty="0"/>
              <a:t>BOR_AP_1099_WTHD_SENT_INCOMPL– </a:t>
            </a:r>
            <a:r>
              <a:rPr lang="en-US" sz="2000" dirty="0">
                <a:solidFill>
                  <a:srgbClr val="C00000"/>
                </a:solidFill>
              </a:rPr>
              <a:t>Available Now</a:t>
            </a:r>
          </a:p>
          <a:p>
            <a:pPr lvl="1"/>
            <a:r>
              <a:rPr lang="en-US" sz="1700" dirty="0">
                <a:solidFill>
                  <a:srgbClr val="0070C0"/>
                </a:solidFill>
              </a:rPr>
              <a:t>This query will provide a list of Control IDs/Fiscal Years that need the WTHD_SENT process to be run to finalize the information sent to the IRS.</a:t>
            </a:r>
          </a:p>
          <a:p>
            <a:endParaRPr lang="en-US" sz="2000" dirty="0"/>
          </a:p>
          <a:p>
            <a:endParaRPr lang="en-US" sz="2000"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68</a:t>
            </a:fld>
            <a:endParaRPr lang="en-US"/>
          </a:p>
        </p:txBody>
      </p:sp>
      <p:sp>
        <p:nvSpPr>
          <p:cNvPr id="8" name="TextBox 7">
            <a:extLst>
              <a:ext uri="{FF2B5EF4-FFF2-40B4-BE49-F238E27FC236}">
                <a16:creationId xmlns:a16="http://schemas.microsoft.com/office/drawing/2014/main" id="{8A0FC79F-F58F-4D9C-AD57-10E25B97B631}"/>
              </a:ext>
            </a:extLst>
          </p:cNvPr>
          <p:cNvSpPr txBox="1"/>
          <p:nvPr/>
        </p:nvSpPr>
        <p:spPr>
          <a:xfrm>
            <a:off x="317992" y="431325"/>
            <a:ext cx="5936877" cy="461665"/>
          </a:xfrm>
          <a:prstGeom prst="rect">
            <a:avLst/>
          </a:prstGeom>
          <a:noFill/>
        </p:spPr>
        <p:txBody>
          <a:bodyPr wrap="square">
            <a:spAutoFit/>
          </a:bodyPr>
          <a:lstStyle/>
          <a:p>
            <a:r>
              <a:rPr lang="en-US" sz="2400" b="1" dirty="0">
                <a:solidFill>
                  <a:srgbClr val="0070C0"/>
                </a:solidFill>
                <a:latin typeface="Arial"/>
                <a:cs typeface="Arial"/>
              </a:rPr>
              <a:t>1099 Withholding Queries &amp; Reports</a:t>
            </a:r>
            <a:endParaRPr lang="en-US" sz="2400" b="1" dirty="0">
              <a:solidFill>
                <a:srgbClr val="0070C0"/>
              </a:solidFill>
            </a:endParaRPr>
          </a:p>
        </p:txBody>
      </p:sp>
    </p:spTree>
    <p:extLst>
      <p:ext uri="{BB962C8B-B14F-4D97-AF65-F5344CB8AC3E}">
        <p14:creationId xmlns:p14="http://schemas.microsoft.com/office/powerpoint/2010/main" val="27565216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3B10-BEBE-4DE1-8420-11A5ACB44243}"/>
              </a:ext>
            </a:extLst>
          </p:cNvPr>
          <p:cNvSpPr>
            <a:spLocks noGrp="1"/>
          </p:cNvSpPr>
          <p:nvPr>
            <p:ph type="title"/>
          </p:nvPr>
        </p:nvSpPr>
        <p:spPr/>
        <p:txBody>
          <a:bodyPr>
            <a:normAutofit/>
          </a:bodyPr>
          <a:lstStyle/>
          <a:p>
            <a:r>
              <a:rPr lang="en-US" sz="2400" dirty="0">
                <a:solidFill>
                  <a:srgbClr val="0070C0"/>
                </a:solidFill>
                <a:effectLst/>
                <a:latin typeface="Arial" panose="020B0604020202020204" pitchFamily="34" charset="0"/>
                <a:ea typeface="Times New Roman" panose="02020603050405020304" pitchFamily="18" charset="0"/>
              </a:rPr>
              <a:t>RUNNING 1099 Withhold to Send Detail Report</a:t>
            </a:r>
            <a:endParaRPr lang="en-US" sz="2400" b="1" dirty="0">
              <a:solidFill>
                <a:srgbClr val="0070C0"/>
              </a:solidFill>
            </a:endParaRPr>
          </a:p>
        </p:txBody>
      </p:sp>
      <p:sp>
        <p:nvSpPr>
          <p:cNvPr id="3" name="Content Placeholder 2">
            <a:extLst>
              <a:ext uri="{FF2B5EF4-FFF2-40B4-BE49-F238E27FC236}">
                <a16:creationId xmlns:a16="http://schemas.microsoft.com/office/drawing/2014/main" id="{4B89B354-DD7E-4BCC-A686-BB13486832F2}"/>
              </a:ext>
            </a:extLst>
          </p:cNvPr>
          <p:cNvSpPr>
            <a:spLocks noGrp="1"/>
          </p:cNvSpPr>
          <p:nvPr>
            <p:ph idx="1"/>
          </p:nvPr>
        </p:nvSpPr>
        <p:spPr/>
        <p:txBody>
          <a:bodyPr>
            <a:normAutofit/>
          </a:bodyPr>
          <a:lstStyle/>
          <a:p>
            <a:pPr marL="0" marR="0" indent="0">
              <a:spcBef>
                <a:spcPts val="0"/>
              </a:spcBef>
              <a:spcAft>
                <a:spcPts val="0"/>
              </a:spcAft>
              <a:buNone/>
            </a:pPr>
            <a:r>
              <a:rPr lang="en-US" sz="1800" dirty="0">
                <a:solidFill>
                  <a:srgbClr val="0070C0"/>
                </a:solidFill>
                <a:effectLst/>
                <a:latin typeface="Arial" panose="020B0604020202020204" pitchFamily="34" charset="0"/>
                <a:ea typeface="Times New Roman" panose="02020603050405020304" pitchFamily="18" charset="0"/>
              </a:rPr>
              <a:t>Navigation: </a:t>
            </a:r>
            <a:r>
              <a:rPr lang="en-US" sz="1800" dirty="0">
                <a:effectLst/>
                <a:latin typeface="Arial" panose="020B0604020202020204" pitchFamily="34" charset="0"/>
                <a:ea typeface="Times New Roman" panose="02020603050405020304" pitchFamily="18" charset="0"/>
              </a:rPr>
              <a:t>Suppliers &gt; 1099/Global Withholding &gt; 1099 Reports &gt; 1099 to Send Detail</a:t>
            </a:r>
          </a:p>
          <a:p>
            <a:pPr marL="0" marR="0">
              <a:spcBef>
                <a:spcPts val="0"/>
              </a:spcBef>
              <a:spcAft>
                <a:spcPts val="0"/>
              </a:spcAft>
            </a:pPr>
            <a:endParaRPr lang="en-US" sz="1800" dirty="0">
              <a:latin typeface="Arial" panose="020B0604020202020204" pitchFamily="34"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The Withhold to Send Detail </a:t>
            </a:r>
            <a:r>
              <a:rPr lang="en-US" sz="1800" dirty="0">
                <a:latin typeface="Arial" panose="020B0604020202020204" pitchFamily="34" charset="0"/>
                <a:ea typeface="Times New Roman" panose="02020603050405020304" pitchFamily="18" charset="0"/>
              </a:rPr>
              <a:t>Report (APX8056.pdf) is produced in PDF format and is a replica of the data included in the IRS_001.TXT file.</a:t>
            </a:r>
          </a:p>
          <a:p>
            <a:pPr marL="0" marR="0" indent="0">
              <a:spcBef>
                <a:spcPts val="0"/>
              </a:spcBef>
              <a:spcAft>
                <a:spcPts val="0"/>
              </a:spcAft>
              <a:buNone/>
            </a:pPr>
            <a:endParaRPr lang="en-US" sz="1800" dirty="0">
              <a:latin typeface="Arial" panose="020B0604020202020204" pitchFamily="34" charset="0"/>
              <a:ea typeface="Times New Roman" panose="02020603050405020304" pitchFamily="18" charset="0"/>
            </a:endParaRPr>
          </a:p>
          <a:p>
            <a:pPr marL="0" marR="0">
              <a:spcBef>
                <a:spcPts val="0"/>
              </a:spcBef>
              <a:spcAft>
                <a:spcPts val="0"/>
              </a:spcAft>
            </a:pPr>
            <a:r>
              <a:rPr lang="en-US" sz="1800" b="1" dirty="0">
                <a:effectLst/>
                <a:latin typeface="Arial" panose="020B0604020202020204" pitchFamily="34" charset="0"/>
                <a:ea typeface="Times New Roman" panose="02020603050405020304" pitchFamily="18" charset="0"/>
              </a:rPr>
              <a:t>NOTE:</a:t>
            </a:r>
            <a:r>
              <a:rPr lang="en-US" sz="1800" dirty="0">
                <a:effectLst/>
                <a:latin typeface="Arial" panose="020B0604020202020204" pitchFamily="34" charset="0"/>
                <a:ea typeface="Times New Roman" panose="02020603050405020304" pitchFamily="18" charset="0"/>
              </a:rPr>
              <a:t>  This is an Oracle produced report and it does not include the Withholding Type (1099M or 1099N) in the report.  You can read the description to distinguish between 1099N, Class 01 and 1099M, Class 01.</a:t>
            </a:r>
          </a:p>
          <a:p>
            <a:pPr marL="342900" lvl="1">
              <a:spcBef>
                <a:spcPts val="0"/>
              </a:spcBef>
            </a:pPr>
            <a:r>
              <a:rPr lang="en-US" sz="1500" dirty="0">
                <a:latin typeface="Arial" panose="020B0604020202020204" pitchFamily="34" charset="0"/>
                <a:ea typeface="Times New Roman" panose="02020603050405020304" pitchFamily="18" charset="0"/>
                <a:cs typeface="Times New Roman" panose="02020603050405020304" pitchFamily="18" charset="0"/>
              </a:rPr>
              <a:t>According to Oracle, this is working as designed.</a:t>
            </a: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EBBBFB6-80AE-4A7F-B13A-6265123D6D04}"/>
              </a:ext>
            </a:extLst>
          </p:cNvPr>
          <p:cNvSpPr>
            <a:spLocks noGrp="1"/>
          </p:cNvSpPr>
          <p:nvPr>
            <p:ph type="sldNum" sz="quarter" idx="12"/>
          </p:nvPr>
        </p:nvSpPr>
        <p:spPr/>
        <p:txBody>
          <a:bodyPr/>
          <a:lstStyle/>
          <a:p>
            <a:fld id="{8D637BDE-139F-F64C-9F6D-A75C4D60CFCC}" type="slidenum">
              <a:rPr lang="en-US" smtClean="0"/>
              <a:pPr/>
              <a:t>69</a:t>
            </a:fld>
            <a:endParaRPr lang="en-US"/>
          </a:p>
        </p:txBody>
      </p:sp>
    </p:spTree>
    <p:extLst>
      <p:ext uri="{BB962C8B-B14F-4D97-AF65-F5344CB8AC3E}">
        <p14:creationId xmlns:p14="http://schemas.microsoft.com/office/powerpoint/2010/main" val="941633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95350"/>
            <a:ext cx="8077200" cy="3410364"/>
          </a:xfrm>
        </p:spPr>
        <p:txBody>
          <a:bodyPr vert="horz" lIns="91440" tIns="45720" rIns="91440" bIns="45720" rtlCol="0" anchor="t">
            <a:normAutofit/>
          </a:bodyPr>
          <a:lstStyle/>
          <a:p>
            <a:pPr marL="0" indent="0">
              <a:buNone/>
            </a:pPr>
            <a:endParaRPr lang="en-US" sz="3600" b="1" dirty="0"/>
          </a:p>
          <a:p>
            <a:pPr marL="457200" lvl="1" indent="0">
              <a:buNone/>
            </a:pPr>
            <a:endParaRPr lang="en-US" sz="1800" dirty="0"/>
          </a:p>
        </p:txBody>
      </p:sp>
      <p:pic>
        <p:nvPicPr>
          <p:cNvPr id="6" name="Content Placeholder 18">
            <a:extLst>
              <a:ext uri="{FF2B5EF4-FFF2-40B4-BE49-F238E27FC236}">
                <a16:creationId xmlns:a16="http://schemas.microsoft.com/office/drawing/2014/main" id="{6D591D91-0226-4477-B69E-C821AEE87912}"/>
              </a:ext>
            </a:extLst>
          </p:cNvPr>
          <p:cNvPicPr>
            <a:picLocks noChangeAspect="1"/>
          </p:cNvPicPr>
          <p:nvPr/>
        </p:nvPicPr>
        <p:blipFill>
          <a:blip r:embed="rId3"/>
          <a:stretch>
            <a:fillRect/>
          </a:stretch>
        </p:blipFill>
        <p:spPr>
          <a:xfrm>
            <a:off x="357480" y="1239975"/>
            <a:ext cx="4404260" cy="2934572"/>
          </a:xfrm>
          <a:prstGeom prst="rect">
            <a:avLst/>
          </a:prstGeom>
          <a:ln w="12700">
            <a:solidFill>
              <a:schemeClr val="tx1"/>
            </a:solidFill>
          </a:ln>
        </p:spPr>
      </p:pic>
      <p:sp>
        <p:nvSpPr>
          <p:cNvPr id="8" name="TextBox 7">
            <a:extLst>
              <a:ext uri="{FF2B5EF4-FFF2-40B4-BE49-F238E27FC236}">
                <a16:creationId xmlns:a16="http://schemas.microsoft.com/office/drawing/2014/main" id="{CCB945F6-78EA-4BC7-A2DB-9520C2746801}"/>
              </a:ext>
            </a:extLst>
          </p:cNvPr>
          <p:cNvSpPr txBox="1"/>
          <p:nvPr/>
        </p:nvSpPr>
        <p:spPr>
          <a:xfrm>
            <a:off x="4966974" y="1219891"/>
            <a:ext cx="3661342" cy="2954655"/>
          </a:xfrm>
          <a:prstGeom prst="rect">
            <a:avLst/>
          </a:prstGeom>
          <a:noFill/>
          <a:ln>
            <a:solidFill>
              <a:schemeClr val="tx1"/>
            </a:solidFill>
          </a:ln>
        </p:spPr>
        <p:txBody>
          <a:bodyPr wrap="square" lIns="91440" tIns="45720" rIns="91440" bIns="45720" rtlCol="0" anchor="t">
            <a:spAutoFit/>
          </a:bodyPr>
          <a:lstStyle/>
          <a:p>
            <a:r>
              <a:rPr lang="en-US" sz="1400" dirty="0">
                <a:latin typeface="Arial"/>
                <a:cs typeface="Arial"/>
              </a:rPr>
              <a:t>IRS provided a new 1099-MISC Form with updated wording on instructions</a:t>
            </a:r>
          </a:p>
          <a:p>
            <a:endParaRPr lang="en-US" sz="1400" dirty="0">
              <a:latin typeface="Arial"/>
              <a:cs typeface="Arial"/>
            </a:endParaRPr>
          </a:p>
          <a:p>
            <a:r>
              <a:rPr lang="en-US" sz="1400" dirty="0">
                <a:latin typeface="Arial"/>
                <a:cs typeface="Arial"/>
              </a:rPr>
              <a:t>Based on current information in our system, the only class (not including NEC) used by institutions that will change is:</a:t>
            </a:r>
          </a:p>
          <a:p>
            <a:endParaRPr lang="en-US" sz="1400" dirty="0">
              <a:latin typeface="Arial"/>
              <a:cs typeface="Arial"/>
            </a:endParaRPr>
          </a:p>
          <a:p>
            <a:pPr algn="ctr"/>
            <a:r>
              <a:rPr lang="en-US" sz="1400" b="1" dirty="0">
                <a:solidFill>
                  <a:srgbClr val="C00000"/>
                </a:solidFill>
                <a:latin typeface="Arial"/>
                <a:cs typeface="Arial"/>
              </a:rPr>
              <a:t>Gross Proceeds Paid to an Attorney</a:t>
            </a:r>
          </a:p>
          <a:p>
            <a:endParaRPr lang="en-US" sz="1400" dirty="0">
              <a:latin typeface="Arial"/>
              <a:cs typeface="Arial"/>
            </a:endParaRPr>
          </a:p>
          <a:p>
            <a:r>
              <a:rPr lang="en-US" sz="1400" dirty="0">
                <a:solidFill>
                  <a:srgbClr val="0070C0"/>
                </a:solidFill>
                <a:latin typeface="Arial"/>
                <a:cs typeface="Arial"/>
              </a:rPr>
              <a:t>Prior to CY 2020: </a:t>
            </a:r>
            <a:r>
              <a:rPr lang="en-US" sz="1400" dirty="0">
                <a:latin typeface="Arial"/>
                <a:cs typeface="Arial"/>
              </a:rPr>
              <a:t>1099-MISC, Class 14</a:t>
            </a:r>
          </a:p>
          <a:p>
            <a:endParaRPr lang="en-US" sz="1400" dirty="0">
              <a:latin typeface="Arial"/>
              <a:cs typeface="Arial"/>
            </a:endParaRPr>
          </a:p>
          <a:p>
            <a:r>
              <a:rPr lang="en-US" sz="1400" dirty="0">
                <a:solidFill>
                  <a:srgbClr val="0070C0"/>
                </a:solidFill>
                <a:latin typeface="Arial"/>
                <a:cs typeface="Arial"/>
              </a:rPr>
              <a:t>CY 2020 – Future: </a:t>
            </a:r>
            <a:r>
              <a:rPr lang="en-US" sz="1400" dirty="0">
                <a:latin typeface="Arial"/>
                <a:cs typeface="Arial"/>
              </a:rPr>
              <a:t>1099-MISC, Class 10</a:t>
            </a:r>
          </a:p>
          <a:p>
            <a:endParaRPr lang="en-US" dirty="0"/>
          </a:p>
        </p:txBody>
      </p:sp>
      <p:sp>
        <p:nvSpPr>
          <p:cNvPr id="9" name="TextBox 8">
            <a:extLst>
              <a:ext uri="{FF2B5EF4-FFF2-40B4-BE49-F238E27FC236}">
                <a16:creationId xmlns:a16="http://schemas.microsoft.com/office/drawing/2014/main" id="{77CE4455-3493-4AFA-A6EF-4CD134939475}"/>
              </a:ext>
            </a:extLst>
          </p:cNvPr>
          <p:cNvSpPr txBox="1"/>
          <p:nvPr/>
        </p:nvSpPr>
        <p:spPr>
          <a:xfrm>
            <a:off x="1343654" y="169433"/>
            <a:ext cx="4874559" cy="461665"/>
          </a:xfrm>
          <a:prstGeom prst="rect">
            <a:avLst/>
          </a:prstGeom>
          <a:noFill/>
        </p:spPr>
        <p:txBody>
          <a:bodyPr wrap="square" rtlCol="0">
            <a:spAutoFit/>
          </a:bodyPr>
          <a:lstStyle/>
          <a:p>
            <a:r>
              <a:rPr lang="en-US" sz="2400" b="1" dirty="0">
                <a:solidFill>
                  <a:srgbClr val="0070C0"/>
                </a:solidFill>
              </a:rPr>
              <a:t>1099-MISC Form Changes</a:t>
            </a:r>
          </a:p>
        </p:txBody>
      </p:sp>
      <p:sp>
        <p:nvSpPr>
          <p:cNvPr id="7" name="Slide Number Placeholder 3">
            <a:extLst>
              <a:ext uri="{FF2B5EF4-FFF2-40B4-BE49-F238E27FC236}">
                <a16:creationId xmlns:a16="http://schemas.microsoft.com/office/drawing/2014/main" id="{B6E378E4-15C6-4040-B4A1-FDFE985A78D3}"/>
              </a:ext>
            </a:extLst>
          </p:cNvPr>
          <p:cNvSpPr txBox="1">
            <a:spLocks/>
          </p:cNvSpPr>
          <p:nvPr/>
        </p:nvSpPr>
        <p:spPr>
          <a:xfrm>
            <a:off x="0" y="4705350"/>
            <a:ext cx="381000" cy="274638"/>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637BDE-139F-F64C-9F6D-A75C4D60CFCC}" type="slidenum">
              <a:rPr lang="en-US" smtClean="0"/>
              <a:pPr/>
              <a:t>7</a:t>
            </a:fld>
            <a:endParaRPr lang="en-US" dirty="0"/>
          </a:p>
        </p:txBody>
      </p:sp>
    </p:spTree>
    <p:extLst>
      <p:ext uri="{BB962C8B-B14F-4D97-AF65-F5344CB8AC3E}">
        <p14:creationId xmlns:p14="http://schemas.microsoft.com/office/powerpoint/2010/main" val="18500068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3B10-BEBE-4DE1-8420-11A5ACB44243}"/>
              </a:ext>
            </a:extLst>
          </p:cNvPr>
          <p:cNvSpPr>
            <a:spLocks noGrp="1"/>
          </p:cNvSpPr>
          <p:nvPr>
            <p:ph type="title"/>
          </p:nvPr>
        </p:nvSpPr>
        <p:spPr/>
        <p:txBody>
          <a:bodyPr>
            <a:normAutofit/>
          </a:bodyPr>
          <a:lstStyle/>
          <a:p>
            <a:r>
              <a:rPr lang="en-US" sz="2400" dirty="0">
                <a:solidFill>
                  <a:srgbClr val="0070C0"/>
                </a:solidFill>
                <a:effectLst/>
                <a:latin typeface="Arial" panose="020B0604020202020204" pitchFamily="34" charset="0"/>
                <a:ea typeface="Times New Roman" panose="02020603050405020304" pitchFamily="18" charset="0"/>
              </a:rPr>
              <a:t>RUNNING 1099 Withhold to Send Detail Report</a:t>
            </a:r>
            <a:endParaRPr lang="en-US" sz="2400" b="1" dirty="0">
              <a:solidFill>
                <a:srgbClr val="0070C0"/>
              </a:solidFill>
            </a:endParaRPr>
          </a:p>
        </p:txBody>
      </p:sp>
      <p:sp>
        <p:nvSpPr>
          <p:cNvPr id="3" name="Content Placeholder 2">
            <a:extLst>
              <a:ext uri="{FF2B5EF4-FFF2-40B4-BE49-F238E27FC236}">
                <a16:creationId xmlns:a16="http://schemas.microsoft.com/office/drawing/2014/main" id="{4B89B354-DD7E-4BCC-A686-BB13486832F2}"/>
              </a:ext>
            </a:extLst>
          </p:cNvPr>
          <p:cNvSpPr>
            <a:spLocks noGrp="1"/>
          </p:cNvSpPr>
          <p:nvPr>
            <p:ph idx="1"/>
          </p:nvPr>
        </p:nvSpPr>
        <p:spPr/>
        <p:txBody>
          <a:bodyPr>
            <a:normAutofit/>
          </a:bodyPr>
          <a:lstStyle/>
          <a:p>
            <a:pPr marL="0" indent="0">
              <a:spcBef>
                <a:spcPts val="0"/>
              </a:spcBef>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For CY2020 and beyond, there are no choices for separating NEC and MISC:</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EBBBFB6-80AE-4A7F-B13A-6265123D6D04}"/>
              </a:ext>
            </a:extLst>
          </p:cNvPr>
          <p:cNvSpPr>
            <a:spLocks noGrp="1"/>
          </p:cNvSpPr>
          <p:nvPr>
            <p:ph type="sldNum" sz="quarter" idx="12"/>
          </p:nvPr>
        </p:nvSpPr>
        <p:spPr/>
        <p:txBody>
          <a:bodyPr/>
          <a:lstStyle/>
          <a:p>
            <a:fld id="{8D637BDE-139F-F64C-9F6D-A75C4D60CFCC}" type="slidenum">
              <a:rPr lang="en-US" smtClean="0"/>
              <a:pPr/>
              <a:t>70</a:t>
            </a:fld>
            <a:endParaRPr lang="en-US"/>
          </a:p>
        </p:txBody>
      </p:sp>
      <p:pic>
        <p:nvPicPr>
          <p:cNvPr id="6" name="Picture 5">
            <a:extLst>
              <a:ext uri="{FF2B5EF4-FFF2-40B4-BE49-F238E27FC236}">
                <a16:creationId xmlns:a16="http://schemas.microsoft.com/office/drawing/2014/main" id="{14C9272B-8C7C-4A3D-BEE6-ED08238D2BED}"/>
              </a:ext>
            </a:extLst>
          </p:cNvPr>
          <p:cNvPicPr/>
          <p:nvPr/>
        </p:nvPicPr>
        <p:blipFill>
          <a:blip r:embed="rId2"/>
          <a:stretch>
            <a:fillRect/>
          </a:stretch>
        </p:blipFill>
        <p:spPr>
          <a:xfrm>
            <a:off x="2121798" y="1955841"/>
            <a:ext cx="5053965" cy="1829435"/>
          </a:xfrm>
          <a:prstGeom prst="rect">
            <a:avLst/>
          </a:prstGeom>
        </p:spPr>
      </p:pic>
    </p:spTree>
    <p:extLst>
      <p:ext uri="{BB962C8B-B14F-4D97-AF65-F5344CB8AC3E}">
        <p14:creationId xmlns:p14="http://schemas.microsoft.com/office/powerpoint/2010/main" val="35756256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3B10-BEBE-4DE1-8420-11A5ACB44243}"/>
              </a:ext>
            </a:extLst>
          </p:cNvPr>
          <p:cNvSpPr>
            <a:spLocks noGrp="1"/>
          </p:cNvSpPr>
          <p:nvPr>
            <p:ph type="title"/>
          </p:nvPr>
        </p:nvSpPr>
        <p:spPr/>
        <p:txBody>
          <a:bodyPr>
            <a:normAutofit/>
          </a:bodyPr>
          <a:lstStyle/>
          <a:p>
            <a:r>
              <a:rPr lang="en-US" sz="2400" dirty="0">
                <a:solidFill>
                  <a:srgbClr val="0070C0"/>
                </a:solidFill>
                <a:effectLst/>
                <a:latin typeface="Arial" panose="020B0604020202020204" pitchFamily="34" charset="0"/>
                <a:ea typeface="Times New Roman" panose="02020603050405020304" pitchFamily="18" charset="0"/>
              </a:rPr>
              <a:t>RUNNING 1099 Withhold to Send Detail Report</a:t>
            </a:r>
            <a:endParaRPr lang="en-US" sz="2400" b="1" dirty="0">
              <a:solidFill>
                <a:srgbClr val="0070C0"/>
              </a:solidFill>
            </a:endParaRPr>
          </a:p>
        </p:txBody>
      </p:sp>
      <p:sp>
        <p:nvSpPr>
          <p:cNvPr id="3" name="Content Placeholder 2">
            <a:extLst>
              <a:ext uri="{FF2B5EF4-FFF2-40B4-BE49-F238E27FC236}">
                <a16:creationId xmlns:a16="http://schemas.microsoft.com/office/drawing/2014/main" id="{4B89B354-DD7E-4BCC-A686-BB13486832F2}"/>
              </a:ext>
            </a:extLst>
          </p:cNvPr>
          <p:cNvSpPr>
            <a:spLocks noGrp="1"/>
          </p:cNvSpPr>
          <p:nvPr>
            <p:ph idx="1"/>
          </p:nvPr>
        </p:nvSpPr>
        <p:spPr/>
        <p:txBody>
          <a:bodyPr>
            <a:normAutofit/>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For CY2019 and before, there are options for separating NEC and MISC:</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EBBBFB6-80AE-4A7F-B13A-6265123D6D04}"/>
              </a:ext>
            </a:extLst>
          </p:cNvPr>
          <p:cNvSpPr>
            <a:spLocks noGrp="1"/>
          </p:cNvSpPr>
          <p:nvPr>
            <p:ph type="sldNum" sz="quarter" idx="12"/>
          </p:nvPr>
        </p:nvSpPr>
        <p:spPr/>
        <p:txBody>
          <a:bodyPr/>
          <a:lstStyle/>
          <a:p>
            <a:fld id="{8D637BDE-139F-F64C-9F6D-A75C4D60CFCC}" type="slidenum">
              <a:rPr lang="en-US" smtClean="0"/>
              <a:pPr/>
              <a:t>71</a:t>
            </a:fld>
            <a:endParaRPr lang="en-US"/>
          </a:p>
        </p:txBody>
      </p:sp>
      <p:pic>
        <p:nvPicPr>
          <p:cNvPr id="7" name="Picture 6">
            <a:extLst>
              <a:ext uri="{FF2B5EF4-FFF2-40B4-BE49-F238E27FC236}">
                <a16:creationId xmlns:a16="http://schemas.microsoft.com/office/drawing/2014/main" id="{482933AF-9782-4ECA-B881-191FE928D935}"/>
              </a:ext>
            </a:extLst>
          </p:cNvPr>
          <p:cNvPicPr/>
          <p:nvPr/>
        </p:nvPicPr>
        <p:blipFill>
          <a:blip r:embed="rId2"/>
          <a:stretch>
            <a:fillRect/>
          </a:stretch>
        </p:blipFill>
        <p:spPr>
          <a:xfrm>
            <a:off x="2065958" y="1919541"/>
            <a:ext cx="4558207" cy="2465501"/>
          </a:xfrm>
          <a:prstGeom prst="rect">
            <a:avLst/>
          </a:prstGeom>
        </p:spPr>
      </p:pic>
    </p:spTree>
    <p:extLst>
      <p:ext uri="{BB962C8B-B14F-4D97-AF65-F5344CB8AC3E}">
        <p14:creationId xmlns:p14="http://schemas.microsoft.com/office/powerpoint/2010/main" val="7917754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3B10-BEBE-4DE1-8420-11A5ACB44243}"/>
              </a:ext>
            </a:extLst>
          </p:cNvPr>
          <p:cNvSpPr>
            <a:spLocks noGrp="1"/>
          </p:cNvSpPr>
          <p:nvPr>
            <p:ph type="title"/>
          </p:nvPr>
        </p:nvSpPr>
        <p:spPr/>
        <p:txBody>
          <a:bodyPr>
            <a:normAutofit/>
          </a:bodyPr>
          <a:lstStyle/>
          <a:p>
            <a:r>
              <a:rPr lang="en-US" sz="2400" dirty="0">
                <a:solidFill>
                  <a:srgbClr val="0070C0"/>
                </a:solidFill>
                <a:effectLst/>
                <a:latin typeface="Arial" panose="020B0604020202020204" pitchFamily="34" charset="0"/>
                <a:ea typeface="Times New Roman" panose="02020603050405020304" pitchFamily="18" charset="0"/>
              </a:rPr>
              <a:t>RUNNING 1099 Withhold to Send Detail Report</a:t>
            </a:r>
            <a:endParaRPr lang="en-US" sz="2400" b="1" dirty="0">
              <a:solidFill>
                <a:srgbClr val="0070C0"/>
              </a:solidFill>
            </a:endParaRPr>
          </a:p>
        </p:txBody>
      </p:sp>
      <p:sp>
        <p:nvSpPr>
          <p:cNvPr id="3" name="Content Placeholder 2">
            <a:extLst>
              <a:ext uri="{FF2B5EF4-FFF2-40B4-BE49-F238E27FC236}">
                <a16:creationId xmlns:a16="http://schemas.microsoft.com/office/drawing/2014/main" id="{4B89B354-DD7E-4BCC-A686-BB13486832F2}"/>
              </a:ext>
            </a:extLst>
          </p:cNvPr>
          <p:cNvSpPr>
            <a:spLocks noGrp="1"/>
          </p:cNvSpPr>
          <p:nvPr>
            <p:ph idx="1"/>
          </p:nvPr>
        </p:nvSpPr>
        <p:spPr/>
        <p:txBody>
          <a:bodyPr>
            <a:normAutofit/>
          </a:bodyPr>
          <a:lstStyle/>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EBBBFB6-80AE-4A7F-B13A-6265123D6D04}"/>
              </a:ext>
            </a:extLst>
          </p:cNvPr>
          <p:cNvSpPr>
            <a:spLocks noGrp="1"/>
          </p:cNvSpPr>
          <p:nvPr>
            <p:ph type="sldNum" sz="quarter" idx="12"/>
          </p:nvPr>
        </p:nvSpPr>
        <p:spPr/>
        <p:txBody>
          <a:bodyPr/>
          <a:lstStyle/>
          <a:p>
            <a:fld id="{8D637BDE-139F-F64C-9F6D-A75C4D60CFCC}" type="slidenum">
              <a:rPr lang="en-US" smtClean="0"/>
              <a:pPr/>
              <a:t>72</a:t>
            </a:fld>
            <a:endParaRPr lang="en-US"/>
          </a:p>
        </p:txBody>
      </p:sp>
      <p:pic>
        <p:nvPicPr>
          <p:cNvPr id="6" name="Picture 5">
            <a:extLst>
              <a:ext uri="{FF2B5EF4-FFF2-40B4-BE49-F238E27FC236}">
                <a16:creationId xmlns:a16="http://schemas.microsoft.com/office/drawing/2014/main" id="{B0CB2C63-A931-4456-BFC6-54A742D6AA0E}"/>
              </a:ext>
            </a:extLst>
          </p:cNvPr>
          <p:cNvPicPr>
            <a:picLocks noChangeAspect="1"/>
          </p:cNvPicPr>
          <p:nvPr/>
        </p:nvPicPr>
        <p:blipFill>
          <a:blip r:embed="rId2"/>
          <a:stretch>
            <a:fillRect/>
          </a:stretch>
        </p:blipFill>
        <p:spPr>
          <a:xfrm>
            <a:off x="1484439" y="1220823"/>
            <a:ext cx="5726059" cy="3411900"/>
          </a:xfrm>
          <a:prstGeom prst="rect">
            <a:avLst/>
          </a:prstGeom>
        </p:spPr>
      </p:pic>
    </p:spTree>
    <p:extLst>
      <p:ext uri="{BB962C8B-B14F-4D97-AF65-F5344CB8AC3E}">
        <p14:creationId xmlns:p14="http://schemas.microsoft.com/office/powerpoint/2010/main" val="38982081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3D2A4-D044-4E6B-99F7-39C880F54014}"/>
              </a:ext>
            </a:extLst>
          </p:cNvPr>
          <p:cNvSpPr>
            <a:spLocks noGrp="1"/>
          </p:cNvSpPr>
          <p:nvPr>
            <p:ph type="title"/>
          </p:nvPr>
        </p:nvSpPr>
        <p:spPr/>
        <p:txBody>
          <a:bodyPr/>
          <a:lstStyle/>
          <a:p>
            <a:r>
              <a:rPr lang="en-US" b="1" dirty="0">
                <a:solidFill>
                  <a:srgbClr val="0070C0"/>
                </a:solidFill>
              </a:rPr>
              <a:t>BORRY010 – 1099 Reportable Transactions</a:t>
            </a:r>
          </a:p>
        </p:txBody>
      </p:sp>
      <p:sp>
        <p:nvSpPr>
          <p:cNvPr id="3" name="Text Placeholder 2">
            <a:extLst>
              <a:ext uri="{FF2B5EF4-FFF2-40B4-BE49-F238E27FC236}">
                <a16:creationId xmlns:a16="http://schemas.microsoft.com/office/drawing/2014/main" id="{9DA3E7DD-FA5A-4889-845B-BBCD20CF2113}"/>
              </a:ext>
            </a:extLst>
          </p:cNvPr>
          <p:cNvSpPr>
            <a:spLocks noGrp="1"/>
          </p:cNvSpPr>
          <p:nvPr>
            <p:ph type="body" idx="1"/>
          </p:nvPr>
        </p:nvSpPr>
        <p:spPr>
          <a:xfrm>
            <a:off x="537076" y="1268016"/>
            <a:ext cx="7884317" cy="2332382"/>
          </a:xfrm>
        </p:spPr>
        <p:txBody>
          <a:bodyPr>
            <a:normAutofit fontScale="92500" lnSpcReduction="20000"/>
          </a:bodyPr>
          <a:lstStyle/>
          <a:p>
            <a:r>
              <a:rPr lang="en-US" dirty="0"/>
              <a:t>Navigation: </a:t>
            </a:r>
            <a:r>
              <a:rPr lang="en-US" b="0" dirty="0"/>
              <a:t>BOR Menus &gt; BOR Accounts Payable &gt; BOR AP Reports &gt; 1099 Reportable Transactions</a:t>
            </a:r>
          </a:p>
          <a:p>
            <a:endParaRPr lang="en-US" b="0" dirty="0"/>
          </a:p>
          <a:p>
            <a:endParaRPr lang="en-US" b="0" dirty="0"/>
          </a:p>
          <a:p>
            <a:r>
              <a:rPr lang="en-US" sz="1800" b="0" dirty="0">
                <a:effectLst/>
                <a:latin typeface="Arial" panose="020B0604020202020204" pitchFamily="34" charset="0"/>
                <a:ea typeface="Times New Roman" panose="02020603050405020304" pitchFamily="18" charset="0"/>
              </a:rPr>
              <a:t>Users can run this report to show all 1099 reportable transactions, including adjustments. When running this report, the data available are dependent on when the user runs the report.</a:t>
            </a:r>
          </a:p>
          <a:p>
            <a:endParaRPr lang="en-US" b="0" dirty="0">
              <a:latin typeface="Arial" panose="020B0604020202020204" pitchFamily="34" charset="0"/>
            </a:endParaRPr>
          </a:p>
          <a:p>
            <a:r>
              <a:rPr lang="en-US" dirty="0">
                <a:solidFill>
                  <a:srgbClr val="C00000"/>
                </a:solidFill>
                <a:latin typeface="Arial" panose="020B0604020202020204" pitchFamily="34" charset="0"/>
              </a:rPr>
              <a:t>Changes: </a:t>
            </a:r>
            <a:r>
              <a:rPr lang="en-US" b="0" dirty="0">
                <a:latin typeface="Arial" panose="020B0604020202020204" pitchFamily="34" charset="0"/>
              </a:rPr>
              <a:t>Now reflects the new Withholding Types (1099M and 1099N)</a:t>
            </a:r>
            <a:endParaRPr lang="en-US" b="0" dirty="0"/>
          </a:p>
        </p:txBody>
      </p:sp>
      <p:sp>
        <p:nvSpPr>
          <p:cNvPr id="8" name="Slide Number Placeholder 7">
            <a:extLst>
              <a:ext uri="{FF2B5EF4-FFF2-40B4-BE49-F238E27FC236}">
                <a16:creationId xmlns:a16="http://schemas.microsoft.com/office/drawing/2014/main" id="{95EAF396-E6AE-498F-B69C-CF315F8430BF}"/>
              </a:ext>
            </a:extLst>
          </p:cNvPr>
          <p:cNvSpPr>
            <a:spLocks noGrp="1"/>
          </p:cNvSpPr>
          <p:nvPr>
            <p:ph type="sldNum" sz="quarter" idx="12"/>
          </p:nvPr>
        </p:nvSpPr>
        <p:spPr/>
        <p:txBody>
          <a:bodyPr/>
          <a:lstStyle/>
          <a:p>
            <a:fld id="{8D637BDE-139F-F64C-9F6D-A75C4D60CFCC}" type="slidenum">
              <a:rPr lang="en-US" smtClean="0"/>
              <a:pPr/>
              <a:t>73</a:t>
            </a:fld>
            <a:endParaRPr lang="en-US"/>
          </a:p>
        </p:txBody>
      </p:sp>
    </p:spTree>
    <p:extLst>
      <p:ext uri="{BB962C8B-B14F-4D97-AF65-F5344CB8AC3E}">
        <p14:creationId xmlns:p14="http://schemas.microsoft.com/office/powerpoint/2010/main" val="13219838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3D2A4-D044-4E6B-99F7-39C880F54014}"/>
              </a:ext>
            </a:extLst>
          </p:cNvPr>
          <p:cNvSpPr>
            <a:spLocks noGrp="1"/>
          </p:cNvSpPr>
          <p:nvPr>
            <p:ph type="title"/>
          </p:nvPr>
        </p:nvSpPr>
        <p:spPr/>
        <p:txBody>
          <a:bodyPr/>
          <a:lstStyle/>
          <a:p>
            <a:r>
              <a:rPr lang="en-US" b="1" dirty="0">
                <a:solidFill>
                  <a:srgbClr val="0070C0"/>
                </a:solidFill>
              </a:rPr>
              <a:t>BORRY010 – 1099 Reportable Transactions</a:t>
            </a:r>
          </a:p>
        </p:txBody>
      </p:sp>
      <p:sp>
        <p:nvSpPr>
          <p:cNvPr id="8" name="Slide Number Placeholder 7">
            <a:extLst>
              <a:ext uri="{FF2B5EF4-FFF2-40B4-BE49-F238E27FC236}">
                <a16:creationId xmlns:a16="http://schemas.microsoft.com/office/drawing/2014/main" id="{95EAF396-E6AE-498F-B69C-CF315F8430BF}"/>
              </a:ext>
            </a:extLst>
          </p:cNvPr>
          <p:cNvSpPr>
            <a:spLocks noGrp="1"/>
          </p:cNvSpPr>
          <p:nvPr>
            <p:ph type="sldNum" sz="quarter" idx="12"/>
          </p:nvPr>
        </p:nvSpPr>
        <p:spPr/>
        <p:txBody>
          <a:bodyPr/>
          <a:lstStyle/>
          <a:p>
            <a:fld id="{8D637BDE-139F-F64C-9F6D-A75C4D60CFCC}" type="slidenum">
              <a:rPr lang="en-US" smtClean="0"/>
              <a:pPr/>
              <a:t>74</a:t>
            </a:fld>
            <a:endParaRPr lang="en-US"/>
          </a:p>
        </p:txBody>
      </p:sp>
      <p:pic>
        <p:nvPicPr>
          <p:cNvPr id="2050" name="Picture 2">
            <a:extLst>
              <a:ext uri="{FF2B5EF4-FFF2-40B4-BE49-F238E27FC236}">
                <a16:creationId xmlns:a16="http://schemas.microsoft.com/office/drawing/2014/main" id="{7A721C3B-FEBE-4930-A14C-BAD100C776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912" y="1005882"/>
            <a:ext cx="6530175" cy="37613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FDA6EDE-095A-4E96-A10B-445D885569AC}"/>
              </a:ext>
            </a:extLst>
          </p:cNvPr>
          <p:cNvSpPr txBox="1"/>
          <p:nvPr/>
        </p:nvSpPr>
        <p:spPr>
          <a:xfrm>
            <a:off x="253364" y="1345095"/>
            <a:ext cx="1053548" cy="369332"/>
          </a:xfrm>
          <a:prstGeom prst="rect">
            <a:avLst/>
          </a:prstGeom>
          <a:noFill/>
        </p:spPr>
        <p:txBody>
          <a:bodyPr wrap="square" rtlCol="0">
            <a:spAutoFit/>
          </a:bodyPr>
          <a:lstStyle/>
          <a:p>
            <a:r>
              <a:rPr lang="en-US" dirty="0"/>
              <a:t>Example:</a:t>
            </a:r>
          </a:p>
        </p:txBody>
      </p:sp>
    </p:spTree>
    <p:extLst>
      <p:ext uri="{BB962C8B-B14F-4D97-AF65-F5344CB8AC3E}">
        <p14:creationId xmlns:p14="http://schemas.microsoft.com/office/powerpoint/2010/main" val="9725751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3D2A4-D044-4E6B-99F7-39C880F54014}"/>
              </a:ext>
            </a:extLst>
          </p:cNvPr>
          <p:cNvSpPr>
            <a:spLocks noGrp="1"/>
          </p:cNvSpPr>
          <p:nvPr>
            <p:ph type="title"/>
          </p:nvPr>
        </p:nvSpPr>
        <p:spPr/>
        <p:txBody>
          <a:bodyPr/>
          <a:lstStyle/>
          <a:p>
            <a:r>
              <a:rPr lang="en-US" b="1" dirty="0">
                <a:solidFill>
                  <a:srgbClr val="0070C0"/>
                </a:solidFill>
              </a:rPr>
              <a:t>BORRY010 – 1099 Reportable Transactions</a:t>
            </a:r>
          </a:p>
        </p:txBody>
      </p:sp>
      <p:sp>
        <p:nvSpPr>
          <p:cNvPr id="8" name="Slide Number Placeholder 7">
            <a:extLst>
              <a:ext uri="{FF2B5EF4-FFF2-40B4-BE49-F238E27FC236}">
                <a16:creationId xmlns:a16="http://schemas.microsoft.com/office/drawing/2014/main" id="{95EAF396-E6AE-498F-B69C-CF315F8430BF}"/>
              </a:ext>
            </a:extLst>
          </p:cNvPr>
          <p:cNvSpPr>
            <a:spLocks noGrp="1"/>
          </p:cNvSpPr>
          <p:nvPr>
            <p:ph type="sldNum" sz="quarter" idx="12"/>
          </p:nvPr>
        </p:nvSpPr>
        <p:spPr/>
        <p:txBody>
          <a:bodyPr/>
          <a:lstStyle/>
          <a:p>
            <a:fld id="{8D637BDE-139F-F64C-9F6D-A75C4D60CFCC}" type="slidenum">
              <a:rPr lang="en-US" smtClean="0"/>
              <a:pPr/>
              <a:t>75</a:t>
            </a:fld>
            <a:endParaRPr lang="en-US"/>
          </a:p>
        </p:txBody>
      </p:sp>
      <p:pic>
        <p:nvPicPr>
          <p:cNvPr id="5" name="Picture 4">
            <a:extLst>
              <a:ext uri="{FF2B5EF4-FFF2-40B4-BE49-F238E27FC236}">
                <a16:creationId xmlns:a16="http://schemas.microsoft.com/office/drawing/2014/main" id="{E7427D20-DED5-4BB6-9981-F79072073354}"/>
              </a:ext>
            </a:extLst>
          </p:cNvPr>
          <p:cNvPicPr>
            <a:picLocks noChangeAspect="1"/>
          </p:cNvPicPr>
          <p:nvPr/>
        </p:nvPicPr>
        <p:blipFill>
          <a:blip r:embed="rId2"/>
          <a:stretch>
            <a:fillRect/>
          </a:stretch>
        </p:blipFill>
        <p:spPr>
          <a:xfrm>
            <a:off x="665921" y="1760406"/>
            <a:ext cx="7812157" cy="1089947"/>
          </a:xfrm>
          <a:prstGeom prst="rect">
            <a:avLst/>
          </a:prstGeom>
        </p:spPr>
      </p:pic>
      <p:sp>
        <p:nvSpPr>
          <p:cNvPr id="12" name="TextBox 11">
            <a:extLst>
              <a:ext uri="{FF2B5EF4-FFF2-40B4-BE49-F238E27FC236}">
                <a16:creationId xmlns:a16="http://schemas.microsoft.com/office/drawing/2014/main" id="{BA1E5A59-F9EF-4860-8876-5AF87F9C119C}"/>
              </a:ext>
            </a:extLst>
          </p:cNvPr>
          <p:cNvSpPr txBox="1"/>
          <p:nvPr/>
        </p:nvSpPr>
        <p:spPr>
          <a:xfrm>
            <a:off x="253364" y="1345095"/>
            <a:ext cx="1053548" cy="369332"/>
          </a:xfrm>
          <a:prstGeom prst="rect">
            <a:avLst/>
          </a:prstGeom>
          <a:noFill/>
        </p:spPr>
        <p:txBody>
          <a:bodyPr wrap="square" rtlCol="0">
            <a:spAutoFit/>
          </a:bodyPr>
          <a:lstStyle/>
          <a:p>
            <a:r>
              <a:rPr lang="en-US" dirty="0"/>
              <a:t>Example:</a:t>
            </a:r>
          </a:p>
        </p:txBody>
      </p:sp>
    </p:spTree>
    <p:extLst>
      <p:ext uri="{BB962C8B-B14F-4D97-AF65-F5344CB8AC3E}">
        <p14:creationId xmlns:p14="http://schemas.microsoft.com/office/powerpoint/2010/main" val="21570352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3D2A4-D044-4E6B-99F7-39C880F54014}"/>
              </a:ext>
            </a:extLst>
          </p:cNvPr>
          <p:cNvSpPr>
            <a:spLocks noGrp="1"/>
          </p:cNvSpPr>
          <p:nvPr>
            <p:ph type="title"/>
          </p:nvPr>
        </p:nvSpPr>
        <p:spPr/>
        <p:txBody>
          <a:bodyPr/>
          <a:lstStyle/>
          <a:p>
            <a:r>
              <a:rPr lang="en-US" b="1" dirty="0">
                <a:solidFill>
                  <a:srgbClr val="0070C0"/>
                </a:solidFill>
              </a:rPr>
              <a:t>BORRY010 – 1099 Reportable Transactions</a:t>
            </a:r>
          </a:p>
        </p:txBody>
      </p:sp>
      <p:sp>
        <p:nvSpPr>
          <p:cNvPr id="8" name="Slide Number Placeholder 7">
            <a:extLst>
              <a:ext uri="{FF2B5EF4-FFF2-40B4-BE49-F238E27FC236}">
                <a16:creationId xmlns:a16="http://schemas.microsoft.com/office/drawing/2014/main" id="{95EAF396-E6AE-498F-B69C-CF315F8430BF}"/>
              </a:ext>
            </a:extLst>
          </p:cNvPr>
          <p:cNvSpPr>
            <a:spLocks noGrp="1"/>
          </p:cNvSpPr>
          <p:nvPr>
            <p:ph type="sldNum" sz="quarter" idx="12"/>
          </p:nvPr>
        </p:nvSpPr>
        <p:spPr/>
        <p:txBody>
          <a:bodyPr/>
          <a:lstStyle/>
          <a:p>
            <a:fld id="{8D637BDE-139F-F64C-9F6D-A75C4D60CFCC}" type="slidenum">
              <a:rPr lang="en-US" smtClean="0"/>
              <a:pPr/>
              <a:t>76</a:t>
            </a:fld>
            <a:endParaRPr lang="en-US"/>
          </a:p>
        </p:txBody>
      </p:sp>
      <p:pic>
        <p:nvPicPr>
          <p:cNvPr id="4" name="Picture 3">
            <a:extLst>
              <a:ext uri="{FF2B5EF4-FFF2-40B4-BE49-F238E27FC236}">
                <a16:creationId xmlns:a16="http://schemas.microsoft.com/office/drawing/2014/main" id="{E021AA54-E3FB-4AD8-A784-C75E0D5BCFDC}"/>
              </a:ext>
            </a:extLst>
          </p:cNvPr>
          <p:cNvPicPr>
            <a:picLocks noChangeAspect="1"/>
          </p:cNvPicPr>
          <p:nvPr/>
        </p:nvPicPr>
        <p:blipFill>
          <a:blip r:embed="rId2"/>
          <a:stretch>
            <a:fillRect/>
          </a:stretch>
        </p:blipFill>
        <p:spPr>
          <a:xfrm>
            <a:off x="1292086" y="1030045"/>
            <a:ext cx="6244102" cy="3609871"/>
          </a:xfrm>
          <a:prstGeom prst="rect">
            <a:avLst/>
          </a:prstGeom>
        </p:spPr>
      </p:pic>
      <p:sp>
        <p:nvSpPr>
          <p:cNvPr id="7" name="TextBox 6">
            <a:extLst>
              <a:ext uri="{FF2B5EF4-FFF2-40B4-BE49-F238E27FC236}">
                <a16:creationId xmlns:a16="http://schemas.microsoft.com/office/drawing/2014/main" id="{38285501-005B-4D85-83DA-A3211D198BFB}"/>
              </a:ext>
            </a:extLst>
          </p:cNvPr>
          <p:cNvSpPr txBox="1"/>
          <p:nvPr/>
        </p:nvSpPr>
        <p:spPr>
          <a:xfrm>
            <a:off x="253364" y="1345095"/>
            <a:ext cx="1053548" cy="369332"/>
          </a:xfrm>
          <a:prstGeom prst="rect">
            <a:avLst/>
          </a:prstGeom>
          <a:noFill/>
        </p:spPr>
        <p:txBody>
          <a:bodyPr wrap="square" rtlCol="0">
            <a:spAutoFit/>
          </a:bodyPr>
          <a:lstStyle/>
          <a:p>
            <a:r>
              <a:rPr lang="en-US" dirty="0"/>
              <a:t>Example:</a:t>
            </a:r>
          </a:p>
        </p:txBody>
      </p:sp>
    </p:spTree>
    <p:extLst>
      <p:ext uri="{BB962C8B-B14F-4D97-AF65-F5344CB8AC3E}">
        <p14:creationId xmlns:p14="http://schemas.microsoft.com/office/powerpoint/2010/main" val="26897340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95A-9751-4F38-BDD1-14243627FC75}"/>
              </a:ext>
            </a:extLst>
          </p:cNvPr>
          <p:cNvSpPr>
            <a:spLocks noGrp="1"/>
          </p:cNvSpPr>
          <p:nvPr>
            <p:ph type="title"/>
          </p:nvPr>
        </p:nvSpPr>
        <p:spPr/>
        <p:txBody>
          <a:bodyPr/>
          <a:lstStyle/>
          <a:p>
            <a:r>
              <a:rPr lang="en-US" b="1" u="sng" dirty="0">
                <a:solidFill>
                  <a:srgbClr val="C00000"/>
                </a:solidFill>
              </a:rPr>
              <a:t>Review and Questions</a:t>
            </a:r>
          </a:p>
        </p:txBody>
      </p:sp>
      <p:sp>
        <p:nvSpPr>
          <p:cNvPr id="4" name="Content Placeholder 3">
            <a:extLst>
              <a:ext uri="{FF2B5EF4-FFF2-40B4-BE49-F238E27FC236}">
                <a16:creationId xmlns:a16="http://schemas.microsoft.com/office/drawing/2014/main" id="{82951EFD-3F00-4479-B4C8-170668D8B32A}"/>
              </a:ext>
            </a:extLst>
          </p:cNvPr>
          <p:cNvSpPr>
            <a:spLocks noGrp="1"/>
          </p:cNvSpPr>
          <p:nvPr>
            <p:ph sz="half" idx="2"/>
          </p:nvPr>
        </p:nvSpPr>
        <p:spPr>
          <a:xfrm>
            <a:off x="629842" y="1099930"/>
            <a:ext cx="7772036" cy="3542317"/>
          </a:xfrm>
        </p:spPr>
        <p:txBody>
          <a:bodyPr>
            <a:normAutofit lnSpcReduction="10000"/>
          </a:bodyPr>
          <a:lstStyle/>
          <a:p>
            <a:pPr marL="0" marR="0">
              <a:spcBef>
                <a:spcPts val="0"/>
              </a:spcBef>
              <a:spcAft>
                <a:spcPts val="0"/>
              </a:spcAft>
            </a:pPr>
            <a:r>
              <a:rPr lang="en-US" b="1" dirty="0"/>
              <a:t>Recap:</a:t>
            </a:r>
          </a:p>
          <a:p>
            <a:pPr marL="0" marR="0" indent="0">
              <a:spcBef>
                <a:spcPts val="0"/>
              </a:spcBef>
              <a:spcAft>
                <a:spcPts val="0"/>
              </a:spcAft>
              <a:buNone/>
            </a:pPr>
            <a:endParaRPr lang="en-US" b="1" dirty="0"/>
          </a:p>
          <a:p>
            <a:pPr marL="342900" lvl="1">
              <a:spcBef>
                <a:spcPts val="0"/>
              </a:spcBef>
            </a:pPr>
            <a:r>
              <a:rPr lang="en-US" sz="1500" dirty="0">
                <a:latin typeface="Arial" panose="020B0604020202020204" pitchFamily="34" charset="0"/>
              </a:rPr>
              <a:t>t</a:t>
            </a:r>
            <a:r>
              <a:rPr lang="en-US" sz="1500" dirty="0">
                <a:effectLst/>
                <a:latin typeface="Arial" panose="020B0604020202020204" pitchFamily="34" charset="0"/>
                <a:ea typeface="Times New Roman" panose="02020603050405020304" pitchFamily="18" charset="0"/>
              </a:rPr>
              <a:t>he </a:t>
            </a:r>
            <a:r>
              <a:rPr lang="en-US" sz="1500" b="1" dirty="0">
                <a:effectLst/>
                <a:latin typeface="Arial" panose="020B0604020202020204" pitchFamily="34" charset="0"/>
                <a:ea typeface="Times New Roman" panose="02020603050405020304" pitchFamily="18" charset="0"/>
              </a:rPr>
              <a:t>Withhold to Send Detail </a:t>
            </a:r>
            <a:r>
              <a:rPr lang="en-US" sz="1500" b="1" dirty="0">
                <a:latin typeface="Arial" panose="020B0604020202020204" pitchFamily="34" charset="0"/>
                <a:ea typeface="Times New Roman" panose="02020603050405020304" pitchFamily="18" charset="0"/>
              </a:rPr>
              <a:t>Report </a:t>
            </a:r>
            <a:r>
              <a:rPr lang="en-US" sz="1500" dirty="0">
                <a:latin typeface="Arial" panose="020B0604020202020204" pitchFamily="34" charset="0"/>
                <a:ea typeface="Times New Roman" panose="02020603050405020304" pitchFamily="18" charset="0"/>
              </a:rPr>
              <a:t>(APX8056.pdf) </a:t>
            </a:r>
            <a:r>
              <a:rPr lang="en-US" sz="1500" dirty="0">
                <a:effectLst/>
                <a:latin typeface="Arial" panose="020B0604020202020204" pitchFamily="34" charset="0"/>
                <a:ea typeface="Times New Roman" panose="02020603050405020304" pitchFamily="18" charset="0"/>
              </a:rPr>
              <a:t>an Oracle produced report and it does not include the Withholding Type (1099M or 1099N) in the report.  </a:t>
            </a:r>
          </a:p>
          <a:p>
            <a:pPr marL="685800" lvl="2">
              <a:spcBef>
                <a:spcPts val="0"/>
              </a:spcBef>
            </a:pPr>
            <a:r>
              <a:rPr lang="en-US" sz="1200" dirty="0">
                <a:effectLst/>
                <a:latin typeface="Arial" panose="020B0604020202020204" pitchFamily="34" charset="0"/>
                <a:ea typeface="Times New Roman" panose="02020603050405020304" pitchFamily="18" charset="0"/>
              </a:rPr>
              <a:t>Work-around: read the description next to the Class to distinguish between 1099N, Class 01 and 1099M, Class 01.</a:t>
            </a:r>
          </a:p>
          <a:p>
            <a:pPr marL="514350" lvl="2" indent="0">
              <a:spcBef>
                <a:spcPts val="0"/>
              </a:spcBef>
              <a:buNone/>
            </a:pPr>
            <a:endParaRPr lang="en-US" sz="1200" dirty="0">
              <a:effectLst/>
              <a:latin typeface="Arial" panose="020B0604020202020204" pitchFamily="34" charset="0"/>
              <a:ea typeface="Times New Roman" panose="02020603050405020304" pitchFamily="18" charset="0"/>
            </a:endParaRPr>
          </a:p>
          <a:p>
            <a:pPr marL="342900" lvl="1">
              <a:spcBef>
                <a:spcPts val="0"/>
              </a:spcBef>
            </a:pPr>
            <a:r>
              <a:rPr lang="en-US" sz="1500" b="1" dirty="0">
                <a:latin typeface="Arial" panose="020B0604020202020204" pitchFamily="34" charset="0"/>
                <a:ea typeface="Times New Roman" panose="02020603050405020304" pitchFamily="18" charset="0"/>
              </a:rPr>
              <a:t>BORRY010 Report </a:t>
            </a:r>
            <a:r>
              <a:rPr lang="en-US" sz="1500" dirty="0">
                <a:latin typeface="Arial" panose="020B0604020202020204" pitchFamily="34" charset="0"/>
                <a:ea typeface="Times New Roman" panose="02020603050405020304" pitchFamily="18" charset="0"/>
              </a:rPr>
              <a:t>will be updated to show the Withholding Types (1099N/1099M) – </a:t>
            </a:r>
            <a:r>
              <a:rPr lang="en-US" sz="1500" dirty="0">
                <a:solidFill>
                  <a:srgbClr val="C00000"/>
                </a:solidFill>
                <a:latin typeface="Arial" panose="020B0604020202020204" pitchFamily="34" charset="0"/>
                <a:ea typeface="Times New Roman" panose="02020603050405020304" pitchFamily="18" charset="0"/>
              </a:rPr>
              <a:t>January 1, 2021</a:t>
            </a:r>
          </a:p>
          <a:p>
            <a:pPr marL="171450" lvl="1" indent="0">
              <a:spcBef>
                <a:spcPts val="0"/>
              </a:spcBef>
              <a:buNone/>
            </a:pPr>
            <a:endParaRPr lang="en-US" sz="1500" dirty="0">
              <a:latin typeface="Arial" panose="020B0604020202020204" pitchFamily="34" charset="0"/>
              <a:ea typeface="Times New Roman" panose="02020603050405020304" pitchFamily="18" charset="0"/>
            </a:endParaRPr>
          </a:p>
          <a:p>
            <a:pPr marL="342900" lvl="1">
              <a:spcBef>
                <a:spcPts val="0"/>
              </a:spcBef>
            </a:pPr>
            <a:r>
              <a:rPr lang="en-US" sz="1600" b="1" dirty="0"/>
              <a:t>Look for NEW Query: </a:t>
            </a:r>
            <a:r>
              <a:rPr lang="en-US" sz="1600" dirty="0"/>
              <a:t>BOR_AP_1099_WTHD_SENT_INCOMPL– </a:t>
            </a:r>
            <a:r>
              <a:rPr lang="en-US" sz="1600" dirty="0">
                <a:solidFill>
                  <a:srgbClr val="C00000"/>
                </a:solidFill>
              </a:rPr>
              <a:t>Now Available </a:t>
            </a:r>
          </a:p>
          <a:p>
            <a:pPr lvl="1"/>
            <a:r>
              <a:rPr lang="en-US" sz="1400" dirty="0">
                <a:solidFill>
                  <a:srgbClr val="0070C0"/>
                </a:solidFill>
              </a:rPr>
              <a:t>This query will provide a list of Control IDs/Fiscal Years that need the WTHD_SENT process to be run to finalize the information sent to the IRS.</a:t>
            </a:r>
          </a:p>
          <a:p>
            <a:pPr marL="171450" lvl="1" indent="0">
              <a:spcBef>
                <a:spcPts val="0"/>
              </a:spcBef>
              <a:buNone/>
            </a:pPr>
            <a:endParaRPr lang="en-US" sz="1500" dirty="0">
              <a:effectLst/>
              <a:latin typeface="Arial" panose="020B0604020202020204" pitchFamily="34" charset="0"/>
              <a:ea typeface="Times New Roman" panose="02020603050405020304" pitchFamily="18" charset="0"/>
            </a:endParaRPr>
          </a:p>
          <a:p>
            <a:pPr marL="0" indent="0">
              <a:buNone/>
            </a:pPr>
            <a:endParaRPr lang="en-US" dirty="0"/>
          </a:p>
          <a:p>
            <a:r>
              <a:rPr lang="en-US" b="1" dirty="0"/>
              <a:t>Any other questions at this point?</a:t>
            </a:r>
          </a:p>
          <a:p>
            <a:pPr marL="0" indent="0">
              <a:buNone/>
            </a:pPr>
            <a:endParaRPr lang="en-US" dirty="0"/>
          </a:p>
        </p:txBody>
      </p:sp>
      <p:sp>
        <p:nvSpPr>
          <p:cNvPr id="8" name="Slide Number Placeholder 7">
            <a:extLst>
              <a:ext uri="{FF2B5EF4-FFF2-40B4-BE49-F238E27FC236}">
                <a16:creationId xmlns:a16="http://schemas.microsoft.com/office/drawing/2014/main" id="{E2343849-93F5-4AB4-ADD6-7742C23AC2B6}"/>
              </a:ext>
            </a:extLst>
          </p:cNvPr>
          <p:cNvSpPr>
            <a:spLocks noGrp="1"/>
          </p:cNvSpPr>
          <p:nvPr>
            <p:ph type="sldNum" sz="quarter" idx="12"/>
          </p:nvPr>
        </p:nvSpPr>
        <p:spPr/>
        <p:txBody>
          <a:bodyPr/>
          <a:lstStyle/>
          <a:p>
            <a:fld id="{8D637BDE-139F-F64C-9F6D-A75C4D60CFCC}" type="slidenum">
              <a:rPr lang="en-US" smtClean="0"/>
              <a:pPr/>
              <a:t>77</a:t>
            </a:fld>
            <a:endParaRPr lang="en-US"/>
          </a:p>
        </p:txBody>
      </p:sp>
    </p:spTree>
    <p:extLst>
      <p:ext uri="{BB962C8B-B14F-4D97-AF65-F5344CB8AC3E}">
        <p14:creationId xmlns:p14="http://schemas.microsoft.com/office/powerpoint/2010/main" val="225641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3129D7-D654-477B-B212-C27EC568C9DE}"/>
              </a:ext>
            </a:extLst>
          </p:cNvPr>
          <p:cNvSpPr>
            <a:spLocks noGrp="1"/>
          </p:cNvSpPr>
          <p:nvPr>
            <p:ph idx="1"/>
          </p:nvPr>
        </p:nvSpPr>
        <p:spPr>
          <a:xfrm>
            <a:off x="522180" y="1020005"/>
            <a:ext cx="8088420" cy="3944591"/>
          </a:xfrm>
        </p:spPr>
        <p:txBody>
          <a:bodyPr vert="horz" lIns="91440" tIns="45720" rIns="91440" bIns="45720" rtlCol="0" anchor="t">
            <a:normAutofit/>
          </a:bodyPr>
          <a:lstStyle/>
          <a:p>
            <a:pPr marL="0" indent="0" algn="ctr">
              <a:buNone/>
            </a:pPr>
            <a:endParaRPr lang="en-US" b="1" dirty="0">
              <a:latin typeface="Arial"/>
              <a:cs typeface="Arial"/>
            </a:endParaRPr>
          </a:p>
          <a:p>
            <a:pPr marL="0" indent="0" algn="ctr">
              <a:buNone/>
            </a:pPr>
            <a:endParaRPr lang="en-US" b="1" dirty="0">
              <a:latin typeface="Arial"/>
              <a:cs typeface="Arial"/>
            </a:endParaRPr>
          </a:p>
          <a:p>
            <a:pPr marL="0" indent="0">
              <a:buNone/>
            </a:pPr>
            <a:endParaRPr lang="en-US"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78</a:t>
            </a:fld>
            <a:endParaRPr lang="en-US"/>
          </a:p>
        </p:txBody>
      </p:sp>
      <p:graphicFrame>
        <p:nvGraphicFramePr>
          <p:cNvPr id="5" name="Table 6">
            <a:extLst>
              <a:ext uri="{FF2B5EF4-FFF2-40B4-BE49-F238E27FC236}">
                <a16:creationId xmlns:a16="http://schemas.microsoft.com/office/drawing/2014/main" id="{F4E0BA97-8AFD-4CD3-A606-19840B998935}"/>
              </a:ext>
            </a:extLst>
          </p:cNvPr>
          <p:cNvGraphicFramePr>
            <a:graphicFrameLocks noGrp="1"/>
          </p:cNvGraphicFramePr>
          <p:nvPr>
            <p:extLst>
              <p:ext uri="{D42A27DB-BD31-4B8C-83A1-F6EECF244321}">
                <p14:modId xmlns:p14="http://schemas.microsoft.com/office/powerpoint/2010/main" val="204997456"/>
              </p:ext>
            </p:extLst>
          </p:nvPr>
        </p:nvGraphicFramePr>
        <p:xfrm>
          <a:off x="381000" y="694446"/>
          <a:ext cx="8478078" cy="4309754"/>
        </p:xfrm>
        <a:graphic>
          <a:graphicData uri="http://schemas.openxmlformats.org/drawingml/2006/table">
            <a:tbl>
              <a:tblPr firstRow="1" bandRow="1">
                <a:tableStyleId>{EB9631B5-78F2-41C9-869B-9F39066F8104}</a:tableStyleId>
              </a:tblPr>
              <a:tblGrid>
                <a:gridCol w="2397241">
                  <a:extLst>
                    <a:ext uri="{9D8B030D-6E8A-4147-A177-3AD203B41FA5}">
                      <a16:colId xmlns:a16="http://schemas.microsoft.com/office/drawing/2014/main" val="3920100671"/>
                    </a:ext>
                  </a:extLst>
                </a:gridCol>
                <a:gridCol w="6080837">
                  <a:extLst>
                    <a:ext uri="{9D8B030D-6E8A-4147-A177-3AD203B41FA5}">
                      <a16:colId xmlns:a16="http://schemas.microsoft.com/office/drawing/2014/main" val="2558606695"/>
                    </a:ext>
                  </a:extLst>
                </a:gridCol>
              </a:tblGrid>
              <a:tr h="344964">
                <a:tc>
                  <a:txBody>
                    <a:bodyPr/>
                    <a:lstStyle/>
                    <a:p>
                      <a:pPr algn="ctr"/>
                      <a:r>
                        <a:rPr lang="en-US" dirty="0">
                          <a:latin typeface="Arial" panose="020B0604020202020204" pitchFamily="34" charset="0"/>
                          <a:cs typeface="Arial" panose="020B0604020202020204" pitchFamily="34" charset="0"/>
                        </a:rPr>
                        <a:t>Date</a:t>
                      </a:r>
                    </a:p>
                  </a:txBody>
                  <a:tcPr>
                    <a:solidFill>
                      <a:srgbClr val="3F76AA"/>
                    </a:solidFill>
                  </a:tcPr>
                </a:tc>
                <a:tc>
                  <a:txBody>
                    <a:bodyPr/>
                    <a:lstStyle/>
                    <a:p>
                      <a:pPr algn="ctr"/>
                      <a:r>
                        <a:rPr lang="en-US" dirty="0">
                          <a:latin typeface="Arial" panose="020B0604020202020204" pitchFamily="34" charset="0"/>
                          <a:cs typeface="Arial" panose="020B0604020202020204" pitchFamily="34" charset="0"/>
                        </a:rPr>
                        <a:t>Item</a:t>
                      </a:r>
                    </a:p>
                  </a:txBody>
                  <a:tcPr>
                    <a:solidFill>
                      <a:srgbClr val="3F76AA"/>
                    </a:solidFill>
                  </a:tcPr>
                </a:tc>
                <a:extLst>
                  <a:ext uri="{0D108BD9-81ED-4DB2-BD59-A6C34878D82A}">
                    <a16:rowId xmlns:a16="http://schemas.microsoft.com/office/drawing/2014/main" val="3195290659"/>
                  </a:ext>
                </a:extLst>
              </a:tr>
              <a:tr h="390622">
                <a:tc>
                  <a:txBody>
                    <a:bodyPr/>
                    <a:lstStyle/>
                    <a:p>
                      <a:r>
                        <a:rPr lang="en-US" strike="noStrike" dirty="0">
                          <a:solidFill>
                            <a:srgbClr val="C00000"/>
                          </a:solidFill>
                          <a:latin typeface="Arial" panose="020B0604020202020204" pitchFamily="34" charset="0"/>
                          <a:cs typeface="Arial" panose="020B0604020202020204" pitchFamily="34" charset="0"/>
                        </a:rPr>
                        <a:t>Today (December 10)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trike="noStrike" dirty="0">
                          <a:latin typeface="Arial" panose="020B0604020202020204" pitchFamily="34" charset="0"/>
                          <a:cs typeface="Arial" panose="020B0604020202020204" pitchFamily="34" charset="0"/>
                        </a:rPr>
                        <a:t>1099 Withholding Informational Session</a:t>
                      </a:r>
                    </a:p>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57878119"/>
                  </a:ext>
                </a:extLst>
              </a:tr>
              <a:tr h="390622">
                <a:tc>
                  <a:txBody>
                    <a:bodyPr/>
                    <a:lstStyle/>
                    <a:p>
                      <a:r>
                        <a:rPr lang="en-US" strike="noStrike" dirty="0">
                          <a:solidFill>
                            <a:srgbClr val="C00000"/>
                          </a:solidFill>
                          <a:latin typeface="Arial" panose="020B0604020202020204" pitchFamily="34" charset="0"/>
                          <a:cs typeface="Arial" panose="020B0604020202020204" pitchFamily="34" charset="0"/>
                        </a:rPr>
                        <a:t>Today (December 10)</a:t>
                      </a:r>
                    </a:p>
                  </a:txBody>
                  <a:tcPr/>
                </a:tc>
                <a:tc>
                  <a:txBody>
                    <a:bodyPr/>
                    <a:lstStyle/>
                    <a:p>
                      <a:r>
                        <a:rPr lang="en-US" sz="1400" dirty="0"/>
                        <a:t>BOR_AP_1099_WTHD_SENT_INCOMPL query available</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53869988"/>
                  </a:ext>
                </a:extLst>
              </a:tr>
              <a:tr h="39062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trike="noStrike" dirty="0">
                          <a:solidFill>
                            <a:srgbClr val="C00000"/>
                          </a:solidFill>
                          <a:latin typeface="Arial" panose="020B0604020202020204" pitchFamily="34" charset="0"/>
                          <a:cs typeface="Arial" panose="020B0604020202020204" pitchFamily="34" charset="0"/>
                        </a:rPr>
                        <a:t>Today (December 10)</a:t>
                      </a:r>
                    </a:p>
                    <a:p>
                      <a:endParaRPr lang="en-US" strike="noStrike" dirty="0">
                        <a:solidFill>
                          <a:srgbClr val="C00000"/>
                        </a:solidFill>
                        <a:latin typeface="Arial" panose="020B0604020202020204" pitchFamily="34" charset="0"/>
                        <a:cs typeface="Arial" panose="020B0604020202020204" pitchFamily="34" charset="0"/>
                      </a:endParaRPr>
                    </a:p>
                  </a:txBody>
                  <a:tcPr/>
                </a:tc>
                <a:tc>
                  <a:txBody>
                    <a:bodyPr/>
                    <a:lstStyle/>
                    <a:p>
                      <a:r>
                        <a:rPr lang="en-US" b="1" dirty="0">
                          <a:solidFill>
                            <a:srgbClr val="112480"/>
                          </a:solidFill>
                          <a:latin typeface="Arial" panose="020B0604020202020204" pitchFamily="34" charset="0"/>
                          <a:cs typeface="Arial" panose="020B0604020202020204" pitchFamily="34" charset="0"/>
                        </a:rPr>
                        <a:t>Start entering NEW Withholding Suppliers with the NEW Withholding Types/Classes</a:t>
                      </a:r>
                    </a:p>
                  </a:txBody>
                  <a:tcPr/>
                </a:tc>
                <a:extLst>
                  <a:ext uri="{0D108BD9-81ED-4DB2-BD59-A6C34878D82A}">
                    <a16:rowId xmlns:a16="http://schemas.microsoft.com/office/drawing/2014/main" val="3389907459"/>
                  </a:ext>
                </a:extLst>
              </a:tr>
              <a:tr h="39062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trike="noStrike" dirty="0">
                          <a:solidFill>
                            <a:srgbClr val="C00000"/>
                          </a:solidFill>
                          <a:latin typeface="Arial" panose="020B0604020202020204" pitchFamily="34" charset="0"/>
                          <a:cs typeface="Arial" panose="020B0604020202020204" pitchFamily="34" charset="0"/>
                        </a:rPr>
                        <a:t>Today (December 10)</a:t>
                      </a:r>
                    </a:p>
                  </a:txBody>
                  <a:tcPr/>
                </a:tc>
                <a:tc>
                  <a:txBody>
                    <a:bodyPr/>
                    <a:lstStyle/>
                    <a:p>
                      <a:r>
                        <a:rPr lang="en-US" b="1" dirty="0">
                          <a:solidFill>
                            <a:srgbClr val="112480"/>
                          </a:solidFill>
                          <a:latin typeface="Arial" panose="020B0604020202020204" pitchFamily="34" charset="0"/>
                          <a:cs typeface="Arial" panose="020B0604020202020204" pitchFamily="34" charset="0"/>
                        </a:rPr>
                        <a:t>Start entering NEW Withholding Vouchers with the NEW Withholding Types/Classes</a:t>
                      </a:r>
                    </a:p>
                  </a:txBody>
                  <a:tcPr/>
                </a:tc>
                <a:extLst>
                  <a:ext uri="{0D108BD9-81ED-4DB2-BD59-A6C34878D82A}">
                    <a16:rowId xmlns:a16="http://schemas.microsoft.com/office/drawing/2014/main" val="1817717255"/>
                  </a:ext>
                </a:extLst>
              </a:tr>
              <a:tr h="390622">
                <a:tc>
                  <a:txBody>
                    <a:bodyPr/>
                    <a:lstStyle/>
                    <a:p>
                      <a:r>
                        <a:rPr lang="en-US" strike="noStrike" dirty="0">
                          <a:solidFill>
                            <a:schemeClr val="tx1"/>
                          </a:solidFill>
                          <a:latin typeface="Arial" panose="020B0604020202020204" pitchFamily="34" charset="0"/>
                          <a:cs typeface="Arial" panose="020B0604020202020204" pitchFamily="34" charset="0"/>
                        </a:rPr>
                        <a:t>December 15, 2020</a:t>
                      </a:r>
                    </a:p>
                  </a:txBody>
                  <a:tcPr/>
                </a:tc>
                <a:tc>
                  <a:txBody>
                    <a:bodyPr/>
                    <a:lstStyle/>
                    <a:p>
                      <a:r>
                        <a:rPr lang="en-US" dirty="0">
                          <a:latin typeface="Arial" panose="020B0604020202020204" pitchFamily="34" charset="0"/>
                          <a:cs typeface="Arial" panose="020B0604020202020204" pitchFamily="34" charset="0"/>
                        </a:rPr>
                        <a:t>1099 Withholding Updates Applied to Paid and Unpaid Vouchers</a:t>
                      </a:r>
                    </a:p>
                  </a:txBody>
                  <a:tcPr/>
                </a:tc>
                <a:extLst>
                  <a:ext uri="{0D108BD9-81ED-4DB2-BD59-A6C34878D82A}">
                    <a16:rowId xmlns:a16="http://schemas.microsoft.com/office/drawing/2014/main" val="2786925232"/>
                  </a:ext>
                </a:extLst>
              </a:tr>
              <a:tr h="39062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December 18, 2020</a:t>
                      </a:r>
                    </a:p>
                    <a:p>
                      <a:endParaRPr lang="en-US" dirty="0">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1099 Oracle Withholding Updates Applied to Production – Release 5.62</a:t>
                      </a:r>
                    </a:p>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22213627"/>
                  </a:ext>
                </a:extLst>
              </a:tr>
              <a:tr h="390622">
                <a:tc>
                  <a:txBody>
                    <a:bodyPr/>
                    <a:lstStyle/>
                    <a:p>
                      <a:r>
                        <a:rPr lang="en-US" dirty="0">
                          <a:latin typeface="Arial" panose="020B0604020202020204" pitchFamily="34" charset="0"/>
                          <a:cs typeface="Arial" panose="020B0604020202020204" pitchFamily="34" charset="0"/>
                        </a:rPr>
                        <a:t>December 18, 2020</a:t>
                      </a:r>
                    </a:p>
                  </a:txBody>
                  <a:tcPr/>
                </a:tc>
                <a:tc>
                  <a:txBody>
                    <a:bodyPr/>
                    <a:lstStyle/>
                    <a:p>
                      <a:r>
                        <a:rPr lang="en-US" dirty="0">
                          <a:latin typeface="Arial" panose="020B0604020202020204" pitchFamily="34" charset="0"/>
                          <a:cs typeface="Arial" panose="020B0604020202020204" pitchFamily="34" charset="0"/>
                        </a:rPr>
                        <a:t>1099 Oracle Withholding Additional Update – Release 5.62</a:t>
                      </a:r>
                    </a:p>
                  </a:txBody>
                  <a:tcPr/>
                </a:tc>
                <a:extLst>
                  <a:ext uri="{0D108BD9-81ED-4DB2-BD59-A6C34878D82A}">
                    <a16:rowId xmlns:a16="http://schemas.microsoft.com/office/drawing/2014/main" val="144960830"/>
                  </a:ext>
                </a:extLst>
              </a:tr>
              <a:tr h="390622">
                <a:tc>
                  <a:txBody>
                    <a:bodyPr/>
                    <a:lstStyle/>
                    <a:p>
                      <a:r>
                        <a:rPr lang="en-US" dirty="0">
                          <a:latin typeface="Arial" panose="020B0604020202020204" pitchFamily="34" charset="0"/>
                          <a:cs typeface="Arial" panose="020B0604020202020204" pitchFamily="34" charset="0"/>
                        </a:rPr>
                        <a:t>January 1, 2021</a:t>
                      </a:r>
                    </a:p>
                  </a:txBody>
                  <a:tcPr/>
                </a:tc>
                <a:tc>
                  <a:txBody>
                    <a:bodyPr/>
                    <a:lstStyle/>
                    <a:p>
                      <a:r>
                        <a:rPr lang="en-US" dirty="0">
                          <a:latin typeface="Arial" panose="020B0604020202020204" pitchFamily="34" charset="0"/>
                          <a:cs typeface="Arial" panose="020B0604020202020204" pitchFamily="34" charset="0"/>
                        </a:rPr>
                        <a:t>BORRY010 Report (NEW) will be available</a:t>
                      </a:r>
                    </a:p>
                  </a:txBody>
                  <a:tcPr/>
                </a:tc>
                <a:extLst>
                  <a:ext uri="{0D108BD9-81ED-4DB2-BD59-A6C34878D82A}">
                    <a16:rowId xmlns:a16="http://schemas.microsoft.com/office/drawing/2014/main" val="1426509374"/>
                  </a:ext>
                </a:extLst>
              </a:tr>
              <a:tr h="390622">
                <a:tc>
                  <a:txBody>
                    <a:bodyPr/>
                    <a:lstStyle/>
                    <a:p>
                      <a:r>
                        <a:rPr lang="en-US" b="1" dirty="0">
                          <a:latin typeface="Arial" panose="020B0604020202020204" pitchFamily="34" charset="0"/>
                          <a:cs typeface="Arial" panose="020B0604020202020204" pitchFamily="34" charset="0"/>
                        </a:rPr>
                        <a:t>January 31, 2021</a:t>
                      </a:r>
                    </a:p>
                  </a:txBody>
                  <a:tcPr>
                    <a:solidFill>
                      <a:srgbClr val="FFCC66"/>
                    </a:solidFill>
                  </a:tcPr>
                </a:tc>
                <a:tc>
                  <a:txBody>
                    <a:bodyPr/>
                    <a:lstStyle/>
                    <a:p>
                      <a:r>
                        <a:rPr lang="en-US" b="1" dirty="0">
                          <a:latin typeface="Arial" panose="020B0604020202020204" pitchFamily="34" charset="0"/>
                          <a:cs typeface="Arial" panose="020B0604020202020204" pitchFamily="34" charset="0"/>
                        </a:rPr>
                        <a:t>1099-MISC/1099-NEC Filing with IRS for CY2020</a:t>
                      </a:r>
                    </a:p>
                  </a:txBody>
                  <a:tcPr>
                    <a:solidFill>
                      <a:srgbClr val="FFCC66"/>
                    </a:solidFill>
                  </a:tcPr>
                </a:tc>
                <a:extLst>
                  <a:ext uri="{0D108BD9-81ED-4DB2-BD59-A6C34878D82A}">
                    <a16:rowId xmlns:a16="http://schemas.microsoft.com/office/drawing/2014/main" val="441303867"/>
                  </a:ext>
                </a:extLst>
              </a:tr>
            </a:tbl>
          </a:graphicData>
        </a:graphic>
      </p:graphicFrame>
      <p:sp>
        <p:nvSpPr>
          <p:cNvPr id="9" name="TextBox 8">
            <a:extLst>
              <a:ext uri="{FF2B5EF4-FFF2-40B4-BE49-F238E27FC236}">
                <a16:creationId xmlns:a16="http://schemas.microsoft.com/office/drawing/2014/main" id="{72AC5928-3224-42EC-96F9-267CBEDB7CEE}"/>
              </a:ext>
            </a:extLst>
          </p:cNvPr>
          <p:cNvSpPr txBox="1"/>
          <p:nvPr/>
        </p:nvSpPr>
        <p:spPr>
          <a:xfrm>
            <a:off x="1325919" y="232781"/>
            <a:ext cx="6698430" cy="461665"/>
          </a:xfrm>
          <a:prstGeom prst="rect">
            <a:avLst/>
          </a:prstGeom>
          <a:noFill/>
        </p:spPr>
        <p:txBody>
          <a:bodyPr wrap="square">
            <a:spAutoFit/>
          </a:bodyPr>
          <a:lstStyle/>
          <a:p>
            <a:r>
              <a:rPr lang="en-US" sz="2400" b="1" dirty="0">
                <a:solidFill>
                  <a:srgbClr val="0070C0"/>
                </a:solidFill>
                <a:latin typeface="Arial"/>
                <a:cs typeface="Arial"/>
              </a:rPr>
              <a:t>1099 Withholding Updates – Important Dates</a:t>
            </a:r>
            <a:endParaRPr lang="en-US" sz="2400" b="1" dirty="0">
              <a:solidFill>
                <a:srgbClr val="0070C0"/>
              </a:solidFill>
            </a:endParaRPr>
          </a:p>
        </p:txBody>
      </p:sp>
    </p:spTree>
    <p:extLst>
      <p:ext uri="{BB962C8B-B14F-4D97-AF65-F5344CB8AC3E}">
        <p14:creationId xmlns:p14="http://schemas.microsoft.com/office/powerpoint/2010/main" val="36917896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3129D7-D654-477B-B212-C27EC568C9DE}"/>
              </a:ext>
            </a:extLst>
          </p:cNvPr>
          <p:cNvSpPr>
            <a:spLocks noGrp="1"/>
          </p:cNvSpPr>
          <p:nvPr>
            <p:ph idx="1"/>
          </p:nvPr>
        </p:nvSpPr>
        <p:spPr>
          <a:xfrm>
            <a:off x="522180" y="1020005"/>
            <a:ext cx="8088420" cy="3944591"/>
          </a:xfrm>
        </p:spPr>
        <p:txBody>
          <a:bodyPr vert="horz" lIns="91440" tIns="45720" rIns="91440" bIns="45720" rtlCol="0" anchor="t">
            <a:normAutofit/>
          </a:bodyPr>
          <a:lstStyle/>
          <a:p>
            <a:pPr marL="0" indent="0" algn="ctr">
              <a:buNone/>
            </a:pPr>
            <a:endParaRPr lang="en-US" b="1" dirty="0">
              <a:latin typeface="Arial"/>
              <a:cs typeface="Arial"/>
            </a:endParaRPr>
          </a:p>
          <a:p>
            <a:pPr marL="0" indent="0" algn="ctr">
              <a:buNone/>
            </a:pPr>
            <a:endParaRPr lang="en-US" b="1" dirty="0">
              <a:latin typeface="Arial"/>
              <a:cs typeface="Arial"/>
            </a:endParaRPr>
          </a:p>
          <a:p>
            <a:pPr marL="0" indent="0">
              <a:buNone/>
            </a:pPr>
            <a:endParaRPr lang="en-US"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79</a:t>
            </a:fld>
            <a:endParaRPr lang="en-US"/>
          </a:p>
        </p:txBody>
      </p:sp>
      <p:sp>
        <p:nvSpPr>
          <p:cNvPr id="6" name="TextBox 5">
            <a:extLst>
              <a:ext uri="{FF2B5EF4-FFF2-40B4-BE49-F238E27FC236}">
                <a16:creationId xmlns:a16="http://schemas.microsoft.com/office/drawing/2014/main" id="{E8C587A1-B1EC-4548-A6B4-7F2E660ACF0E}"/>
              </a:ext>
            </a:extLst>
          </p:cNvPr>
          <p:cNvSpPr txBox="1"/>
          <p:nvPr/>
        </p:nvSpPr>
        <p:spPr>
          <a:xfrm>
            <a:off x="310101" y="1985363"/>
            <a:ext cx="8124598" cy="584775"/>
          </a:xfrm>
          <a:prstGeom prst="rect">
            <a:avLst/>
          </a:prstGeom>
          <a:noFill/>
        </p:spPr>
        <p:txBody>
          <a:bodyPr wrap="square">
            <a:spAutoFit/>
          </a:bodyPr>
          <a:lstStyle/>
          <a:p>
            <a:pPr algn="ctr"/>
            <a:r>
              <a:rPr lang="en-US" sz="3200" b="1" dirty="0">
                <a:solidFill>
                  <a:srgbClr val="0070C0"/>
                </a:solidFill>
                <a:latin typeface="Arial"/>
                <a:cs typeface="Arial"/>
              </a:rPr>
              <a:t>Resources</a:t>
            </a:r>
          </a:p>
        </p:txBody>
      </p:sp>
    </p:spTree>
    <p:extLst>
      <p:ext uri="{BB962C8B-B14F-4D97-AF65-F5344CB8AC3E}">
        <p14:creationId xmlns:p14="http://schemas.microsoft.com/office/powerpoint/2010/main" val="1437455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33037"/>
            <a:ext cx="8077200" cy="3410364"/>
          </a:xfrm>
        </p:spPr>
        <p:txBody>
          <a:bodyPr vert="horz" lIns="91440" tIns="45720" rIns="91440" bIns="45720" rtlCol="0" anchor="t">
            <a:normAutofit/>
          </a:bodyPr>
          <a:lstStyle/>
          <a:p>
            <a:pPr marL="0" indent="0">
              <a:buNone/>
            </a:pPr>
            <a:endParaRPr lang="en-US" sz="3600" b="1" dirty="0"/>
          </a:p>
          <a:p>
            <a:pPr marL="457200" lvl="1" indent="0">
              <a:buNone/>
            </a:pPr>
            <a:endParaRPr lang="en-US" sz="1800" dirty="0"/>
          </a:p>
        </p:txBody>
      </p:sp>
      <p:pic>
        <p:nvPicPr>
          <p:cNvPr id="5" name="Content Placeholder 10">
            <a:extLst>
              <a:ext uri="{FF2B5EF4-FFF2-40B4-BE49-F238E27FC236}">
                <a16:creationId xmlns:a16="http://schemas.microsoft.com/office/drawing/2014/main" id="{9B57F350-27FF-4E13-A6D2-1F3F2B4386E9}"/>
              </a:ext>
            </a:extLst>
          </p:cNvPr>
          <p:cNvPicPr>
            <a:picLocks noChangeAspect="1"/>
          </p:cNvPicPr>
          <p:nvPr/>
        </p:nvPicPr>
        <p:blipFill>
          <a:blip r:embed="rId3"/>
          <a:stretch>
            <a:fillRect/>
          </a:stretch>
        </p:blipFill>
        <p:spPr>
          <a:xfrm>
            <a:off x="298174" y="1172322"/>
            <a:ext cx="4221813" cy="2861207"/>
          </a:xfrm>
          <a:prstGeom prst="rect">
            <a:avLst/>
          </a:prstGeom>
          <a:ln w="12700">
            <a:solidFill>
              <a:schemeClr val="tx1"/>
            </a:solidFill>
          </a:ln>
        </p:spPr>
      </p:pic>
      <p:sp>
        <p:nvSpPr>
          <p:cNvPr id="2" name="TextBox 1">
            <a:extLst>
              <a:ext uri="{FF2B5EF4-FFF2-40B4-BE49-F238E27FC236}">
                <a16:creationId xmlns:a16="http://schemas.microsoft.com/office/drawing/2014/main" id="{9D2F19E5-8040-4593-9BA7-BC3023FEDDAF}"/>
              </a:ext>
            </a:extLst>
          </p:cNvPr>
          <p:cNvSpPr txBox="1"/>
          <p:nvPr/>
        </p:nvSpPr>
        <p:spPr>
          <a:xfrm>
            <a:off x="4716651" y="1519459"/>
            <a:ext cx="4052109" cy="2031325"/>
          </a:xfrm>
          <a:prstGeom prst="rect">
            <a:avLst/>
          </a:prstGeom>
          <a:noFill/>
          <a:ln>
            <a:solidFill>
              <a:schemeClr val="tx1"/>
            </a:solidFill>
          </a:ln>
        </p:spPr>
        <p:txBody>
          <a:bodyPr wrap="square" lIns="91440" tIns="45720" rIns="91440" bIns="45720" rtlCol="0" anchor="t">
            <a:spAutoFit/>
          </a:bodyPr>
          <a:lstStyle/>
          <a:p>
            <a:r>
              <a:rPr lang="en-US" sz="1200" dirty="0">
                <a:latin typeface="Arial"/>
                <a:cs typeface="Arial"/>
              </a:rPr>
              <a:t>IRS provided a new 1099-NEC Form &amp; Instructions</a:t>
            </a:r>
          </a:p>
          <a:p>
            <a:pPr algn="ctr"/>
            <a:endParaRPr lang="en-US" b="1" dirty="0">
              <a:latin typeface="Arial"/>
              <a:cs typeface="Arial"/>
            </a:endParaRPr>
          </a:p>
          <a:p>
            <a:r>
              <a:rPr lang="en-US" b="1" dirty="0">
                <a:latin typeface="Arial"/>
                <a:cs typeface="Arial"/>
              </a:rPr>
              <a:t>NEW FORM FOR REPORTING:</a:t>
            </a:r>
          </a:p>
          <a:p>
            <a:pPr algn="ctr"/>
            <a:r>
              <a:rPr lang="en-US" b="1" dirty="0">
                <a:solidFill>
                  <a:srgbClr val="C00000"/>
                </a:solidFill>
                <a:latin typeface="Arial"/>
                <a:cs typeface="Arial"/>
              </a:rPr>
              <a:t>Non-employee Compensation</a:t>
            </a:r>
          </a:p>
          <a:p>
            <a:endParaRPr lang="en-US" dirty="0">
              <a:latin typeface="Arial"/>
              <a:cs typeface="Arial"/>
            </a:endParaRPr>
          </a:p>
          <a:p>
            <a:r>
              <a:rPr lang="en-US" sz="1400" dirty="0">
                <a:solidFill>
                  <a:srgbClr val="0070C0"/>
                </a:solidFill>
                <a:latin typeface="Arial"/>
                <a:cs typeface="Arial"/>
              </a:rPr>
              <a:t>Prior to CY 2020:   </a:t>
            </a:r>
            <a:r>
              <a:rPr lang="en-US" sz="1400" dirty="0">
                <a:latin typeface="Arial"/>
                <a:cs typeface="Arial"/>
              </a:rPr>
              <a:t>1099-MISC, Class 07 </a:t>
            </a:r>
          </a:p>
          <a:p>
            <a:endParaRPr lang="en-US" sz="1400" dirty="0">
              <a:latin typeface="Arial"/>
              <a:cs typeface="Arial"/>
            </a:endParaRPr>
          </a:p>
          <a:p>
            <a:r>
              <a:rPr lang="en-US" sz="1400" dirty="0">
                <a:solidFill>
                  <a:srgbClr val="0070C0"/>
                </a:solidFill>
                <a:latin typeface="Arial"/>
                <a:cs typeface="Arial"/>
              </a:rPr>
              <a:t>CY 2020 - future: </a:t>
            </a:r>
            <a:r>
              <a:rPr lang="en-US" sz="1400" dirty="0">
                <a:latin typeface="Arial"/>
                <a:cs typeface="Arial"/>
              </a:rPr>
              <a:t>   1099-NEC, Class 01</a:t>
            </a:r>
          </a:p>
        </p:txBody>
      </p:sp>
      <p:sp>
        <p:nvSpPr>
          <p:cNvPr id="8" name="TextBox 7">
            <a:extLst>
              <a:ext uri="{FF2B5EF4-FFF2-40B4-BE49-F238E27FC236}">
                <a16:creationId xmlns:a16="http://schemas.microsoft.com/office/drawing/2014/main" id="{E95582CF-1615-4BAF-A078-8CA4D28DFA47}"/>
              </a:ext>
            </a:extLst>
          </p:cNvPr>
          <p:cNvSpPr txBox="1"/>
          <p:nvPr/>
        </p:nvSpPr>
        <p:spPr>
          <a:xfrm>
            <a:off x="1486777" y="177385"/>
            <a:ext cx="4309782" cy="461665"/>
          </a:xfrm>
          <a:prstGeom prst="rect">
            <a:avLst/>
          </a:prstGeom>
          <a:noFill/>
        </p:spPr>
        <p:txBody>
          <a:bodyPr wrap="square" rtlCol="0">
            <a:spAutoFit/>
          </a:bodyPr>
          <a:lstStyle/>
          <a:p>
            <a:r>
              <a:rPr lang="en-US" sz="2400" b="1" dirty="0">
                <a:solidFill>
                  <a:srgbClr val="0070C0"/>
                </a:solidFill>
              </a:rPr>
              <a:t>New 1099-NEC Form</a:t>
            </a:r>
          </a:p>
        </p:txBody>
      </p:sp>
      <p:sp>
        <p:nvSpPr>
          <p:cNvPr id="6" name="Slide Number Placeholder 3">
            <a:extLst>
              <a:ext uri="{FF2B5EF4-FFF2-40B4-BE49-F238E27FC236}">
                <a16:creationId xmlns:a16="http://schemas.microsoft.com/office/drawing/2014/main" id="{78B852B7-2FF8-4DA1-B15C-D797FF89F21F}"/>
              </a:ext>
            </a:extLst>
          </p:cNvPr>
          <p:cNvSpPr txBox="1">
            <a:spLocks/>
          </p:cNvSpPr>
          <p:nvPr/>
        </p:nvSpPr>
        <p:spPr>
          <a:xfrm>
            <a:off x="0" y="4705350"/>
            <a:ext cx="381000" cy="274638"/>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637BDE-139F-F64C-9F6D-A75C4D60CFCC}" type="slidenum">
              <a:rPr lang="en-US" smtClean="0"/>
              <a:pPr/>
              <a:t>8</a:t>
            </a:fld>
            <a:endParaRPr lang="en-US" dirty="0"/>
          </a:p>
        </p:txBody>
      </p:sp>
    </p:spTree>
    <p:extLst>
      <p:ext uri="{BB962C8B-B14F-4D97-AF65-F5344CB8AC3E}">
        <p14:creationId xmlns:p14="http://schemas.microsoft.com/office/powerpoint/2010/main" val="11358646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80</a:t>
            </a:fld>
            <a:endParaRPr lang="en-US"/>
          </a:p>
        </p:txBody>
      </p:sp>
      <p:sp>
        <p:nvSpPr>
          <p:cNvPr id="7" name="TextBox 6">
            <a:extLst>
              <a:ext uri="{FF2B5EF4-FFF2-40B4-BE49-F238E27FC236}">
                <a16:creationId xmlns:a16="http://schemas.microsoft.com/office/drawing/2014/main" id="{10EF8CD6-E07A-4985-9308-FA2D81AF2DD1}"/>
              </a:ext>
            </a:extLst>
          </p:cNvPr>
          <p:cNvSpPr txBox="1"/>
          <p:nvPr/>
        </p:nvSpPr>
        <p:spPr>
          <a:xfrm>
            <a:off x="490330" y="280751"/>
            <a:ext cx="8077199" cy="523220"/>
          </a:xfrm>
          <a:prstGeom prst="rect">
            <a:avLst/>
          </a:prstGeom>
          <a:noFill/>
        </p:spPr>
        <p:txBody>
          <a:bodyPr wrap="square" rtlCol="0">
            <a:spAutoFit/>
          </a:bodyPr>
          <a:lstStyle/>
          <a:p>
            <a:r>
              <a:rPr lang="en-US" sz="2800" b="1" dirty="0">
                <a:solidFill>
                  <a:srgbClr val="0070C0"/>
                </a:solidFill>
              </a:rPr>
              <a:t>Recording of Today’s Meeting</a:t>
            </a:r>
          </a:p>
        </p:txBody>
      </p:sp>
      <p:sp>
        <p:nvSpPr>
          <p:cNvPr id="3" name="TextBox 2">
            <a:extLst>
              <a:ext uri="{FF2B5EF4-FFF2-40B4-BE49-F238E27FC236}">
                <a16:creationId xmlns:a16="http://schemas.microsoft.com/office/drawing/2014/main" id="{7E3CAA7E-F760-47FF-B8B9-814A2D7D3BFD}"/>
              </a:ext>
            </a:extLst>
          </p:cNvPr>
          <p:cNvSpPr txBox="1"/>
          <p:nvPr/>
        </p:nvSpPr>
        <p:spPr>
          <a:xfrm>
            <a:off x="362777" y="965116"/>
            <a:ext cx="8332304" cy="3139321"/>
          </a:xfrm>
          <a:prstGeom prst="rect">
            <a:avLst/>
          </a:prstGeom>
          <a:noFill/>
        </p:spPr>
        <p:txBody>
          <a:bodyPr wrap="square" rtlCol="0">
            <a:spAutoFit/>
          </a:bodyPr>
          <a:lstStyle/>
          <a:p>
            <a:pPr marL="0" indent="0" algn="l">
              <a:buNone/>
            </a:pPr>
            <a:r>
              <a:rPr lang="en-US" sz="1800" b="1" i="0" dirty="0">
                <a:solidFill>
                  <a:srgbClr val="0070C0"/>
                </a:solidFill>
                <a:effectLst/>
                <a:latin typeface="Arial" panose="020B0604020202020204" pitchFamily="34" charset="0"/>
                <a:cs typeface="Arial" panose="020B0604020202020204" pitchFamily="34" charset="0"/>
              </a:rPr>
              <a:t>PowerPoint Presentation: </a:t>
            </a:r>
          </a:p>
          <a:p>
            <a:pPr marL="0" indent="0" algn="l">
              <a:buNone/>
            </a:pPr>
            <a:r>
              <a:rPr lang="en-US" sz="1800" dirty="0" err="1">
                <a:latin typeface="Arial" panose="020B0604020202020204" pitchFamily="34" charset="0"/>
                <a:cs typeface="Arial" panose="020B0604020202020204" pitchFamily="34" charset="0"/>
              </a:rPr>
              <a:t>GAFirst</a:t>
            </a:r>
            <a:r>
              <a:rPr lang="en-US" sz="1800" dirty="0">
                <a:latin typeface="Arial" panose="020B0604020202020204" pitchFamily="34" charset="0"/>
                <a:cs typeface="Arial" panose="020B0604020202020204" pitchFamily="34" charset="0"/>
              </a:rPr>
              <a:t> Website</a:t>
            </a:r>
            <a:r>
              <a:rPr lang="en-US" sz="1800" b="0" i="0" dirty="0">
                <a:effectLst/>
                <a:latin typeface="Arial" panose="020B0604020202020204" pitchFamily="34" charset="0"/>
                <a:cs typeface="Arial" panose="020B0604020202020204" pitchFamily="34" charset="0"/>
              </a:rPr>
              <a:t> &gt; Documentation &gt; AP &gt; Job Aids and Reference Documents</a:t>
            </a:r>
          </a:p>
          <a:p>
            <a:pPr marL="0" indent="0" algn="l">
              <a:buNone/>
            </a:pPr>
            <a:endParaRPr lang="en-US" sz="1800" b="0" i="0" dirty="0">
              <a:effectLst/>
              <a:latin typeface="Arial" panose="020B0604020202020204" pitchFamily="34" charset="0"/>
              <a:cs typeface="Arial" panose="020B0604020202020204" pitchFamily="34" charset="0"/>
            </a:endParaRPr>
          </a:p>
          <a:p>
            <a:pPr marL="0" indent="0">
              <a:buNone/>
            </a:pPr>
            <a:r>
              <a:rPr lang="en-US" sz="1800" b="1" i="0" dirty="0">
                <a:solidFill>
                  <a:srgbClr val="0070C0"/>
                </a:solidFill>
                <a:effectLst/>
                <a:latin typeface="Arial" panose="020B0604020202020204" pitchFamily="34" charset="0"/>
                <a:cs typeface="Arial" panose="020B0604020202020204" pitchFamily="34" charset="0"/>
              </a:rPr>
              <a:t>Recording: </a:t>
            </a:r>
          </a:p>
          <a:p>
            <a:pPr marL="0" indent="0">
              <a:buNone/>
            </a:pPr>
            <a:r>
              <a:rPr lang="en-US" sz="1800" dirty="0" err="1">
                <a:latin typeface="Arial" panose="020B0604020202020204" pitchFamily="34" charset="0"/>
                <a:cs typeface="Arial" panose="020B0604020202020204" pitchFamily="34" charset="0"/>
              </a:rPr>
              <a:t>GAFirst</a:t>
            </a:r>
            <a:r>
              <a:rPr lang="en-US" sz="1800" dirty="0">
                <a:latin typeface="Arial" panose="020B0604020202020204" pitchFamily="34" charset="0"/>
                <a:cs typeface="Arial" panose="020B0604020202020204" pitchFamily="34" charset="0"/>
              </a:rPr>
              <a:t> Website</a:t>
            </a:r>
            <a:r>
              <a:rPr lang="en-US" sz="1800" b="0" i="0" dirty="0">
                <a:effectLst/>
                <a:latin typeface="Arial" panose="020B0604020202020204" pitchFamily="34" charset="0"/>
                <a:cs typeface="Arial" panose="020B0604020202020204" pitchFamily="34" charset="0"/>
              </a:rPr>
              <a:t> &gt; Documentation &gt; AP &gt; Training</a:t>
            </a:r>
          </a:p>
          <a:p>
            <a:pPr marL="0" indent="0">
              <a:buNone/>
            </a:pPr>
            <a:endParaRPr lang="en-US" sz="1800" b="0" i="0" dirty="0">
              <a:effectLst/>
              <a:latin typeface="Arial" panose="020B0604020202020204" pitchFamily="34" charset="0"/>
              <a:cs typeface="Arial" panose="020B0604020202020204" pitchFamily="34" charset="0"/>
            </a:endParaRPr>
          </a:p>
          <a:p>
            <a:pPr marL="0" indent="0">
              <a:buNone/>
            </a:pPr>
            <a:r>
              <a:rPr lang="en-US" sz="1800" b="1" dirty="0">
                <a:solidFill>
                  <a:srgbClr val="0070C0"/>
                </a:solidFill>
                <a:latin typeface="Arial" panose="020B0604020202020204" pitchFamily="34" charset="0"/>
                <a:cs typeface="Arial" panose="020B0604020202020204" pitchFamily="34" charset="0"/>
              </a:rPr>
              <a:t>1099 User’s Guide CY2020:</a:t>
            </a:r>
          </a:p>
          <a:p>
            <a:pPr marL="0" indent="0">
              <a:buNone/>
            </a:pPr>
            <a:r>
              <a:rPr lang="en-US" sz="1800" dirty="0" err="1">
                <a:latin typeface="Arial" panose="020B0604020202020204" pitchFamily="34" charset="0"/>
                <a:cs typeface="Arial" panose="020B0604020202020204" pitchFamily="34" charset="0"/>
              </a:rPr>
              <a:t>GAFirst</a:t>
            </a:r>
            <a:r>
              <a:rPr lang="en-US" sz="1800" dirty="0">
                <a:latin typeface="Arial" panose="020B0604020202020204" pitchFamily="34" charset="0"/>
                <a:cs typeface="Arial" panose="020B0604020202020204" pitchFamily="34" charset="0"/>
              </a:rPr>
              <a:t> Website &gt; Documentation &gt; Documentation Index &gt; Accounts Payable &gt; Business Processes</a:t>
            </a:r>
            <a:endParaRPr lang="en-US" sz="1800" b="0" i="0" dirty="0">
              <a:effectLst/>
              <a:latin typeface="Arial" panose="020B0604020202020204" pitchFamily="34" charset="0"/>
              <a:cs typeface="Arial" panose="020B0604020202020204" pitchFamily="34" charset="0"/>
            </a:endParaRPr>
          </a:p>
          <a:p>
            <a:pPr marL="0" indent="0">
              <a:buNone/>
            </a:pPr>
            <a:endParaRPr lang="en-US" sz="1800" dirty="0">
              <a:solidFill>
                <a:srgbClr val="C00000"/>
              </a:solidFill>
              <a:latin typeface="Arial" panose="020B0604020202020204" pitchFamily="34" charset="0"/>
              <a:cs typeface="Arial" panose="020B0604020202020204" pitchFamily="34" charset="0"/>
            </a:endParaRPr>
          </a:p>
          <a:p>
            <a:pPr marL="0" indent="0">
              <a:buNone/>
            </a:pPr>
            <a:r>
              <a:rPr lang="en-US" sz="1800" dirty="0">
                <a:solidFill>
                  <a:srgbClr val="C00000"/>
                </a:solidFill>
                <a:latin typeface="Arial" panose="020B0604020202020204" pitchFamily="34" charset="0"/>
                <a:cs typeface="Arial" panose="020B0604020202020204" pitchFamily="34" charset="0"/>
                <a:hlinkClick r:id="rId2"/>
              </a:rPr>
              <a:t>https://www.usg.edu/gafirst-fin/documentation/category/accounts_payable</a:t>
            </a:r>
            <a:endParaRPr lang="en-US" sz="1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52237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3129D7-D654-477B-B212-C27EC568C9DE}"/>
              </a:ext>
            </a:extLst>
          </p:cNvPr>
          <p:cNvSpPr>
            <a:spLocks noGrp="1"/>
          </p:cNvSpPr>
          <p:nvPr>
            <p:ph idx="1"/>
          </p:nvPr>
        </p:nvSpPr>
        <p:spPr>
          <a:xfrm>
            <a:off x="291161" y="218894"/>
            <a:ext cx="8248540" cy="4488278"/>
          </a:xfrm>
        </p:spPr>
        <p:txBody>
          <a:bodyPr vert="horz" lIns="91440" tIns="45720" rIns="91440" bIns="45720" rtlCol="0" anchor="t">
            <a:normAutofit/>
          </a:bodyPr>
          <a:lstStyle/>
          <a:p>
            <a:pPr marL="0" indent="0">
              <a:buNone/>
            </a:pPr>
            <a:r>
              <a:rPr lang="en-US" sz="2600" b="1" dirty="0">
                <a:solidFill>
                  <a:srgbClr val="0070C0"/>
                </a:solidFill>
                <a:cs typeface="Arial"/>
              </a:rPr>
              <a:t>IRS Resources</a:t>
            </a:r>
          </a:p>
          <a:p>
            <a:r>
              <a:rPr lang="en-US" sz="2200" dirty="0">
                <a:cs typeface="Arial"/>
              </a:rPr>
              <a:t>Internal Revenue Service</a:t>
            </a:r>
          </a:p>
          <a:p>
            <a:r>
              <a:rPr lang="en-US" sz="2200" dirty="0">
                <a:cs typeface="Arial"/>
              </a:rPr>
              <a:t>Website: </a:t>
            </a:r>
            <a:r>
              <a:rPr lang="en-US" sz="2200" dirty="0">
                <a:solidFill>
                  <a:srgbClr val="00B0F0"/>
                </a:solidFill>
                <a:cs typeface="Arial"/>
                <a:hlinkClick r:id="rId2">
                  <a:extLst>
                    <a:ext uri="{A12FA001-AC4F-418D-AE19-62706E023703}">
                      <ahyp:hlinkClr xmlns:ahyp="http://schemas.microsoft.com/office/drawing/2018/hyperlinkcolor" val="tx"/>
                    </a:ext>
                  </a:extLst>
                </a:hlinkClick>
              </a:rPr>
              <a:t>www.irs.gov</a:t>
            </a:r>
            <a:endParaRPr lang="en-US" sz="2200" dirty="0">
              <a:solidFill>
                <a:srgbClr val="00B0F0"/>
              </a:solidFill>
              <a:cs typeface="Arial"/>
            </a:endParaRPr>
          </a:p>
          <a:p>
            <a:r>
              <a:rPr lang="en-US" sz="2200" dirty="0">
                <a:cs typeface="Arial"/>
              </a:rPr>
              <a:t>Phone: 1-866-455-7438</a:t>
            </a:r>
          </a:p>
          <a:p>
            <a:r>
              <a:rPr lang="en-US" sz="2200" dirty="0">
                <a:cs typeface="Arial"/>
              </a:rPr>
              <a:t>E-mail: </a:t>
            </a:r>
            <a:r>
              <a:rPr lang="en-US" sz="2200" dirty="0">
                <a:solidFill>
                  <a:srgbClr val="00B0F0"/>
                </a:solidFill>
                <a:cs typeface="Arial"/>
                <a:hlinkClick r:id="rId3">
                  <a:extLst>
                    <a:ext uri="{A12FA001-AC4F-418D-AE19-62706E023703}">
                      <ahyp:hlinkClr xmlns:ahyp="http://schemas.microsoft.com/office/drawing/2018/hyperlinkcolor" val="tx"/>
                    </a:ext>
                  </a:extLst>
                </a:hlinkClick>
              </a:rPr>
              <a:t>irs.e-helpmail@irs.gov</a:t>
            </a:r>
            <a:endParaRPr lang="en-US" sz="2200" dirty="0">
              <a:solidFill>
                <a:srgbClr val="00B0F0"/>
              </a:solidFill>
              <a:cs typeface="Arial"/>
            </a:endParaRPr>
          </a:p>
          <a:p>
            <a:r>
              <a:rPr lang="en-US" sz="2200" dirty="0">
                <a:cs typeface="Arial"/>
              </a:rPr>
              <a:t>Publication 1220 (Rev. 9-2020) Catalog Number 61275P </a:t>
            </a:r>
            <a:r>
              <a:rPr lang="en-US" sz="2200" dirty="0">
                <a:solidFill>
                  <a:srgbClr val="00B0F0"/>
                </a:solidFill>
                <a:cs typeface="Arial"/>
                <a:hlinkClick r:id="rId4">
                  <a:extLst>
                    <a:ext uri="{A12FA001-AC4F-418D-AE19-62706E023703}">
                      <ahyp:hlinkClr xmlns:ahyp="http://schemas.microsoft.com/office/drawing/2018/hyperlinkcolor" val="tx"/>
                    </a:ext>
                  </a:extLst>
                </a:hlinkClick>
              </a:rPr>
              <a:t>https://www.irs.gov/pub/irs-pdf/p1220.pdf</a:t>
            </a:r>
            <a:r>
              <a:rPr lang="en-US" sz="2200" dirty="0">
                <a:cs typeface="Arial"/>
              </a:rPr>
              <a:t> </a:t>
            </a:r>
          </a:p>
          <a:p>
            <a:r>
              <a:rPr lang="en-US" sz="2200" dirty="0">
                <a:cs typeface="Arial"/>
              </a:rPr>
              <a:t>2020 Instructions for Forms 1099-MISC and 1099-NEC: </a:t>
            </a:r>
            <a:r>
              <a:rPr lang="en-US" sz="2200" dirty="0">
                <a:solidFill>
                  <a:srgbClr val="00B0F0"/>
                </a:solidFill>
                <a:cs typeface="Arial"/>
                <a:hlinkClick r:id="rId5">
                  <a:extLst>
                    <a:ext uri="{A12FA001-AC4F-418D-AE19-62706E023703}">
                      <ahyp:hlinkClr xmlns:ahyp="http://schemas.microsoft.com/office/drawing/2018/hyperlinkcolor" val="tx"/>
                    </a:ext>
                  </a:extLst>
                </a:hlinkClick>
              </a:rPr>
              <a:t>https://www.irs.gov/pub/irs-pdf/i1099msc.pdf</a:t>
            </a:r>
            <a:r>
              <a:rPr lang="en-US" sz="2200" dirty="0">
                <a:solidFill>
                  <a:srgbClr val="00B0F0"/>
                </a:solidFill>
                <a:cs typeface="Arial"/>
              </a:rPr>
              <a:t> </a:t>
            </a:r>
          </a:p>
          <a:p>
            <a:pPr marL="0" indent="0">
              <a:buNone/>
            </a:pPr>
            <a:endParaRPr lang="en-US" sz="1600" dirty="0">
              <a:latin typeface="Arial"/>
              <a:cs typeface="Arial"/>
            </a:endParaRPr>
          </a:p>
          <a:p>
            <a:pPr marL="0" indent="0" algn="ctr">
              <a:buNone/>
            </a:pPr>
            <a:endParaRPr lang="en-US" dirty="0">
              <a:latin typeface="Arial"/>
              <a:cs typeface="Arial"/>
            </a:endParaRPr>
          </a:p>
          <a:p>
            <a:pPr marL="0" indent="0">
              <a:buNone/>
            </a:pPr>
            <a:endParaRPr lang="en-US"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81</a:t>
            </a:fld>
            <a:endParaRPr lang="en-US"/>
          </a:p>
        </p:txBody>
      </p:sp>
    </p:spTree>
    <p:extLst>
      <p:ext uri="{BB962C8B-B14F-4D97-AF65-F5344CB8AC3E}">
        <p14:creationId xmlns:p14="http://schemas.microsoft.com/office/powerpoint/2010/main" val="5350331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3129D7-D654-477B-B212-C27EC568C9DE}"/>
              </a:ext>
            </a:extLst>
          </p:cNvPr>
          <p:cNvSpPr>
            <a:spLocks noGrp="1"/>
          </p:cNvSpPr>
          <p:nvPr>
            <p:ph idx="1"/>
          </p:nvPr>
        </p:nvSpPr>
        <p:spPr>
          <a:xfrm>
            <a:off x="291160" y="213526"/>
            <a:ext cx="8240590" cy="4469792"/>
          </a:xfrm>
        </p:spPr>
        <p:txBody>
          <a:bodyPr vert="horz" lIns="91440" tIns="45720" rIns="91440" bIns="45720" rtlCol="0" anchor="t">
            <a:normAutofit lnSpcReduction="10000"/>
          </a:bodyPr>
          <a:lstStyle/>
          <a:p>
            <a:pPr marL="0" indent="0">
              <a:buNone/>
            </a:pPr>
            <a:r>
              <a:rPr lang="en-US" sz="2000" b="1" dirty="0">
                <a:solidFill>
                  <a:srgbClr val="0070C0"/>
                </a:solidFill>
                <a:cs typeface="Arial"/>
              </a:rPr>
              <a:t>ITS Resources</a:t>
            </a:r>
          </a:p>
          <a:p>
            <a:r>
              <a:rPr lang="en-US" sz="1600" dirty="0" err="1">
                <a:cs typeface="Arial"/>
              </a:rPr>
              <a:t>Georgia</a:t>
            </a:r>
            <a:r>
              <a:rPr lang="en-US" sz="1600" i="1" dirty="0" err="1">
                <a:cs typeface="Arial"/>
              </a:rPr>
              <a:t>FIRST</a:t>
            </a:r>
            <a:r>
              <a:rPr lang="en-US" sz="1600" i="1" dirty="0">
                <a:cs typeface="Arial"/>
              </a:rPr>
              <a:t> </a:t>
            </a:r>
            <a:r>
              <a:rPr lang="en-US" sz="1600" dirty="0">
                <a:cs typeface="Arial"/>
              </a:rPr>
              <a:t>Financials Website: </a:t>
            </a:r>
            <a:r>
              <a:rPr lang="en-US" sz="1600" dirty="0">
                <a:solidFill>
                  <a:srgbClr val="00B0F0"/>
                </a:solidFill>
                <a:cs typeface="Arial"/>
                <a:hlinkClick r:id="rId2">
                  <a:extLst>
                    <a:ext uri="{A12FA001-AC4F-418D-AE19-62706E023703}">
                      <ahyp:hlinkClr xmlns:ahyp="http://schemas.microsoft.com/office/drawing/2018/hyperlinkcolor" val="tx"/>
                    </a:ext>
                  </a:extLst>
                </a:hlinkClick>
              </a:rPr>
              <a:t>https://www.usg.edu/gafirst-fin/</a:t>
            </a:r>
            <a:r>
              <a:rPr lang="en-US" sz="1600" dirty="0">
                <a:solidFill>
                  <a:srgbClr val="00B0F0"/>
                </a:solidFill>
                <a:cs typeface="Arial"/>
              </a:rPr>
              <a:t> </a:t>
            </a:r>
          </a:p>
          <a:p>
            <a:r>
              <a:rPr lang="en-US" sz="1600" dirty="0">
                <a:cs typeface="Arial"/>
              </a:rPr>
              <a:t>AP Documentation: </a:t>
            </a:r>
            <a:r>
              <a:rPr lang="en-US" sz="1600" dirty="0">
                <a:solidFill>
                  <a:srgbClr val="00B0F0"/>
                </a:solidFill>
                <a:cs typeface="Arial"/>
                <a:hlinkClick r:id="rId3">
                  <a:extLst>
                    <a:ext uri="{A12FA001-AC4F-418D-AE19-62706E023703}">
                      <ahyp:hlinkClr xmlns:ahyp="http://schemas.microsoft.com/office/drawing/2018/hyperlinkcolor" val="tx"/>
                    </a:ext>
                  </a:extLst>
                </a:hlinkClick>
              </a:rPr>
              <a:t>https://www.usg.edu/gafirst-fin/documentation/category/accounts_payable</a:t>
            </a:r>
            <a:r>
              <a:rPr lang="en-US" sz="1600" dirty="0">
                <a:solidFill>
                  <a:srgbClr val="00B0F0"/>
                </a:solidFill>
                <a:cs typeface="Arial"/>
              </a:rPr>
              <a:t>  </a:t>
            </a:r>
          </a:p>
          <a:p>
            <a:pPr lvl="1"/>
            <a:r>
              <a:rPr lang="en-US" sz="1600" dirty="0">
                <a:cs typeface="Arial"/>
              </a:rPr>
              <a:t>1099 Processing user’s Guide for CY 2020 – </a:t>
            </a:r>
            <a:r>
              <a:rPr lang="en-US" sz="1600" dirty="0">
                <a:solidFill>
                  <a:srgbClr val="C00000"/>
                </a:solidFill>
                <a:hlinkClick r:id="rId3"/>
              </a:rPr>
              <a:t>https://www.usg.edu/gafirst-fin/documentation/category/accounts_payable</a:t>
            </a:r>
            <a:endParaRPr lang="en-US" sz="1600" dirty="0">
              <a:solidFill>
                <a:srgbClr val="C00000"/>
              </a:solidFill>
            </a:endParaRPr>
          </a:p>
          <a:p>
            <a:pPr lvl="1"/>
            <a:r>
              <a:rPr lang="en-US" sz="1600" dirty="0">
                <a:cs typeface="Arial"/>
              </a:rPr>
              <a:t>Accounts Payable (AP) Payment Requests and Vouchers .zip file</a:t>
            </a:r>
          </a:p>
          <a:p>
            <a:pPr lvl="2"/>
            <a:r>
              <a:rPr lang="en-US" sz="1600" dirty="0">
                <a:cs typeface="Arial"/>
              </a:rPr>
              <a:t>AP.020.040 – Entering 1099 Withholding Vouchers</a:t>
            </a:r>
          </a:p>
          <a:p>
            <a:r>
              <a:rPr lang="en-US" sz="1600" dirty="0">
                <a:cs typeface="Arial"/>
              </a:rPr>
              <a:t>Supplier Documentation: </a:t>
            </a:r>
            <a:r>
              <a:rPr lang="en-US" sz="1600" dirty="0">
                <a:solidFill>
                  <a:srgbClr val="00B0F0"/>
                </a:solidFill>
                <a:cs typeface="Arial"/>
                <a:hlinkClick r:id="rId4">
                  <a:extLst>
                    <a:ext uri="{A12FA001-AC4F-418D-AE19-62706E023703}">
                      <ahyp:hlinkClr xmlns:ahyp="http://schemas.microsoft.com/office/drawing/2018/hyperlinkcolor" val="tx"/>
                    </a:ext>
                  </a:extLst>
                </a:hlinkClick>
              </a:rPr>
              <a:t>https://www.usg.edu/gafirst-fin/documentation/category/suppliers</a:t>
            </a:r>
            <a:endParaRPr lang="en-US" sz="1600" dirty="0">
              <a:solidFill>
                <a:srgbClr val="00B0F0"/>
              </a:solidFill>
              <a:cs typeface="Arial"/>
            </a:endParaRPr>
          </a:p>
          <a:p>
            <a:pPr lvl="1"/>
            <a:r>
              <a:rPr lang="en-US" sz="1600" dirty="0">
                <a:cs typeface="Arial"/>
              </a:rPr>
              <a:t>Suppliers (SP) Adding Suppliers .zip file</a:t>
            </a:r>
          </a:p>
          <a:p>
            <a:pPr lvl="2"/>
            <a:r>
              <a:rPr lang="en-US" sz="1600" dirty="0">
                <a:cs typeface="Arial"/>
              </a:rPr>
              <a:t>SP.020.010 – Adding a New Supplier</a:t>
            </a:r>
          </a:p>
          <a:p>
            <a:pPr lvl="2"/>
            <a:r>
              <a:rPr lang="en-US" sz="1600" dirty="0">
                <a:cs typeface="Arial"/>
              </a:rPr>
              <a:t>SP.020.030 – Adding 1099 Information to a Supplier</a:t>
            </a:r>
          </a:p>
          <a:p>
            <a:r>
              <a:rPr lang="en-US" sz="1600" dirty="0">
                <a:cs typeface="Arial"/>
              </a:rPr>
              <a:t>Support E-mail: </a:t>
            </a:r>
            <a:r>
              <a:rPr lang="en-US" sz="1600" dirty="0">
                <a:solidFill>
                  <a:srgbClr val="00B0F0"/>
                </a:solidFill>
                <a:cs typeface="Arial"/>
                <a:hlinkClick r:id="rId5"/>
              </a:rPr>
              <a:t>helpdesk@usg.edu</a:t>
            </a:r>
            <a:r>
              <a:rPr lang="en-US" sz="1600" dirty="0">
                <a:solidFill>
                  <a:srgbClr val="00B0F0"/>
                </a:solidFill>
                <a:cs typeface="Arial"/>
              </a:rPr>
              <a:t> </a:t>
            </a:r>
          </a:p>
          <a:p>
            <a:r>
              <a:rPr lang="en-US" sz="1600" dirty="0">
                <a:cs typeface="Arial"/>
              </a:rPr>
              <a:t>Publication 1220 (Rev. 9-2020) </a:t>
            </a:r>
            <a:r>
              <a:rPr lang="en-US" sz="1600" dirty="0">
                <a:solidFill>
                  <a:srgbClr val="00B0F0"/>
                </a:solidFill>
                <a:cs typeface="Arial"/>
                <a:hlinkClick r:id="rId6">
                  <a:extLst>
                    <a:ext uri="{A12FA001-AC4F-418D-AE19-62706E023703}">
                      <ahyp:hlinkClr xmlns:ahyp="http://schemas.microsoft.com/office/drawing/2018/hyperlinkcolor" val="tx"/>
                    </a:ext>
                  </a:extLst>
                </a:hlinkClick>
              </a:rPr>
              <a:t>https://www.irs.gov/pub/irs-pdf/p1220.pdf</a:t>
            </a:r>
            <a:r>
              <a:rPr lang="en-US" sz="1600" dirty="0">
                <a:cs typeface="Arial"/>
              </a:rPr>
              <a:t> </a:t>
            </a:r>
          </a:p>
          <a:p>
            <a:r>
              <a:rPr lang="en-US" sz="1600" dirty="0">
                <a:cs typeface="Arial"/>
              </a:rPr>
              <a:t>2020 Instructions for Forms 1099-MISC and 1099-NEC: </a:t>
            </a:r>
            <a:r>
              <a:rPr lang="en-US" sz="1600" dirty="0">
                <a:solidFill>
                  <a:srgbClr val="00B0F0"/>
                </a:solidFill>
                <a:cs typeface="Arial"/>
                <a:hlinkClick r:id="rId7">
                  <a:extLst>
                    <a:ext uri="{A12FA001-AC4F-418D-AE19-62706E023703}">
                      <ahyp:hlinkClr xmlns:ahyp="http://schemas.microsoft.com/office/drawing/2018/hyperlinkcolor" val="tx"/>
                    </a:ext>
                  </a:extLst>
                </a:hlinkClick>
              </a:rPr>
              <a:t>https://www.irs.gov/pub/irs-pdf/i1099msc.pdf</a:t>
            </a:r>
            <a:r>
              <a:rPr lang="en-US" sz="1600" dirty="0">
                <a:solidFill>
                  <a:srgbClr val="00B0F0"/>
                </a:solidFill>
                <a:cs typeface="Arial"/>
              </a:rPr>
              <a:t> </a:t>
            </a:r>
          </a:p>
          <a:p>
            <a:pPr marL="0" indent="0">
              <a:buNone/>
            </a:pPr>
            <a:endParaRPr lang="en-US" sz="1600" dirty="0">
              <a:latin typeface="Arial"/>
              <a:cs typeface="Arial"/>
            </a:endParaRPr>
          </a:p>
          <a:p>
            <a:pPr marL="0" indent="0" algn="ctr">
              <a:buNone/>
            </a:pPr>
            <a:endParaRPr lang="en-US" dirty="0">
              <a:latin typeface="Arial"/>
              <a:cs typeface="Arial"/>
            </a:endParaRPr>
          </a:p>
          <a:p>
            <a:pPr marL="0" indent="0">
              <a:buNone/>
            </a:pPr>
            <a:endParaRPr lang="en-US" dirty="0"/>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82</a:t>
            </a:fld>
            <a:endParaRPr lang="en-US"/>
          </a:p>
        </p:txBody>
      </p:sp>
    </p:spTree>
    <p:extLst>
      <p:ext uri="{BB962C8B-B14F-4D97-AF65-F5344CB8AC3E}">
        <p14:creationId xmlns:p14="http://schemas.microsoft.com/office/powerpoint/2010/main" val="12480167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3593" y="211066"/>
            <a:ext cx="8229600" cy="914400"/>
          </a:xfrm>
        </p:spPr>
        <p:txBody>
          <a:bodyPr/>
          <a:lstStyle/>
          <a:p>
            <a:r>
              <a:rPr lang="en-US" b="1" dirty="0">
                <a:solidFill>
                  <a:srgbClr val="0070C0"/>
                </a:solidFill>
              </a:rPr>
              <a:t>Questions?</a:t>
            </a:r>
          </a:p>
        </p:txBody>
      </p:sp>
      <p:sp>
        <p:nvSpPr>
          <p:cNvPr id="4" name="Slide Number Placeholder 3"/>
          <p:cNvSpPr>
            <a:spLocks noGrp="1"/>
          </p:cNvSpPr>
          <p:nvPr>
            <p:ph type="sldNum" sz="quarter" idx="4294967295"/>
          </p:nvPr>
        </p:nvSpPr>
        <p:spPr>
          <a:xfrm>
            <a:off x="0" y="0"/>
            <a:ext cx="0" cy="0"/>
          </a:xfrm>
        </p:spPr>
        <p:txBody>
          <a:bodyPr/>
          <a:lstStyle/>
          <a:p>
            <a:fld id="{64336152-522D-534E-A387-BE770A7CAF94}" type="slidenum">
              <a:rPr lang="en-US" smtClean="0"/>
              <a:pPr/>
              <a:t>83</a:t>
            </a:fld>
            <a:endParaRPr lang="en-US" dirty="0"/>
          </a:p>
        </p:txBody>
      </p:sp>
      <p:pic>
        <p:nvPicPr>
          <p:cNvPr id="5" name="Picture 4" descr="Grammar &amp; Usage - Excelsior College OW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0862" y="1688518"/>
            <a:ext cx="3180230" cy="3180230"/>
          </a:xfrm>
          <a:prstGeom prst="rect">
            <a:avLst/>
          </a:prstGeom>
        </p:spPr>
      </p:pic>
      <p:sp>
        <p:nvSpPr>
          <p:cNvPr id="6" name="Slide Number Placeholder 3">
            <a:extLst>
              <a:ext uri="{FF2B5EF4-FFF2-40B4-BE49-F238E27FC236}">
                <a16:creationId xmlns:a16="http://schemas.microsoft.com/office/drawing/2014/main" id="{18C99698-CDF8-41A6-AD07-EFA28A4704FA}"/>
              </a:ext>
            </a:extLst>
          </p:cNvPr>
          <p:cNvSpPr txBox="1">
            <a:spLocks/>
          </p:cNvSpPr>
          <p:nvPr/>
        </p:nvSpPr>
        <p:spPr>
          <a:xfrm>
            <a:off x="0" y="4705350"/>
            <a:ext cx="381000" cy="274638"/>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637BDE-139F-F64C-9F6D-A75C4D60CFCC}" type="slidenum">
              <a:rPr lang="en-US" smtClean="0"/>
              <a:pPr/>
              <a:t>83</a:t>
            </a:fld>
            <a:endParaRPr lang="en-US" dirty="0"/>
          </a:p>
        </p:txBody>
      </p:sp>
    </p:spTree>
    <p:extLst>
      <p:ext uri="{BB962C8B-B14F-4D97-AF65-F5344CB8AC3E}">
        <p14:creationId xmlns:p14="http://schemas.microsoft.com/office/powerpoint/2010/main" val="34904935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5" name="OTLSHAPE_M_f262e84dafb44fd88f912489289d8831_Date"/>
          <p:cNvSpPr txBox="1"/>
          <p:nvPr>
            <p:custDataLst>
              <p:tags r:id="rId2"/>
            </p:custDataLst>
          </p:nvPr>
        </p:nvSpPr>
        <p:spPr>
          <a:xfrm flipH="1">
            <a:off x="3673271" y="1666653"/>
            <a:ext cx="48431" cy="129472"/>
          </a:xfrm>
          <a:prstGeom prst="rect">
            <a:avLst/>
          </a:prstGeom>
          <a:noFill/>
        </p:spPr>
        <p:txBody>
          <a:bodyPr vert="horz" wrap="square" lIns="0" tIns="0" rIns="0" bIns="0" rtlCol="0" anchor="ctr" anchorCtr="0">
            <a:sp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16" normalizeH="0" baseline="0" noProof="0">
              <a:ln>
                <a:noFill/>
              </a:ln>
              <a:solidFill>
                <a:prstClr val="black"/>
              </a:solidFill>
              <a:effectLst/>
              <a:uLnTx/>
              <a:uFillTx/>
              <a:latin typeface="Calibri" panose="020F0502020204030204" pitchFamily="34" charset="0"/>
              <a:ea typeface="+mn-ea"/>
              <a:cs typeface="+mn-cs"/>
            </a:endParaRPr>
          </a:p>
        </p:txBody>
      </p:sp>
      <p:sp>
        <p:nvSpPr>
          <p:cNvPr id="7820" name="OTLSHAPE_T_6dd1af6f892d49418341de2fa455b696_ShapePercentage" hidden="1"/>
          <p:cNvSpPr/>
          <p:nvPr>
            <p:custDataLst>
              <p:tags r:id="rId3"/>
            </p:custDataLst>
          </p:nvPr>
        </p:nvSpPr>
        <p:spPr>
          <a:xfrm>
            <a:off x="3482815" y="4109424"/>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21" name="OTLSHAPE_T_6dd1af6f892d49418341de2fa455b696_Duration" hidden="1"/>
          <p:cNvSpPr txBox="1"/>
          <p:nvPr>
            <p:custDataLst>
              <p:tags r:id="rId4"/>
            </p:custDataLst>
          </p:nvPr>
        </p:nvSpPr>
        <p:spPr>
          <a:xfrm>
            <a:off x="0" y="4109424"/>
            <a:ext cx="393700" cy="155025"/>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B2B2B2"/>
                </a:solidFill>
                <a:effectLst/>
                <a:uLnTx/>
                <a:uFillTx/>
                <a:latin typeface="Calibri" panose="020F0502020204030204" pitchFamily="34" charset="0"/>
                <a:ea typeface="+mn-ea"/>
                <a:cs typeface="+mn-cs"/>
              </a:rPr>
              <a:t>37 days</a:t>
            </a:r>
          </a:p>
        </p:txBody>
      </p:sp>
      <p:sp>
        <p:nvSpPr>
          <p:cNvPr id="7822" name="OTLSHAPE_T_6dd1af6f892d49418341de2fa455b696_TextPercentage" hidden="1"/>
          <p:cNvSpPr txBox="1"/>
          <p:nvPr>
            <p:custDataLst>
              <p:tags r:id="rId5"/>
            </p:custDataLst>
          </p:nvPr>
        </p:nvSpPr>
        <p:spPr>
          <a:xfrm>
            <a:off x="0" y="4264448"/>
            <a:ext cx="0" cy="153888"/>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2B2B2"/>
              </a:solidFill>
              <a:effectLst/>
              <a:uLnTx/>
              <a:uFillTx/>
              <a:latin typeface="Calibri" panose="020F0502020204030204" pitchFamily="34" charset="0"/>
              <a:ea typeface="+mn-ea"/>
              <a:cs typeface="+mn-cs"/>
            </a:endParaRPr>
          </a:p>
        </p:txBody>
      </p:sp>
      <p:sp>
        <p:nvSpPr>
          <p:cNvPr id="7823" name="OTLSHAPE_T_6dd1af6f892d49418341de2fa455b696_JoinedDate" hidden="1"/>
          <p:cNvSpPr txBox="1"/>
          <p:nvPr>
            <p:custDataLst>
              <p:tags r:id="rId6"/>
            </p:custDataLst>
          </p:nvPr>
        </p:nvSpPr>
        <p:spPr>
          <a:xfrm>
            <a:off x="0" y="4264448"/>
            <a:ext cx="0" cy="0"/>
          </a:xfrm>
          <a:prstGeom prst="rect">
            <a:avLst/>
          </a:prstGeom>
          <a:noFill/>
        </p:spPr>
        <p:txBody>
          <a:bodyPr vert="horz" wrap="square" lIns="0" tIns="0" rIns="0" bIns="0" rtlCol="0" anchor="ctr" anchorCtr="0">
            <a:no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824" name="OTLSHAPE_T_6dd1af6f892d49418341de2fa455b696_StartDate" hidden="1"/>
          <p:cNvSpPr txBox="1"/>
          <p:nvPr>
            <p:custDataLst>
              <p:tags r:id="rId7"/>
            </p:custDataLst>
          </p:nvPr>
        </p:nvSpPr>
        <p:spPr>
          <a:xfrm>
            <a:off x="0" y="4264448"/>
            <a:ext cx="0" cy="153888"/>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825" name="OTLSHAPE_T_6dd1af6f892d49418341de2fa455b696_EndDate" hidden="1"/>
          <p:cNvSpPr txBox="1"/>
          <p:nvPr>
            <p:custDataLst>
              <p:tags r:id="rId8"/>
            </p:custDataLst>
          </p:nvPr>
        </p:nvSpPr>
        <p:spPr>
          <a:xfrm>
            <a:off x="0" y="4264448"/>
            <a:ext cx="0" cy="153888"/>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828" name="OTLSHAPE_T_4cb5b5fac7824cb1b22f38e0f74c4225_ShapePercentage" hidden="1"/>
          <p:cNvSpPr/>
          <p:nvPr>
            <p:custDataLst>
              <p:tags r:id="rId9"/>
            </p:custDataLst>
          </p:nvPr>
        </p:nvSpPr>
        <p:spPr>
          <a:xfrm>
            <a:off x="5661186" y="4275413"/>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29" name="OTLSHAPE_T_4cb5b5fac7824cb1b22f38e0f74c4225_Duration" hidden="1"/>
          <p:cNvSpPr txBox="1"/>
          <p:nvPr>
            <p:custDataLst>
              <p:tags r:id="rId10"/>
            </p:custDataLst>
          </p:nvPr>
        </p:nvSpPr>
        <p:spPr>
          <a:xfrm>
            <a:off x="0" y="4275413"/>
            <a:ext cx="393700" cy="155025"/>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B2B2B2"/>
                </a:solidFill>
                <a:effectLst/>
                <a:uLnTx/>
                <a:uFillTx/>
                <a:latin typeface="Calibri" panose="020F0502020204030204" pitchFamily="34" charset="0"/>
                <a:ea typeface="+mn-ea"/>
                <a:cs typeface="+mn-cs"/>
              </a:rPr>
              <a:t>22 days</a:t>
            </a:r>
          </a:p>
        </p:txBody>
      </p:sp>
      <p:sp>
        <p:nvSpPr>
          <p:cNvPr id="7830" name="OTLSHAPE_T_4cb5b5fac7824cb1b22f38e0f74c4225_TextPercentage" hidden="1"/>
          <p:cNvSpPr txBox="1"/>
          <p:nvPr>
            <p:custDataLst>
              <p:tags r:id="rId11"/>
            </p:custDataLst>
          </p:nvPr>
        </p:nvSpPr>
        <p:spPr>
          <a:xfrm>
            <a:off x="0" y="4430437"/>
            <a:ext cx="0" cy="153888"/>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2B2B2"/>
              </a:solidFill>
              <a:effectLst/>
              <a:uLnTx/>
              <a:uFillTx/>
              <a:latin typeface="Calibri" panose="020F0502020204030204" pitchFamily="34" charset="0"/>
              <a:ea typeface="+mn-ea"/>
              <a:cs typeface="+mn-cs"/>
            </a:endParaRPr>
          </a:p>
        </p:txBody>
      </p:sp>
      <p:sp>
        <p:nvSpPr>
          <p:cNvPr id="7831" name="OTLSHAPE_T_4cb5b5fac7824cb1b22f38e0f74c4225_JoinedDate" hidden="1"/>
          <p:cNvSpPr txBox="1"/>
          <p:nvPr>
            <p:custDataLst>
              <p:tags r:id="rId12"/>
            </p:custDataLst>
          </p:nvPr>
        </p:nvSpPr>
        <p:spPr>
          <a:xfrm>
            <a:off x="0" y="4430437"/>
            <a:ext cx="0" cy="153888"/>
          </a:xfrm>
          <a:prstGeom prst="rect">
            <a:avLst/>
          </a:prstGeom>
          <a:noFill/>
        </p:spPr>
        <p:txBody>
          <a:bodyPr vert="horz" wrap="square" lIns="0" tIns="0" rIns="0" bIns="0" rtlCol="0" anchor="ctr" anchorCtr="0">
            <a:sp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832" name="OTLSHAPE_T_4cb5b5fac7824cb1b22f38e0f74c4225_StartDate" hidden="1"/>
          <p:cNvSpPr txBox="1"/>
          <p:nvPr>
            <p:custDataLst>
              <p:tags r:id="rId13"/>
            </p:custDataLst>
          </p:nvPr>
        </p:nvSpPr>
        <p:spPr>
          <a:xfrm>
            <a:off x="0" y="4430437"/>
            <a:ext cx="0" cy="153888"/>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833" name="OTLSHAPE_T_4cb5b5fac7824cb1b22f38e0f74c4225_EndDate" hidden="1"/>
          <p:cNvSpPr txBox="1"/>
          <p:nvPr>
            <p:custDataLst>
              <p:tags r:id="rId14"/>
            </p:custDataLst>
          </p:nvPr>
        </p:nvSpPr>
        <p:spPr>
          <a:xfrm>
            <a:off x="0" y="4430437"/>
            <a:ext cx="0" cy="153888"/>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836" name="OTLSHAPE_T_3a5f2ff0b5a1424390d1c459450b0c18_ShapePercentage" hidden="1"/>
          <p:cNvSpPr/>
          <p:nvPr>
            <p:custDataLst>
              <p:tags r:id="rId15"/>
            </p:custDataLst>
          </p:nvPr>
        </p:nvSpPr>
        <p:spPr>
          <a:xfrm>
            <a:off x="6931902" y="4440513"/>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37" name="OTLSHAPE_T_3a5f2ff0b5a1424390d1c459450b0c18_Duration" hidden="1"/>
          <p:cNvSpPr txBox="1"/>
          <p:nvPr>
            <p:custDataLst>
              <p:tags r:id="rId16"/>
            </p:custDataLst>
          </p:nvPr>
        </p:nvSpPr>
        <p:spPr>
          <a:xfrm>
            <a:off x="0" y="4440513"/>
            <a:ext cx="330200" cy="155025"/>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B2B2B2"/>
                </a:solidFill>
                <a:effectLst/>
                <a:uLnTx/>
                <a:uFillTx/>
                <a:latin typeface="Calibri" panose="020F0502020204030204" pitchFamily="34" charset="0"/>
                <a:ea typeface="+mn-ea"/>
                <a:cs typeface="+mn-cs"/>
              </a:rPr>
              <a:t>8 days</a:t>
            </a:r>
          </a:p>
        </p:txBody>
      </p:sp>
      <p:sp>
        <p:nvSpPr>
          <p:cNvPr id="7838" name="OTLSHAPE_T_3a5f2ff0b5a1424390d1c459450b0c18_TextPercentage" hidden="1"/>
          <p:cNvSpPr txBox="1"/>
          <p:nvPr>
            <p:custDataLst>
              <p:tags r:id="rId17"/>
            </p:custDataLst>
          </p:nvPr>
        </p:nvSpPr>
        <p:spPr>
          <a:xfrm>
            <a:off x="0" y="4595537"/>
            <a:ext cx="0" cy="153888"/>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2B2B2"/>
              </a:solidFill>
              <a:effectLst/>
              <a:uLnTx/>
              <a:uFillTx/>
              <a:latin typeface="Calibri" panose="020F0502020204030204" pitchFamily="34" charset="0"/>
              <a:ea typeface="+mn-ea"/>
              <a:cs typeface="+mn-cs"/>
            </a:endParaRPr>
          </a:p>
        </p:txBody>
      </p:sp>
      <p:sp>
        <p:nvSpPr>
          <p:cNvPr id="7839" name="OTLSHAPE_T_3a5f2ff0b5a1424390d1c459450b0c18_JoinedDate" hidden="1"/>
          <p:cNvSpPr txBox="1"/>
          <p:nvPr>
            <p:custDataLst>
              <p:tags r:id="rId18"/>
            </p:custDataLst>
          </p:nvPr>
        </p:nvSpPr>
        <p:spPr>
          <a:xfrm>
            <a:off x="0" y="4595537"/>
            <a:ext cx="0" cy="153888"/>
          </a:xfrm>
          <a:prstGeom prst="rect">
            <a:avLst/>
          </a:prstGeom>
          <a:noFill/>
        </p:spPr>
        <p:txBody>
          <a:bodyPr vert="horz" wrap="square" lIns="0" tIns="0" rIns="0" bIns="0" rtlCol="0" anchor="ctr" anchorCtr="0">
            <a:sp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840" name="OTLSHAPE_T_3a5f2ff0b5a1424390d1c459450b0c18_StartDate" hidden="1"/>
          <p:cNvSpPr txBox="1"/>
          <p:nvPr>
            <p:custDataLst>
              <p:tags r:id="rId19"/>
            </p:custDataLst>
          </p:nvPr>
        </p:nvSpPr>
        <p:spPr>
          <a:xfrm>
            <a:off x="0" y="4595537"/>
            <a:ext cx="0" cy="153888"/>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841" name="OTLSHAPE_T_3a5f2ff0b5a1424390d1c459450b0c18_EndDate" hidden="1"/>
          <p:cNvSpPr txBox="1"/>
          <p:nvPr>
            <p:custDataLst>
              <p:tags r:id="rId20"/>
            </p:custDataLst>
          </p:nvPr>
        </p:nvSpPr>
        <p:spPr>
          <a:xfrm>
            <a:off x="0" y="4595537"/>
            <a:ext cx="0" cy="153888"/>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844" name="OTLSHAPE_T_5b136f545a7e4cb38d40273a31da08e3_ShapePercentage" hidden="1"/>
          <p:cNvSpPr/>
          <p:nvPr>
            <p:custDataLst>
              <p:tags r:id="rId21"/>
            </p:custDataLst>
          </p:nvPr>
        </p:nvSpPr>
        <p:spPr>
          <a:xfrm>
            <a:off x="1606996" y="4605613"/>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45" name="OTLSHAPE_T_5b136f545a7e4cb38d40273a31da08e3_Duration" hidden="1"/>
          <p:cNvSpPr txBox="1"/>
          <p:nvPr>
            <p:custDataLst>
              <p:tags r:id="rId22"/>
            </p:custDataLst>
          </p:nvPr>
        </p:nvSpPr>
        <p:spPr>
          <a:xfrm>
            <a:off x="0" y="4605613"/>
            <a:ext cx="393700" cy="155025"/>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B2B2B2"/>
                </a:solidFill>
                <a:effectLst/>
                <a:uLnTx/>
                <a:uFillTx/>
                <a:latin typeface="Calibri" panose="020F0502020204030204" pitchFamily="34" charset="0"/>
                <a:ea typeface="+mn-ea"/>
                <a:cs typeface="+mn-cs"/>
              </a:rPr>
              <a:t>32 days</a:t>
            </a:r>
          </a:p>
        </p:txBody>
      </p:sp>
      <p:sp>
        <p:nvSpPr>
          <p:cNvPr id="7846" name="OTLSHAPE_T_5b136f545a7e4cb38d40273a31da08e3_TextPercentage" hidden="1"/>
          <p:cNvSpPr txBox="1"/>
          <p:nvPr>
            <p:custDataLst>
              <p:tags r:id="rId23"/>
            </p:custDataLst>
          </p:nvPr>
        </p:nvSpPr>
        <p:spPr>
          <a:xfrm>
            <a:off x="0" y="4760637"/>
            <a:ext cx="0" cy="153888"/>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2B2B2"/>
              </a:solidFill>
              <a:effectLst/>
              <a:uLnTx/>
              <a:uFillTx/>
              <a:latin typeface="Calibri" panose="020F0502020204030204" pitchFamily="34" charset="0"/>
              <a:ea typeface="+mn-ea"/>
              <a:cs typeface="+mn-cs"/>
            </a:endParaRPr>
          </a:p>
        </p:txBody>
      </p:sp>
      <p:sp>
        <p:nvSpPr>
          <p:cNvPr id="7847" name="OTLSHAPE_T_5b136f545a7e4cb38d40273a31da08e3_JoinedDate" hidden="1"/>
          <p:cNvSpPr txBox="1"/>
          <p:nvPr>
            <p:custDataLst>
              <p:tags r:id="rId24"/>
            </p:custDataLst>
          </p:nvPr>
        </p:nvSpPr>
        <p:spPr>
          <a:xfrm>
            <a:off x="0" y="4760637"/>
            <a:ext cx="0" cy="0"/>
          </a:xfrm>
          <a:prstGeom prst="rect">
            <a:avLst/>
          </a:prstGeom>
          <a:noFill/>
        </p:spPr>
        <p:txBody>
          <a:bodyPr vert="horz" wrap="square" lIns="0" tIns="0" rIns="0" bIns="0" rtlCol="0" anchor="ctr" anchorCtr="0">
            <a:no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848" name="OTLSHAPE_T_5b136f545a7e4cb38d40273a31da08e3_StartDate" hidden="1"/>
          <p:cNvSpPr txBox="1"/>
          <p:nvPr>
            <p:custDataLst>
              <p:tags r:id="rId25"/>
            </p:custDataLst>
          </p:nvPr>
        </p:nvSpPr>
        <p:spPr>
          <a:xfrm>
            <a:off x="0" y="4760637"/>
            <a:ext cx="0" cy="153888"/>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849" name="OTLSHAPE_T_5b136f545a7e4cb38d40273a31da08e3_EndDate" hidden="1"/>
          <p:cNvSpPr txBox="1"/>
          <p:nvPr>
            <p:custDataLst>
              <p:tags r:id="rId26"/>
            </p:custDataLst>
          </p:nvPr>
        </p:nvSpPr>
        <p:spPr>
          <a:xfrm>
            <a:off x="0" y="4760637"/>
            <a:ext cx="0" cy="153888"/>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852" name="OTLSHAPE_T_7054479fde0e4ebd90bdeb245a4b4c78_ShapePercentage" hidden="1"/>
          <p:cNvSpPr/>
          <p:nvPr>
            <p:custDataLst>
              <p:tags r:id="rId27"/>
            </p:custDataLst>
          </p:nvPr>
        </p:nvSpPr>
        <p:spPr>
          <a:xfrm>
            <a:off x="1606996" y="4771602"/>
            <a:ext cx="0" cy="0"/>
          </a:xfrm>
          <a:prstGeom prst="round2DiagRect">
            <a:avLst>
              <a:gd name="adj1" fmla="val 100000"/>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53" name="OTLSHAPE_T_7054479fde0e4ebd90bdeb245a4b4c78_Duration" hidden="1"/>
          <p:cNvSpPr txBox="1"/>
          <p:nvPr>
            <p:custDataLst>
              <p:tags r:id="rId28"/>
            </p:custDataLst>
          </p:nvPr>
        </p:nvSpPr>
        <p:spPr>
          <a:xfrm>
            <a:off x="0" y="4771602"/>
            <a:ext cx="393700" cy="155025"/>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B2B2B2"/>
                </a:solidFill>
                <a:effectLst/>
                <a:uLnTx/>
                <a:uFillTx/>
                <a:latin typeface="Calibri" panose="020F0502020204030204" pitchFamily="34" charset="0"/>
                <a:ea typeface="+mn-ea"/>
                <a:cs typeface="+mn-cs"/>
              </a:rPr>
              <a:t>32 days</a:t>
            </a:r>
          </a:p>
        </p:txBody>
      </p:sp>
      <p:sp>
        <p:nvSpPr>
          <p:cNvPr id="7854" name="OTLSHAPE_T_7054479fde0e4ebd90bdeb245a4b4c78_TextPercentage" hidden="1"/>
          <p:cNvSpPr txBox="1"/>
          <p:nvPr>
            <p:custDataLst>
              <p:tags r:id="rId29"/>
            </p:custDataLst>
          </p:nvPr>
        </p:nvSpPr>
        <p:spPr>
          <a:xfrm>
            <a:off x="0" y="4926626"/>
            <a:ext cx="0" cy="153888"/>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B2B2B2"/>
              </a:solidFill>
              <a:effectLst/>
              <a:uLnTx/>
              <a:uFillTx/>
              <a:latin typeface="Calibri" panose="020F0502020204030204" pitchFamily="34" charset="0"/>
              <a:ea typeface="+mn-ea"/>
              <a:cs typeface="+mn-cs"/>
            </a:endParaRPr>
          </a:p>
        </p:txBody>
      </p:sp>
      <p:sp>
        <p:nvSpPr>
          <p:cNvPr id="7855" name="OTLSHAPE_T_7054479fde0e4ebd90bdeb245a4b4c78_JoinedDate" hidden="1"/>
          <p:cNvSpPr txBox="1"/>
          <p:nvPr>
            <p:custDataLst>
              <p:tags r:id="rId30"/>
            </p:custDataLst>
          </p:nvPr>
        </p:nvSpPr>
        <p:spPr>
          <a:xfrm>
            <a:off x="0" y="4926626"/>
            <a:ext cx="0" cy="0"/>
          </a:xfrm>
          <a:prstGeom prst="rect">
            <a:avLst/>
          </a:prstGeom>
          <a:noFill/>
        </p:spPr>
        <p:txBody>
          <a:bodyPr vert="horz" wrap="square" lIns="0" tIns="0" rIns="0" bIns="0" rtlCol="0" anchor="ctr" anchorCtr="0">
            <a:noAutofit/>
          </a:bodyPr>
          <a:lstStyle/>
          <a:p>
            <a:pPr marL="0" marR="0" lvl="0" indent="0" algn="l"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856" name="OTLSHAPE_T_7054479fde0e4ebd90bdeb245a4b4c78_StartDate" hidden="1"/>
          <p:cNvSpPr txBox="1"/>
          <p:nvPr>
            <p:custDataLst>
              <p:tags r:id="rId31"/>
            </p:custDataLst>
          </p:nvPr>
        </p:nvSpPr>
        <p:spPr>
          <a:xfrm>
            <a:off x="0" y="4926626"/>
            <a:ext cx="0" cy="153888"/>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7857" name="OTLSHAPE_T_7054479fde0e4ebd90bdeb245a4b4c78_EndDate" hidden="1"/>
          <p:cNvSpPr txBox="1"/>
          <p:nvPr>
            <p:custDataLst>
              <p:tags r:id="rId32"/>
            </p:custDataLst>
          </p:nvPr>
        </p:nvSpPr>
        <p:spPr>
          <a:xfrm>
            <a:off x="0" y="4926626"/>
            <a:ext cx="0" cy="153888"/>
          </a:xfrm>
          <a:prstGeom prst="rect">
            <a:avLst/>
          </a:prstGeom>
          <a:noFill/>
        </p:spPr>
        <p:txBody>
          <a:bodyPr vert="horz" wrap="square" lIns="0" tIns="0" rIns="0" bIns="0" rtlCol="0" anchor="ctr" anchorCtr="0">
            <a:spAutoFit/>
          </a:bodyPr>
          <a:lstStyle/>
          <a:p>
            <a:pPr marL="0" marR="0" lvl="0" indent="0" algn="ctr" defTabSz="91422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913" name="Picture 912"/>
          <p:cNvPicPr>
            <a:picLocks noChangeAspect="1"/>
          </p:cNvPicPr>
          <p:nvPr/>
        </p:nvPicPr>
        <p:blipFill>
          <a:blip r:embed="rId35"/>
          <a:stretch>
            <a:fillRect/>
          </a:stretch>
        </p:blipFill>
        <p:spPr>
          <a:xfrm>
            <a:off x="1707575" y="702924"/>
            <a:ext cx="5393313" cy="1821347"/>
          </a:xfrm>
          <a:prstGeom prst="rect">
            <a:avLst/>
          </a:prstGeom>
        </p:spPr>
      </p:pic>
      <p:sp>
        <p:nvSpPr>
          <p:cNvPr id="2" name="Slide Number Placeholder 1"/>
          <p:cNvSpPr>
            <a:spLocks noGrp="1"/>
          </p:cNvSpPr>
          <p:nvPr>
            <p:ph type="sldNum" sz="quarter" idx="4"/>
          </p:nvPr>
        </p:nvSpPr>
        <p:spPr/>
        <p:txBody>
          <a:bodyPr/>
          <a:lstStyle/>
          <a:p>
            <a:fld id="{8D637BDE-139F-F64C-9F6D-A75C4D60CFCC}" type="slidenum">
              <a:rPr lang="en-US" dirty="0" smtClean="0"/>
              <a:pPr/>
              <a:t>84</a:t>
            </a:fld>
            <a:endParaRPr lang="en-US"/>
          </a:p>
        </p:txBody>
      </p:sp>
      <p:pic>
        <p:nvPicPr>
          <p:cNvPr id="6" name="Picture 5"/>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3992215" y="3089179"/>
            <a:ext cx="1159569" cy="1165577"/>
          </a:xfrm>
          <a:prstGeom prst="rect">
            <a:avLst/>
          </a:prstGeom>
        </p:spPr>
      </p:pic>
    </p:spTree>
    <p:custDataLst>
      <p:tags r:id="rId1"/>
    </p:custDataLst>
    <p:extLst>
      <p:ext uri="{BB962C8B-B14F-4D97-AF65-F5344CB8AC3E}">
        <p14:creationId xmlns:p14="http://schemas.microsoft.com/office/powerpoint/2010/main" val="3789172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FB21462-9652-4487-A642-47E374DBD18E}"/>
              </a:ext>
            </a:extLst>
          </p:cNvPr>
          <p:cNvPicPr>
            <a:picLocks noChangeAspect="1"/>
          </p:cNvPicPr>
          <p:nvPr/>
        </p:nvPicPr>
        <p:blipFill>
          <a:blip r:embed="rId2"/>
          <a:stretch>
            <a:fillRect/>
          </a:stretch>
        </p:blipFill>
        <p:spPr>
          <a:xfrm>
            <a:off x="0" y="999980"/>
            <a:ext cx="9144000" cy="3143539"/>
          </a:xfrm>
          <a:prstGeom prst="rect">
            <a:avLst/>
          </a:prstGeom>
        </p:spPr>
      </p:pic>
      <p:sp>
        <p:nvSpPr>
          <p:cNvPr id="2" name="Text Placeholder 1"/>
          <p:cNvSpPr>
            <a:spLocks noGrp="1"/>
          </p:cNvSpPr>
          <p:nvPr>
            <p:ph type="body" idx="1"/>
          </p:nvPr>
        </p:nvSpPr>
        <p:spPr>
          <a:xfrm>
            <a:off x="964900" y="715099"/>
            <a:ext cx="2164554" cy="479822"/>
          </a:xfrm>
        </p:spPr>
        <p:txBody>
          <a:bodyPr/>
          <a:lstStyle/>
          <a:p>
            <a:pPr algn="ctr"/>
            <a:r>
              <a:rPr lang="en-US" u="sng" dirty="0"/>
              <a:t>Prior to CY2020</a:t>
            </a:r>
          </a:p>
        </p:txBody>
      </p:sp>
      <p:sp>
        <p:nvSpPr>
          <p:cNvPr id="9" name="Text Placeholder 8"/>
          <p:cNvSpPr>
            <a:spLocks noGrp="1"/>
          </p:cNvSpPr>
          <p:nvPr>
            <p:ph type="body" sz="quarter" idx="3"/>
          </p:nvPr>
        </p:nvSpPr>
        <p:spPr>
          <a:xfrm>
            <a:off x="5511658" y="684360"/>
            <a:ext cx="1250137" cy="479822"/>
          </a:xfrm>
        </p:spPr>
        <p:txBody>
          <a:bodyPr/>
          <a:lstStyle/>
          <a:p>
            <a:pPr algn="ctr"/>
            <a:r>
              <a:rPr lang="en-US" u="sng" dirty="0"/>
              <a:t>CY2020</a:t>
            </a:r>
          </a:p>
        </p:txBody>
      </p:sp>
      <p:sp>
        <p:nvSpPr>
          <p:cNvPr id="4" name="Slide Number Placeholder 3">
            <a:extLst>
              <a:ext uri="{FF2B5EF4-FFF2-40B4-BE49-F238E27FC236}">
                <a16:creationId xmlns:a16="http://schemas.microsoft.com/office/drawing/2014/main" id="{CFE1EDCE-80BA-4F39-BADB-F3796887EC5F}"/>
              </a:ext>
            </a:extLst>
          </p:cNvPr>
          <p:cNvSpPr>
            <a:spLocks noGrp="1"/>
          </p:cNvSpPr>
          <p:nvPr>
            <p:ph type="sldNum" sz="quarter" idx="4294967295"/>
          </p:nvPr>
        </p:nvSpPr>
        <p:spPr>
          <a:xfrm>
            <a:off x="0" y="4705350"/>
            <a:ext cx="381000" cy="274638"/>
          </a:xfrm>
        </p:spPr>
        <p:txBody>
          <a:bodyPr/>
          <a:lstStyle/>
          <a:p>
            <a:fld id="{8D637BDE-139F-F64C-9F6D-A75C4D60CFCC}" type="slidenum">
              <a:rPr lang="en-US" smtClean="0"/>
              <a:pPr/>
              <a:t>9</a:t>
            </a:fld>
            <a:endParaRPr lang="en-US"/>
          </a:p>
        </p:txBody>
      </p:sp>
      <p:sp>
        <p:nvSpPr>
          <p:cNvPr id="7" name="TextBox 6">
            <a:extLst>
              <a:ext uri="{FF2B5EF4-FFF2-40B4-BE49-F238E27FC236}">
                <a16:creationId xmlns:a16="http://schemas.microsoft.com/office/drawing/2014/main" id="{50BDF66F-6BD5-4D0D-A2CF-378FDB4F7845}"/>
              </a:ext>
            </a:extLst>
          </p:cNvPr>
          <p:cNvSpPr txBox="1"/>
          <p:nvPr/>
        </p:nvSpPr>
        <p:spPr>
          <a:xfrm>
            <a:off x="1155624" y="4321159"/>
            <a:ext cx="6832751"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*1099 Class 42 (Non-Resident Alien Withholding) is not available in the new 1099N or 1099M classes.</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If the institution uses this category, please submit a ticket to </a:t>
            </a:r>
            <a:r>
              <a:rPr lang="en-US" sz="1100" dirty="0">
                <a:latin typeface="Arial" panose="020B0604020202020204" pitchFamily="34" charset="0"/>
                <a:cs typeface="Arial" panose="020B0604020202020204" pitchFamily="34" charset="0"/>
                <a:hlinkClick r:id="rId3"/>
              </a:rPr>
              <a:t>helpdesk@usg.edu</a:t>
            </a:r>
            <a:r>
              <a:rPr lang="en-US" sz="1100" dirty="0">
                <a:latin typeface="Arial" panose="020B0604020202020204" pitchFamily="34" charset="0"/>
                <a:cs typeface="Arial" panose="020B0604020202020204" pitchFamily="34" charset="0"/>
              </a:rPr>
              <a:t>, explaining need/use.</a:t>
            </a:r>
          </a:p>
        </p:txBody>
      </p:sp>
      <p:sp>
        <p:nvSpPr>
          <p:cNvPr id="11" name="TextBox 10">
            <a:extLst>
              <a:ext uri="{FF2B5EF4-FFF2-40B4-BE49-F238E27FC236}">
                <a16:creationId xmlns:a16="http://schemas.microsoft.com/office/drawing/2014/main" id="{5D852041-0A78-4A61-A01A-0E76BFC0D96B}"/>
              </a:ext>
            </a:extLst>
          </p:cNvPr>
          <p:cNvSpPr txBox="1"/>
          <p:nvPr/>
        </p:nvSpPr>
        <p:spPr>
          <a:xfrm>
            <a:off x="1070267" y="148268"/>
            <a:ext cx="6710083" cy="461665"/>
          </a:xfrm>
          <a:prstGeom prst="rect">
            <a:avLst/>
          </a:prstGeom>
          <a:noFill/>
        </p:spPr>
        <p:txBody>
          <a:bodyPr wrap="square">
            <a:spAutoFit/>
          </a:bodyPr>
          <a:lstStyle/>
          <a:p>
            <a:r>
              <a:rPr lang="en-US" sz="2400" b="1" dirty="0">
                <a:solidFill>
                  <a:srgbClr val="0070C0"/>
                </a:solidFill>
                <a:latin typeface="Arial"/>
                <a:cs typeface="Arial"/>
              </a:rPr>
              <a:t>IRS Withholding Type and Class Conversion</a:t>
            </a:r>
            <a:endParaRPr lang="en-US" sz="2400" b="1" dirty="0">
              <a:solidFill>
                <a:srgbClr val="0070C0"/>
              </a:solidFill>
            </a:endParaRPr>
          </a:p>
        </p:txBody>
      </p:sp>
      <p:sp>
        <p:nvSpPr>
          <p:cNvPr id="3" name="Rectangle 2">
            <a:extLst>
              <a:ext uri="{FF2B5EF4-FFF2-40B4-BE49-F238E27FC236}">
                <a16:creationId xmlns:a16="http://schemas.microsoft.com/office/drawing/2014/main" id="{241C3B8A-7846-4C6B-98CD-17B229EDA47B}"/>
              </a:ext>
            </a:extLst>
          </p:cNvPr>
          <p:cNvSpPr/>
          <p:nvPr/>
        </p:nvSpPr>
        <p:spPr>
          <a:xfrm>
            <a:off x="381000" y="3371292"/>
            <a:ext cx="8225611" cy="192156"/>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E6D11C-0A03-49C2-9DDA-E27AE13E7956}"/>
              </a:ext>
            </a:extLst>
          </p:cNvPr>
          <p:cNvSpPr/>
          <p:nvPr/>
        </p:nvSpPr>
        <p:spPr>
          <a:xfrm>
            <a:off x="381000" y="2617305"/>
            <a:ext cx="8225611" cy="192156"/>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3732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MZWFmIiwiSXNUZW1wbGF0ZSI6ZmFsc2UsIlZlcnNpb24iOnsiJGlkIjoiMiIsIlZlcnNpb24iOiIzLjEuMCIsIk9yaWdpbmFsQXNzZW1ibHlWZXJzaW9uIjoiMy4wOS4wNS4wMCIsIkVkaXRpb24iOiJQbHVzIiwiSXNQbHVzRWRpdGlvbiI6dHJ1ZX0sIkVmZmVjdCI6MCwiU3R5bGUiOnsiJGlkIjoiMyIsIlRpbWViYW5kU3R5bGUiOnsiJGlkIjoiNCIsIlNjYWxlTWFya2luZyI6MCwiU2hhcGUiOjE3LCJTaGFwZVN0eWxlIjp7IiRpZCI6IjUiLCJNYXJnaW4iOnsiJGlkIjoiNiIsIlRvcCI6MCwiTGVmdCI6MTAsIlJpZ2h0IjoxMCwiQm90dG9tIjowfSwiUGFkZGluZyI6eyIkaWQiOiI3IiwiVG9wIjo1LCJMZWZ0IjoxMywiUmlnaHQiOjEzLCJCb3R0b20iOjV9LCJCYWNrZ3JvdW5kIjp7IiRpZCI6IjgiLCJDb2xvciI6eyIkaWQiOiI5IiwiQSI6MjU1LCJSIjoxMTYsIkciOjE0MywiQiI6MTc4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zLCJGb250TmFtZSI6IkNhbGlicmkiLCJJc0JvbGQiOnRydWUsIklzSXRhbGljIjpmYWxzZSwiSXNVbmRlcmxpbmVkIjpmYWxzZSwiUGFyZW50U3R5bGUiOm51bGx9LCJBdXRvU2l6ZSI6MCwiRm9yZWdyb3VuZCI6eyIkaWQiOiIxNSIsIkNvbG9yIjp7IiRpZCI6IjE2IiwiQSI6MjU1LCJSIjoxNzgsIkciOjE3OCwiQiI6MTc4fX0sIk1heFdpZHRoIjoiSW5maW5pdHkiLCJNYXhIZWlnaHQiOiJJbmZpbml0eSIsIlNtYXJ0Rm9yZWdyb3VuZElzQWN0aXZlIjpmYWxzZSwiSG9yaXpvbnRhbEFsaWdubWVudCI6MCwiVmVydGljYWxBbGlnbm1lbnQiOjAsIlNtYXJ0Rm9yZWdyb3VuZCI6bnVsbCwiTWFyZ2luIjp7IiRpZCI6IjE3IiwiVG9wIjowLCJMZWZ0IjowLCJSaWdodCI6MjAsIkJvdHRvbSI6MH0sIlBhZGRpbmciOnsiJGlkIjoiMTgiLCJUb3AiOjAsIkxlZnQiOjAsIlJpZ2h0IjowLCJCb3R0b20iOjB9LCJCYWNrZ3JvdW5kIjp7IiRpZCI6IjE5IiwiQ29sb3IiOnsiJGlkIjoiMjAiLCJBIjo4OSwiUiI6MCwiRyI6MCwiQiI6MH19LCJJc1Zpc2libGUiOmZhbHNlLCJXaWR0aCI6MC4wLCJIZWlnaHQiOjAuMCwiQm9yZGVyU3R5bGUiOm51bGwsIlBhcmVudFN0eWxlIjpudWxsfSwiTGVmdEVuZENhcHNTdHlsZSI6eyIkaWQiOiIyMSIsIkZvbnRTZXR0aW5ncyI6eyIkaWQiOiIyMiIsIkZvbnRTaXplIjoxMywiRm9udE5hbWUiOiJDYWxpYnJpIiwiSXNCb2xkIjp0cnVlLCJJc0l0YWxpYyI6ZmFsc2UsIklzVW5kZXJsaW5lZCI6ZmFsc2UsIlBhcmVudFN0eWxlIjpudWxsfSwiQXV0b1NpemUiOjAsIkZvcmVncm91bmQiOnsiJGlkIjoiMjMiLCJDb2xvciI6eyIkaWQiOiIyNCIsIkEiOjI1NSwiUiI6MTc4LCJHIjoxNzgsIkIiOjE3OH19LCJNYXhXaWR0aCI6IkluZmluaXR5IiwiTWF4SGVpZ2h0IjoiSW5maW5pdHkiLCJTbWFydEZvcmVncm91bmRJc0FjdGl2ZSI6ZmFsc2UsIkhvcml6b250YWxBbGlnbm1lbnQiOjAsIlZlcnRpY2FsQWxpZ25tZW50IjowLCJTbWFydEZvcmVncm91bmQiOm51bGw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k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nRydWUsIlNlZ21lbnRTZXBhcmF0b3JPcGFjaXR5IjozMCwiRm9udFNldHRpbmdzIjp7IiRpZCI6IjQxIiwiRm9udFNpemUiOjk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c3LCJSIjoyMzQsIkciOjIyLCJCIjozMH19LCJBcHBlbmRZZWFyT25ZZWFyQ2hhbmdlIjp0cnVlLCJFbGFwc2VkVGltZUZvcm1hdCI6MSwiVG9kYXlNYXJrZXJQb3NpdGlvbiI6MCwiUXVpY2tQb3NpdGlvbiI6MywiQWJzb2x1dGVQb3NpdGlvbiI6MjQ1LjE1LCJNYXJnaW4iOnsiJGlkIjoiNDkiLCJUb3AiOjAsIkxlZnQiOjEwLCJSaWdodCI6MTAsIkJvdHRvbSI6MH0sIlBhZGRpbmciOnsiJGlkIjoiNTAiLCJUb3AiOjAsIkxlZnQiOjAsIlJpZ2h0IjowLCJCb3R0b20iOjB9LCJCYWNrZ3JvdW5kIjp7IiRpZCI6IjUxIiwiQ29sb3IiOnsiJGlkIjoiNTIiLCJBIjoyNTUsIlIiOjMxLCJHIjo3MywiQiI6MTI1fX0sIklzVmlzaWJsZSI6dHJ1ZSwiV2lkdGgiOjAuMCwiSGVpZ2h0IjowLjAsIkJvcmRlclN0eWxlIjpudWxsLCJQYXJlbnRTdHlsZSI6bnVsbH0sIkRlZmF1bHRNaWxlc3RvbmVTdHlsZSI6eyIkaWQiOiI1MyIsIlNoYXBlIjo5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MzEsIkciOjczLCJCIjoxMjZ9fSwiTGluZVdlaWdodCI6MS4wLCJMaW5lVHlwZSI6MCwiUGFyZW50U3R5bGUiOm51bGx9LCJJc0JlbG93VGltZWJhbmQiOmZhbHNl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udWxsLCJJc1Zpc2libGUiOnRydWUsIldpZHRoIjoxOC4wLCJIZWlnaHQiOjIwLjAsIkJvcmRlclN0eWxlIjp7IiRpZCI6IjYyIiwiTGluZUNvbG9yIjp7IiRpZCI6IjYzIiwiJHR5cGUiOiJOTFJFLkNvbW1vbi5Eb20uU29saWRDb2xvckJydXNoLCBOTFJFLkNvbW1vbiIsIkNvbG9yIjp7IiRpZCI6IjY0IiwiQSI6MjU1LCJSIjoyNTUsIkciOjAsIkIiOjB9fSwiTGluZVdlaWdodCI6MC4wLCJMaW5lVHlwZSI6MCwiUGFyZW50U3R5bGUiOm51bGx9LCJQYXJlbnRTdHlsZSI6bnVsbH0sIlRpdGxlU3R5bGUiOnsiJGlkIjoiNjUiLCJGb250U2V0dGluZ3MiOnsiJGlkIjoiNjYiLCJGb250U2l6ZSI6MTEsIkZvbnROYW1lIjoiQ2FsaWJyaSIsIklzQm9sZCI6dHJ1ZSwiSXNJdGFsaWMiOmZhbHNlLCJJc1VuZGVybGluZWQiOmZhbHNlLCJQYXJlbnRTdHlsZSI6bnVsbH0sIkF1dG9TaXplIjowLCJGb3JlZ3JvdW5kIjp7IiRpZCI6IjY3IiwiQ29sb3IiOnsiJGlkIjoiNjgiLCJBIjoyNTUsIlIiOjAsIkciOjAsIkIiOjB9fSwiTWF4V2lkdGgiOjIwMC4wLCJNYXhIZWlnaHQiOiJJbmZpbml0eSIsIlNtYXJ0Rm9yZWdyb3VuZElzQWN0aXZlIjpmYWxzZSwiSG9yaXpvbnRhbEFsaWdubWVudCI6MSwiVmVydGljYWxBbGlnbm1lbnQiOjAsIlNtYXJ0Rm9yZWdyb3VuZCI6bnVsbCwiTWFyZ2luIjp7IiRpZCI6IjY5IiwiVG9wIjowLCJMZWZ0IjowLCJSaWdodCI6MCwiQm90dG9tIjowfSwiUGFkZGluZyI6eyIkaWQiOiI3MCIsIlRvcCI6MCwiTGVmdCI6MCwiUmlnaHQiOjAsIkJvdHRvbSI6MH0sIkJhY2tncm91bmQiOnsiJGlkIjoiNzEiLCJDb2xvciI6eyIkcmVmIjoiMjAifX0sIklzVmlzaWJsZSI6dHJ1ZSwiV2lkdGgiOjAuMCwiSGVpZ2h0IjowLjAsIkJvcmRlclN0eWxlIjpudWxsLCJQYXJlbnRTdHlsZSI6bnVsbH0sIkRhdGVTdHlsZSI6eyIkaWQiOiI3MiIsIkZvbnRTZXR0aW5ncyI6eyIkaWQiOiI3MyIsIkZvbnRTaXplIjoxMCwiRm9udE5hbWUiOiJDYWxpYnJpIiwiSXNCb2xkIjpmYWxzZSwiSXNJdGFsaWMiOmZhbHNlLCJJc1VuZGVybGluZWQiOmZhbHNlLCJQYXJlbnRTdHlsZSI6bnVsbH0sIkF1dG9TaXplIjowLCJGb3JlZ3JvdW5kIjp7IiRpZCI6Ijc0IiwiQ29sb3IiOnsiJGlkIjoiNzUiLCJBIjoyNTUsIlIiOjAsIkciOjAsIkIiOjB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TU0gZCIsIlNlcGFyYXRvciI6Ii8iLCJVc2VJbnRlcm5hdGlvbmFsRGF0ZUZvcm1hdCI6ZmFsc2UsIkRhdGVJc1Zpc2libGUiOmZhbHNlLCJUaW1lSXNWaXNpYmxlIjpmYWxzZSwiSG91ckRpZ2l0cyI6MSwiQW1QbURlc2lnbmF0b3IiOjIsIlRyaW0wME1pbnV0ZXMiOmZhbHNlLCJMYXN0S25vd25WaXNpYmlsaXR5U3RhdGUiOm51bGx9LCJJc1Zpc2libGUiOnRydWUsIlBhcmVudFN0eWxlIjpudWxsfSwiRGVmYXVsdFRhc2tTdHlsZSI6eyIkaWQiOiI4MCIsIlNoYXBlIjo4LCJTaGFwZVRoaWNrbmVzcyI6MCwiRHVyYXRpb25Gb3JtYXQiOjAsIkluY2x1ZGVOb25Xb3JraW5nRGF5c0luRHVyYXRpb24iOnRydW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c4LCJHIjoxNzgsIkIiOjE3OH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CwiRm9udE5hbWUiOiJDYWxpYnJpIiwiSXNCb2xkIjpmYWxzZSwiSXNJdGFsaWMiOmZhbHNlLCJJc1VuZGVybGluZWQiOmZhbHNlLCJQYXJlbnRTdHlsZSI6bnVsbH0sIkF1dG9TaXplIjowLCJGb3JlZ3JvdW5kIjp7IiRpZCI6IjkwIiwiQ29sb3IiOnsiJGlkIjoiOTEiLCJBIjoyNTUsIlIiOjE3OCwiRyI6MTc4LCJCIjoxNzh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A0LCJHIjoyMDQsIkIiOjIwNH19LCJMaW5lV2VpZ2h0IjowLjAsIkxpbmVUeXBlIjowLCJQYXJlbnRTdHlsZSI6bnVsbH0sIlZlcnRpY2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TWFyZ2luIjpudWxsLCJTdGFydERhdGVQb3NpdGlvbiI6NiwiRW5kRGF0ZVBvc2l0aW9uIjo2LCJEYXRlSXNWaXNpYmxlIjpmYWxzZSwiVGl0bGVQb3NpdGlvbiI6MiwiRHVyYXRpb25Qb3NpdGlvbiI6NiwiUGVyY2VudGFnZUNvbXBsZXRlZFBvc2l0aW9uIjo2LCJTcGFjaW5nIjoz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w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5NjAuMCwiTWF4SGVpZ2h0IjoiSW5maW5pdHkiLCJTbWFydEZvcmVncm91bmRJc0FjdGl2ZSI6ZmFsc2UsIkhvcml6b250YWxBbGlnbm1lbnQiOjE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CwiRm9udE5hbWUiOiJDYWxpYnJpIiwiSXNCb2xkIjpmYWxzZSwiSXNJdGFsaWMiOmZhbHNlLCJJc1VuZGVybGluZWQiOmZhbHNlLCJQYXJlbnRTdHlsZSI6bnVsbH0sIkF1dG9TaXplIjowLCJGb3JlZ3JvdW5kIjp7IiRpZCI6IjExNiIsIkNvbG9yIjp7IiRpZCI6IjExNyIsIkEiOjI1NSwiUiI6MCwiRyI6MCwiQiI6MH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UsIkRhdGVJc1Zpc2libGUiOmZhbHNlLCJUaW1lSXNWaXNpYmxlIjpmYWxzZSwiSG91ckRpZ2l0cyI6MSwiQW1QbURlc2lnbmF0b3IiOjIsIlRyaW0wME1pbnV0ZXMiOmZhbHNlLCJMYXN0S25vd25WaXNpYmlsaXR5U3RhdGUiOnsiJGlkIjoiMTIyIiwiRGF0ZVBhcnRJc1Zpc2libGUiOmZhbHNlLCJUaW1lUGFydElzVmlzaWJsZSI6ZmFsc2V9fSwiSXNWaXNpYmxlIjp0cnVlLCJQYXJlbnRTdHlsZSI6bnVsbH0sIlNob3dFbGFwc2VkVGltZUdyYWRpZW50U3R5bGUiOmZhbHNlfSwiU2NhbGUiOnsiJGlkIjoiMTIzIiwiU3RhcnREYXRlIjoiMjAxNy0wMy0xM1QwMDowMDowMCIsIkVuZERhdGUiOiIyMDE3LTA2LTE4VDIzOjU5OjAwIiwiRm9ybWF0IjoiTU1NIiwiVHlwZSI6MiwiQXV0b0RhdGVSYW5nZSI6dHJ1ZSwiV29ya2luZ0RheXMiOjEyNywiVG9kYXlNYXJrZXJUZXh0IjoiVG9kYXkiLCJBdXRvU2NhbGVUeXBlIjpmYWxzZX0sIk1pbGVzdG9uZXMiOlt7IiRpZCI6IjEyNCIsIkRhdGUiOiIyMDE3LTAzLTI5VDIzOjU5OjAwIiwiU3R5bGUiOnsiJGlkIjoiMTI1IiwiU2hhcGUiOjIsIkNvbm5lY3Rvck1hcmdpbiI6eyIkcmVmIjoiNTQifSwiQ29ubmVjdG9yU3R5bGUiOnsiJGlkIjoiMTI2IiwiTGluZUNvbG9yIjp7IiRpZCI6IjEyNyIsIiR0eXBlIjoiTkxSRS5Db21tb24uRG9tLlNvbGlkQ29sb3JCcnVzaCwgTkxSRS5Db21tb24iLCJDb2xvciI6eyIkaWQiOiIxMjgiLCJBIjoxMjcsIlIiOjIzNCwiRyI6MjIsIkIiOjMwfX0sIkxpbmVXZWlnaHQiOjEuMCwiTGluZVR5cGUiOjAsIlBhcmVudFN0eWxlIjp7IiRyZWYiOiI1NSJ9fSwiSXNCZWxvd1RpbWViYW5kIjpmYWxzZSwiSGlkZURhdGUiOmZhbHNlLCJTaGFwZVNpemUiOjMsIlNwYWNpbmciOjIuMCwiUGFkZGluZyI6eyIkcmVmIjoiNTgifSwiU2hhcGVTdHlsZSI6eyIkaWQiOiIxMjkiLCJNYXJnaW4iOnsiJHJlZiI6IjYwIn0sIlBhZGRpbmciOnsiJHJlZiI6IjYxIn0sIkJhY2tncm91bmQiOnsiJGlkIjoiMTMwIiwiQ29sb3IiOnsiJGlkIjoiMTMxIiwiQSI6MjU1LCJSIjoyMzQsIkciOjIyLCJCIjozMH19LCJJc1Zpc2libGUiOnRydWUsIldpZHRoIjoxMC4wLCJIZWlnaHQiOjkuNzUsIkJvcmRlclN0eWxlIjp7IiRpZCI6IjEzMiIsIkxpbmVDb2xvciI6eyIkcmVmIjoiNjMifSwiTGluZVdlaWdodCI6MC4wLCJMaW5lVHlwZSI6MCwiUGFyZW50U3R5bGUiOnsiJHJlZiI6IjYyIn19LCJQYXJlbnRTdHlsZSI6eyIkcmVmIjoiNTkifX0sIlRpdGxlU3R5bGUiOnsiJGlkIjoiMTMzIiwiRm9udFNldHRpbmdzIjp7IiRpZCI6IjEzNCIsIkZvbnRTaXplIjo4LCJGb250TmFtZSI6IkNhbGlicmkiLCJJc0JvbGQiOnRydWUsIklzSXRhbGljIjpmYWxzZSwiSXNVbmRlcmxpbmVkIjpmYWxzZSwiUGFyZW50U3R5bGUiOnsiJHJlZiI6IjY2In19LCJBdXRvU2l6ZSI6MiwiRm9yZWdyb3VuZCI6eyIkcmVmIjoiNjcifSwiTWF4V2lkdGgiOjE1MC4wLCJNYXhIZWlnaHQiOiJJbmZpbml0eSIsIlNtYXJ0Rm9yZWdyb3VuZElzQWN0aXZlIjpmYWxzZSwiSG9yaXpvbnRhbEFsaWdubWVudCI6MCwiVmVydGljYWxBbGlnbm1lbnQiOjAsIlNtYXJ0Rm9yZWdyb3VuZCI6bnVsbCwiTWFyZ2luIjp7IiRyZWYiOiI2OSJ9LCJQYWRkaW5nIjp7IiRyZWYiOiI3MCJ9LCJCYWNrZ3JvdW5kIjp7IiRyZWYiOiI3MSJ9LCJJc1Zpc2libGUiOnRydWUsIldpZHRoIjowLjAsIkhlaWdodCI6MC4wLCJCb3JkZXJTdHlsZSI6eyIkaWQiOiIxMzUiLCJMaW5lQ29sb3IiOm51bGwsIkxpbmVXZWlnaHQiOjAuMCwiTGluZVR5cGUiOjAsIlBhcmVudFN0eWxlIjpudWxsfSwiUGFyZW50U3R5bGUiOnsiJHJlZiI6IjY1In19LCJEYXRlU3R5bGUiOnsiJGlkIjoiMTM2IiwiRm9udFNldHRpbmdzIjp7IiRpZCI6IjEzNyIsIkZvbnRTaXplIjo3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EzOCIsIkxpbmVDb2xvciI6bnVsbCwiTGluZVdlaWdodCI6MC4wLCJMaW5lVHlwZSI6MCwiUGFyZW50U3R5bGUiOm51bGx9LCJQYXJlbnRTdHlsZSI6eyIkcmVmIjoiNzIifX0sIkRhdGVGb3JtYXQiOnsiJHJlZiI6Ijc5In0sIklzVmlzaWJsZSI6ZmFsc2UsIlBhcmVudFN0eWxlIjp7IiRyZWYiOiI1MyJ9fSwiUG9zaXRpb24iOnsiUmF0aW8iOjAuMjA0NjU4NDUyNzkxNDQxNjUsIklzQ3VzdG9tIjp0cnVlfSwiRGF0ZUZvcm1hdCI6eyIkcmVmIjoiNzkifSwiSWQiOiIwMmY5Y2FlYy0xNzU0LTRhNzUtYmQyYy1hZTg2NWE4MzE2NWMiLCJJbXBvcnRJZCI6bnVsbCwiVGl0bGUiOiJPbmVVU0cgQmVuZWZpdHMgQ29ubmVjdCBCdXNpbmVzcyBQcm9jZXNzIGFuZCBDb21wbGFpbmNlIFJldmlldyIsIk5vdGUiOm51bGwsIkh5cGVybGluayI6bnVsbCwiSXNDaGFuZ2VkIjpmYWxzZSwiSXNOZXciOmZhbHNlfSx7IiRpZCI6IjEzOSIsIkRhdGUiOiIyMDE3LTAzLTI5VDIzOjU5OjAwIiwiU3R5bGUiOnsiJGlkIjoiMTQwIiwiU2hhcGUiOjEsIkNvbm5lY3Rvck1hcmdpbiI6eyIkcmVmIjoiNTQifSwiQ29ubmVjdG9yU3R5bGUiOnsiJGlkIjoiMTQxIiwiTGluZUNvbG9yIjp7IiRpZCI6IjE0MiIsIiR0eXBlIjoiTkxSRS5Db21tb24uRG9tLlNvbGlkQ29sb3JCcnVzaCwgTkxSRS5Db21tb24iLCJDb2xvciI6eyIkaWQiOiIxNDMiLCJBIjoxMjcsIlIiOjQ3LCJHIjo1NCwiQiI6MTUzfX0sIkxpbmVXZWlnaHQiOjEuMCwiTGluZVR5cGUiOjAsIlBhcmVudFN0eWxlIjp7IiRyZWYiOiI1NSJ9fSwiSXNCZWxvd1RpbWViYW5kIjp0cnVlLCJIaWRlRGF0ZSI6ZmFsc2UsIlNoYXBlU2l6ZSI6MywiU3BhY2luZyI6Mi4wLCJQYWRkaW5nIjp7IiRyZWYiOiI1OCJ9LCJTaGFwZVN0eWxlIjp7IiRpZCI6IjE0NCIsIk1hcmdpbiI6eyIkcmVmIjoiNjAifSwiUGFkZGluZyI6eyIkcmVmIjoiNjEifSwiQmFja2dyb3VuZCI6eyIkaWQiOiIxNDUiLCJDb2xvciI6eyIkaWQiOiIxNDYiLCJBIjoyNTUsIlIiOjQ3LCJHIjo1NCwiQiI6MTUzfX0sIklzVmlzaWJsZSI6dHJ1ZSwiV2lkdGgiOjE0LjAsIkhlaWdodCI6MTUuMCwiQm9yZGVyU3R5bGUiOnsiJGlkIjoiMTQ3IiwiTGluZUNvbG9yIjp7IiRyZWYiOiI2MyJ9LCJMaW5lV2VpZ2h0IjowLjAsIkxpbmVUeXBlIjowLCJQYXJlbnRTdHlsZSI6eyIkcmVmIjoiNjIifX0sIlBhcmVudFN0eWxlIjp7IiRyZWYiOiI1OSJ9fSwiVGl0bGVTdHlsZSI6eyIkaWQiOiIxNDgiLCJGb250U2V0dGluZ3MiOnsiJGlkIjoiMTQ5IiwiRm9udFNpemUiOjgsIkZvbnROYW1lIjoiQ2FsaWJyaSIsIklzQm9sZCI6dHJ1ZSwiSXNJdGFsaWMiOmZhbHNlLCJJc1VuZGVybGluZWQiOmZhbHNlLCJQYXJlbnRTdHlsZSI6eyIkcmVmIjoiNjYifX0sIkF1dG9TaXplIjoyLCJGb3JlZ3JvdW5kIjp7IiRyZWYiOiI2NyJ9LCJNYXhXaWR0aCI6ODguNS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UwIiwiTGluZUNvbG9yIjpudWxsLCJMaW5lV2VpZ2h0IjowLjAsIkxpbmVUeXBlIjowLCJQYXJlbnRTdHlsZSI6bnVsbH0sIlBhcmVudFN0eWxlIjp7IiRyZWYiOiI2NSJ9fSwiRGF0ZVN0eWxlIjp7IiRpZCI6IjE1MSIsIkZvbnRTZXR0aW5ncyI6eyIkaWQiOiIxNTIiLCJGb250U2l6ZSI6Ny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xNTMiLCJMaW5lQ29sb3IiOm51bGwsIkxpbmVXZWlnaHQiOjAuMCwiTGluZVR5cGUiOjAsIlBhcmVudFN0eWxlIjpudWxsfSwiUGFyZW50U3R5bGUiOnsiJHJlZiI6IjcyIn19LCJEYXRlRm9ybWF0Ijp7IiRyZWYiOiI3OSJ9LCJJc1Zpc2libGUiOmZhbHNlLCJQYXJlbnRTdHlsZSI6eyIkcmVmIjoiNTMifX0sIlBvc2l0aW9uIjp7IlJhdGlvIjowLjAsIklzQ3VzdG9tIjpmYWxzZX0sIkRhdGVGb3JtYXQiOnsiJHJlZiI6Ijc5In0sIklkIjoiMTQwNzBiNDEtNjMzZC00NDlhLWEyZWEtZjBmM2FhOGMyZWZjIiwiSW1wb3J0SWQiOm51bGwsIlRpdGxlIjoiRXhlY3V0aXZlIENvdW5jaWwgQnJpZWZpbmciLCJOb3RlIjpudWxsLCJIeXBlcmxpbmsiOm51bGwsIklzQ2hhbmdlZCI6ZmFsc2UsIklzTmV3IjpmYWxzZX0seyIkaWQiOiIxNTQiLCJEYXRlIjoiMjAxNy0wNC0xMlQyMzo1OTowMCIsIlN0eWxlIjp7IiRpZCI6IjE1NSIsIlNoYXBlIjoyLCJDb25uZWN0b3JNYXJnaW4iOnsiJHJlZiI6IjU0In0sIkNvbm5lY3RvclN0eWxlIjp7IiRpZCI6IjE1NiIsIkxpbmVDb2xvciI6eyIkaWQiOiIxNTciLCIkdHlwZSI6Ik5MUkUuQ29tbW9uLkRvbS5Tb2xpZENvbG9yQnJ1c2gsIE5MUkUuQ29tbW9uIiwiQ29sb3IiOnsiJGlkIjoiMTU4IiwiQSI6MTI3LCJSIjoyMzQsIkciOjIyLCJCIjozMH19LCJMaW5lV2VpZ2h0IjoxLjAsIkxpbmVUeXBlIjowLCJQYXJlbnRTdHlsZSI6eyIkcmVmIjoiNTUifX0sIklzQmVsb3dUaW1lYmFuZCI6ZmFsc2UsIkhpZGVEYXRlIjpmYWxzZSwiU2hhcGVTaXplIjozLCJTcGFjaW5nIjoyLjAsIlBhZGRpbmciOnsiJHJlZiI6IjU4In0sIlNoYXBlU3R5bGUiOnsiJGlkIjoiMTU5IiwiTWFyZ2luIjp7IiRyZWYiOiI2MCJ9LCJQYWRkaW5nIjp7IiRyZWYiOiI2MSJ9LCJCYWNrZ3JvdW5kIjp7IiRpZCI6IjE2MCIsIkNvbG9yIjp7IiRpZCI6IjE2MSIsIkEiOjI1NSwiUiI6MjM0LCJHIjoyMiwiQiI6MzB9fSwiSXNWaXNpYmxlIjp0cnVlLCJXaWR0aCI6MTAuMCwiSGVpZ2h0Ijo5Ljc1LCJCb3JkZXJTdHlsZSI6eyIkaWQiOiIxNjIiLCJMaW5lQ29sb3IiOnsiJHJlZiI6IjYzIn0sIkxpbmVXZWlnaHQiOjAuMCwiTGluZVR5cGUiOjAsIlBhcmVudFN0eWxlIjp7IiRyZWYiOiI2MiJ9fSwiUGFyZW50U3R5bGUiOnsiJHJlZiI6IjU5In19LCJUaXRsZVN0eWxlIjp7IiRpZCI6IjE2MyIsIkZvbnRTZXR0aW5ncyI6eyIkaWQiOiIxNjQiLCJGb250U2l6ZSI6OCwiRm9udE5hbWUiOiJDYWxpYnJpIiwiSXNCb2xkIjp0cnVlLCJJc0l0YWxpYyI6ZmFsc2UsIklzVW5kZXJsaW5lZCI6ZmFsc2UsIlBhcmVudFN0eWxlIjp7IiRyZWYiOiI2NiJ9fSwiQXV0b1NpemUiOjIsIkZvcmVncm91bmQiOnsiJHJlZiI6IjY3In0sIk1heFdpZHRoIjoxNT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Y1IiwiTGluZUNvbG9yIjpudWxsLCJMaW5lV2VpZ2h0IjowLjAsIkxpbmVUeXBlIjowLCJQYXJlbnRTdHlsZSI6bnVsbH0sIlBhcmVudFN0eWxlIjp7IiRyZWYiOiI2NSJ9fSwiRGF0ZVN0eWxlIjp7IiRpZCI6IjE2NiIsIkZvbnRTZXR0aW5ncyI6eyIkaWQiOiIxNjciLCJGb250U2l6ZSI6Ny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2OCIsIkxpbmVDb2xvciI6bnVsbCwiTGluZVdlaWdodCI6MC4wLCJMaW5lVHlwZSI6MCwiUGFyZW50U3R5bGUiOm51bGx9LCJQYXJlbnRTdHlsZSI6eyIkcmVmIjoiNzIifX0sIkRhdGVGb3JtYXQiOnsiJHJlZiI6Ijc5In0sIklzVmlzaWJsZSI6ZmFsc2UsIlBhcmVudFN0eWxlIjp7IiRyZWYiOiI1MyJ9fSwiUG9zaXRpb24iOnsiUmF0aW8iOjAuMzQ0ODU1OTgwNjQxNTU3MzcsIklzQ3VzdG9tIjp0cnVlfSwiRGF0ZUZvcm1hdCI6eyIkcmVmIjoiNzkifSwiSWQiOiJmMjYyZTg0ZC1hZmI0LTRmZDgtOGY5MS0yNDg5Mjg5ZDg4MzEiLCJJbXBvcnRJZCI6bnVsbCwiVGl0bGUiOiJPbmVVU0cgQmVuZWZpdHMgQ29ubmVjdCBCdXNpbmVzcyBQcm9jZXNzIGFuZCBDb21wbGFpbmNlIFJldmlldyIsIk5vdGUiOm51bGwsIkh5cGVybGluayI6bnVsbCwiSXNDaGFuZ2VkIjpmYWxzZSwiSXNOZXciOmZhbHNlfSx7IiRpZCI6IjE2OSIsIkRhdGUiOiIyMDE3LTA0LTIwVDIzOjU5OjAwIiwiU3R5bGUiOnsiJGlkIjoiMTcwIiwiU2hhcGUiOjIsIkNvbm5lY3Rvck1hcmdpbiI6eyIkcmVmIjoiNTQifSwiQ29ubmVjdG9yU3R5bGUiOnsiJGlkIjoiMTcxIiwiTGluZUNvbG9yIjp7IiRpZCI6IjE3MiIsIiR0eXBlIjoiTkxSRS5Db21tb24uRG9tLlNvbGlkQ29sb3JCcnVzaCwgTkxSRS5Db21tb24iLCJDb2xvciI6eyIkaWQiOiIxNzMiLCJBIjoxMjcsIlIiOjIzNCwiRyI6MjIsIkIiOjMwfX0sIkxpbmVXZWlnaHQiOjEuMCwiTGluZVR5cGUiOjAsIlBhcmVudFN0eWxlIjp7IiRyZWYiOiI1NSJ9fSwiSXNCZWxvd1RpbWViYW5kIjpmYWxzZSwiSGlkZURhdGUiOmZhbHNlLCJTaGFwZVNpemUiOjMsIlNwYWNpbmciOjIuMCwiUGFkZGluZyI6eyIkcmVmIjoiNTgifSwiU2hhcGVTdHlsZSI6eyIkaWQiOiIxNzQiLCJNYXJnaW4iOnsiJHJlZiI6IjYwIn0sIlBhZGRpbmciOnsiJHJlZiI6IjYxIn0sIkJhY2tncm91bmQiOnsiJGlkIjoiMTc1IiwiQ29sb3IiOnsiJGlkIjoiMTc2IiwiQSI6MjU1LCJSIjoyMzQsIkciOjIyLCJCIjozMH19LCJJc1Zpc2libGUiOnRydWUsIldpZHRoIjoxMC4wLCJIZWlnaHQiOjkuNzUsIkJvcmRlclN0eWxlIjp7IiRpZCI6IjE3NyIsIkxpbmVDb2xvciI6eyIkcmVmIjoiNjMifSwiTGluZVdlaWdodCI6MC4wLCJMaW5lVHlwZSI6MCwiUGFyZW50U3R5bGUiOnsiJHJlZiI6IjYyIn19LCJQYXJlbnRTdHlsZSI6eyIkcmVmIjoiNTkifX0sIlRpdGxlU3R5bGUiOnsiJGlkIjoiMTc4IiwiRm9udFNldHRpbmdzIjp7IiRpZCI6IjE3OSIsIkZvbnRTaXplIjo4LCJGb250TmFtZSI6IkNhbGlicmkiLCJJc0JvbGQiOnRydWUsIklzSXRhbGljIjpmYWxzZSwiSXNVbmRlcmxpbmVkIjpmYWxzZSwiUGFyZW50U3R5bGUiOnsiJHJlZiI6IjY2In19LCJBdXRvU2l6ZSI6MiwiRm9yZWdyb3VuZCI6eyIkcmVmIjoiNjcifSwiTWF4V2lkdGgiOjEzMi43NS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gwIiwiTGluZUNvbG9yIjpudWxsLCJMaW5lV2VpZ2h0IjowLjAsIkxpbmVUeXBlIjowLCJQYXJlbnRTdHlsZSI6bnVsbH0sIlBhcmVudFN0eWxlIjp7IiRyZWYiOiI2NSJ9fSwiRGF0ZVN0eWxlIjp7IiRpZCI6IjE4MSIsIkZvbnRTZXR0aW5ncyI6eyIkaWQiOiIxODIiLCJGb250U2l6ZSI6Ny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xODMiLCJMaW5lQ29sb3IiOm51bGwsIkxpbmVXZWlnaHQiOjAuMCwiTGluZVR5cGUiOjAsIlBhcmVudFN0eWxlIjpudWxsfSwiUGFyZW50U3R5bGUiOnsiJHJlZiI6IjcyIn19LCJEYXRlRm9ybWF0Ijp7IiRyZWYiOiI3OSJ9LCJJc1Zpc2libGUiOmZhbHNlLCJQYXJlbnRTdHlsZSI6eyIkcmVmIjoiNTMifX0sIlBvc2l0aW9uIjp7IlJhdGlvIjowLjA4MDU1MTQ0OTM3MTQ2MzQxMywiSXNDdXN0b20iOnRydWV9LCJEYXRlRm9ybWF0Ijp7IiRyZWYiOiI3OSJ9LCJJZCI6IjZkNDIwZmI1LWNhYjMtNDNiYi1hYTZkLTMwMDE0YmJkZjljNCIsIkltcG9ydElkIjpudWxsLCJUaXRsZSI6Ik9uZVVTRyBCZW5lZml0cyBDb25uZWN0IE9wZW4gSG91c2UiLCJOb3RlIjpudWxsLCJIeXBlcmxpbmsiOm51bGwsIklzQ2hhbmdlZCI6ZmFsc2UsIklzTmV3IjpmYWxzZX0seyIkaWQiOiIxODQiLCJEYXRlIjoiMjAxNy0wNS0xNVQyMzo1OTowMCIsIlN0eWxlIjp7IiRpZCI6IjE4NSIsIlNoYXBlIjoyLCJDb25uZWN0b3JNYXJnaW4iOnsiJHJlZiI6IjU0In0sIkNvbm5lY3RvclN0eWxlIjp7IiRpZCI6IjE4NiIsIkxpbmVDb2xvciI6eyIkaWQiOiIxODciLCIkdHlwZSI6Ik5MUkUuQ29tbW9uLkRvbS5Tb2xpZENvbG9yQnJ1c2gsIE5MUkUuQ29tbW9uIiwiQ29sb3IiOnsiJGlkIjoiMTg4IiwiQSI6MTI3LCJSIjowLCJHIjoxMTQsIkIiOjE4OH19LCJMaW5lV2VpZ2h0IjoxLjAsIkxpbmVUeXBlIjowLCJQYXJlbnRTdHlsZSI6eyIkcmVmIjoiNTUifX0sIklzQmVsb3dUaW1lYmFuZCI6ZmFsc2UsIkhpZGVEYXRlIjpmYWxzZSwiU2hhcGVTaXplIjoxLCJTcGFjaW5nIjoyLjAsIlBhZGRpbmciOnsiJHJlZiI6IjU4In0sIlNoYXBlU3R5bGUiOnsiJGlkIjoiMTg5IiwiTWFyZ2luIjp7IiRyZWYiOiI2MCJ9LCJQYWRkaW5nIjp7IiRyZWYiOiI2MSJ9LCJCYWNrZ3JvdW5kIjp7IiRpZCI6IjE5MCIsIkNvbG9yIjp7IiRpZCI6IjE5MSIsIkEiOjI1NSwiUiI6MCwiRyI6MTE0LCJCIjoxODh9fSwiSXNWaXNpYmxlIjp0cnVlLCJXaWR0aCI6MTguMCwiSGVpZ2h0IjoyMC4wLCJCb3JkZXJTdHlsZSI6eyIkaWQiOiIxOTIiLCJMaW5lQ29sb3IiOnsiJHJlZiI6IjYzIn0sIkxpbmVXZWlnaHQiOjAuMCwiTGluZVR5cGUiOjAsIlBhcmVudFN0eWxlIjp7IiRyZWYiOiI2MiJ9fSwiUGFyZW50U3R5bGUiOnsiJHJlZiI6IjU5In19LCJUaXRsZVN0eWxlIjp7IiRpZCI6IjE5MyIsIkZvbnRTZXR0aW5ncyI6eyIkaWQiOiIxOTQiLCJGb250U2l6ZSI6OC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k1IiwiTGluZUNvbG9yIjpudWxsLCJMaW5lV2VpZ2h0IjowLjAsIkxpbmVUeXBlIjowLCJQYXJlbnRTdHlsZSI6bnVsbH0sIlBhcmVudFN0eWxlIjp7IiRyZWYiOiI2NSJ9fSwiRGF0ZVN0eWxlIjp7IiRpZCI6IjE5NiIsIkZvbnRTZXR0aW5ncyI6eyIkaWQiOiIxOTc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mZhbHNlLCJXaWR0aCI6MC4wLCJIZWlnaHQiOjAuMCwiQm9yZGVyU3R5bGUiOnsiJGlkIjoiMTk4IiwiTGluZUNvbG9yIjpudWxsLCJMaW5lV2VpZ2h0IjowLjAsIkxpbmVUeXBlIjowLCJQYXJlbnRTdHlsZSI6bnVsbH0sIlBhcmVudFN0eWxlIjp7IiRyZWYiOiI3MiJ9fSwiRGF0ZUZvcm1hdCI6eyIkcmVmIjoiNzkifSwiSXNWaXNpYmxlIjpmYWxzZSwiUGFyZW50U3R5bGUiOnsiJHJlZiI6IjUzIn19LCJQb3NpdGlvbiI6eyJSYXRpbyI6MC4wOTQwNjU3Njc3NjcwMDc0MzgsIklzQ3VzdG9tIjpmYWxzZX0sIkRhdGVGb3JtYXQiOnsiJHJlZiI6Ijc5In0sIklkIjoiNWFhMDgzODktMDgzZi00Y2Y0LTg3OGUtZmE4OTQxM2VhMDI5IiwiSW1wb3J0SWQiOm51bGwsIlRpdGxlIjoiQ29ob3J0IDIgJiAzIEtpY2tvZmYiLCJOb3RlIjpudWxsLCJIeXBlcmxpbmsiOm51bGwsIklzQ2hhbmdlZCI6ZmFsc2UsIklzTmV3IjpmYWxzZX0seyIkaWQiOiIxOTkiLCJEYXRlIjoiMjAxNy0wNi0xOFQyMzo1OTowMCIsIlN0eWxlIjp7IiRpZCI6IjIwMCIsIlNoYXBlIjoxLCJDb25uZWN0b3JNYXJnaW4iOnsiJHJlZiI6IjU0In0sIkNvbm5lY3RvclN0eWxlIjp7IiRpZCI6IjIwMSIsIkxpbmVDb2xvciI6eyIkaWQiOiIyMDIiLCIkdHlwZSI6Ik5MUkUuQ29tbW9uLkRvbS5Tb2xpZENvbG9yQnJ1c2gsIE5MUkUuQ29tbW9uIiwiQ29sb3IiOnsiJGlkIjoiMjAzIiwiQSI6MTI3LCJSIjoyNiwiRyI6MTcwLCJCIjo2Nn19LCJMaW5lV2VpZ2h0IjoxLjAsIkxpbmVUeXBlIjowLCJQYXJlbnRTdHlsZSI6eyIkcmVmIjoiNTUifX0sIklzQmVsb3dUaW1lYmFuZCI6dHJ1ZSwiSGlkZURhdGUiOmZhbHNlLCJTaGFwZVNpemUiOjEsIlNwYWNpbmciOjIuMCwiUGFkZGluZyI6eyIkcmVmIjoiNTgifSwiU2hhcGVTdHlsZSI6eyIkaWQiOiIyMDQiLCJNYXJnaW4iOnsiJHJlZiI6IjYwIn0sIlBhZGRpbmciOnsiJHJlZiI6IjYxIn0sIkJhY2tncm91bmQiOnsiJGlkIjoiMjA1IiwiQ29sb3IiOnsiJGlkIjoiMjA2IiwiQSI6MjU1LCJSIjoyNiwiRyI6MTcwLCJCIjo2Nn19LCJJc1Zpc2libGUiOnRydWUsIldpZHRoIjoxOC4wLCJIZWlnaHQiOjIwLjAsIkJvcmRlclN0eWxlIjp7IiRpZCI6IjIwNyIsIkxpbmVDb2xvciI6eyIkcmVmIjoiNjMifSwiTGluZVdlaWdodCI6MC4wLCJMaW5lVHlwZSI6MCwiUGFyZW50U3R5bGUiOnsiJHJlZiI6IjYyIn19LCJQYXJlbnRTdHlsZSI6eyIkcmVmIjoiNTkifX0sIlRpdGxlU3R5bGUiOnsiJGlkIjoiMjA4IiwiRm9udFNldHRpbmdzIjp7IiRpZCI6IjIwOSIsIkZvbnRTaXplIjoxMSwiRm9udE5hbWUiOiJDYWxpYnJpIiwiSXNCb2xkIjp0cnVlLCJJc0l0YWxpYyI6ZmFsc2UsIklzVW5kZXJsaW5lZCI6ZmFsc2UsIlBhcmVudFN0eWxlIjp7IiRyZWYiOiI2NiJ9fSwiQXV0b1NpemUiOjAsIkZvcmVncm91bmQiOnsiJHJlZiI6IjY3In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EwIiwiTGluZUNvbG9yIjpudWxsLCJMaW5lV2VpZ2h0IjowLjAsIkxpbmVUeXBlIjowLCJQYXJlbnRTdHlsZSI6bnVsbH0sIlBhcmVudFN0eWxlIjp7IiRyZWYiOiI2NSJ9fSwiRGF0ZVN0eWxlIjp7IiRpZCI6IjIxMSIsIkZvbnRTZXR0aW5ncyI6eyIkaWQiOiIyMT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mZhbHNlLCJXaWR0aCI6MC4wLCJIZWlnaHQiOjAuMCwiQm9yZGVyU3R5bGUiOnsiJGlkIjoiMjEzIiwiTGluZUNvbG9yIjpudWxsLCJMaW5lV2VpZ2h0IjowLjAsIkxpbmVUeXBlIjowLCJQYXJlbnRTdHlsZSI6bnVsbH0sIlBhcmVudFN0eWxlIjp7IiRyZWYiOiI3MiJ9fSwiRGF0ZUZvcm1hdCI6eyIkcmVmIjoiNzkifSwiSXNWaXNpYmxlIjpmYWxzZSwiUGFyZW50U3R5bGUiOnsiJHJlZiI6IjUzIn19LCJQb3NpdGlvbiI6eyJSYXRpbyI6MC4wLCJJc0N1c3RvbSI6ZmFsc2V9LCJEYXRlRm9ybWF0Ijp7IiRyZWYiOiI3OSJ9LCJJZCI6IjVlYWM0MmE3LWI3YmUtNDlhZi1hMDFjLTBkZTI3ZDFlZDAzOSIsIkltcG9ydElkIjpudWxsLCJUaXRsZSI6IkdvIExpdmUiLCJOb3RlIjpudWxsLCJIeXBlcmxpbmsiOm51bGwsIklzQ2hhbmdlZCI6ZmFsc2UsIklzTmV3IjpmYWxzZX1dLCJUYXNrcyI6W3siJGlkIjoiMjE0IiwiR3JvdXBOYW1lIjpudWxsLCJTdGFydERhdGUiOiIyMDE3LTA0LTEzVDAwOjAwOjAwWiIsIkVuZERhdGUiOiIyMDE3LTA1LTE5VDIzOjU5OjAwWiIsIlBlcmNlbnRhZ2VDb21wbGV0ZSI6bnVsbCwiU3R5bGUiOnsiJGlkIjoiMjE1IiwiU2hhcGUiOjgsIlNoYXBlVGhpY2tuZXNzIjozLCJEdXJhdGlvbkZvcm1hdCI6MCwiSW5jbHVkZU5vbldvcmtpbmdEYXlzSW5EdXJhdGlvbiI6dHJ1ZSwiUGVyY2VudGFnZUNvbXBsZXRlU3R5bGUiOnsiJGlkIjoiMjE2IiwiRm9udFNldHRpbmdzIjp7IiRpZCI6IjIxN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xOCIsIkxpbmVDb2xvciI6bnVsbCwiTGluZVdlaWdodCI6MC4wLCJMaW5lVHlwZSI6MCwiUGFyZW50U3R5bGUiOm51bGx9LCJQYXJlbnRTdHlsZSI6eyIkcmVmIjoiODEifX0sIkR1cmF0aW9uU3R5bGUiOnsiJGlkIjoiMjE5IiwiRm9udFNldHRpbmdzIjp7IiRpZCI6IjIyM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yMSIsIkxpbmVDb2xvciI6bnVsbCwiTGluZVdlaWdodCI6MC4wLCJMaW5lVHlwZSI6MCwiUGFyZW50U3R5bGUiOm51bGx9LCJQYXJlbnRTdHlsZSI6eyIkcmVmIjoiODgifX0sIkhvcml6b250YWxDb25uZWN0b3JTdHlsZSI6eyIkaWQiOiIyMjIiLCJMaW5lQ29sb3IiOnsiJHJlZiI6Ijk2In0sIkxpbmVXZWlnaHQiOjAuMCwiTGluZVR5cGUiOjAsIlBhcmVudFN0eWxlIjp7IiRyZWYiOiI5NSJ9fSwiVmVydGljYWxDb25uZWN0b3JTdHlsZSI6eyIkaWQiOiIyMjMiLCJMaW5lQ29sb3IiOnsiJHJlZiI6Ijk5In0sIkxpbmVXZWlnaHQiOjAuMCwiTGluZVR5cGUiOjAsIlBhcmVudFN0eWxlIjp7IiRyZWYiOiI5OCJ9fSwiTWFyZ2luIjpudWxsLCJTdGFydERhdGVQb3NpdGlvbiI6NiwiRW5kRGF0ZVBvc2l0aW9uIjo2LCJEYXRlSXNWaXNpYmxlIjpmYWxzZSwiVGl0bGVQb3NpdGlvbiI6MiwiRHVyYXRpb25Qb3NpdGlvbiI6NiwiUGVyY2VudGFnZUNvbXBsZXRlZFBvc2l0aW9uIjo2LCJTcGFjaW5nIjozLCJJc0JlbG93VGltZWJhbmQiOnRydWUsIlBlcmNlbnRhZ2VDb21wbGV0ZVNoYXBlT3BhY2l0eSI6MzUsIlNoYXBlU3R5bGUiOnsiJGlkIjoiMjI0IiwiTWFyZ2luIjp7IiRyZWYiOiIxMDIifSwiUGFkZGluZyI6eyIkcmVmIjoiMTAzIn0sIkJhY2tncm91bmQiOnsiJGlkIjoiMjI1IiwiQ29sb3IiOnsiJGlkIjoiMjI2IiwiQSI6MjU1LCJSIjowLCJHIjoxMTQsIkIiOjE4OH19LCJJc1Zpc2libGUiOnRydWUsIldpZHRoIjowLjAsIkhlaWdodCI6MTAuMDY5OTk5Njk0ODI0MjE5LCJCb3JkZXJTdHlsZSI6eyIkaWQiOiIyMjciLCJMaW5lQ29sb3IiOnsiJHJlZiI6IjEwNSJ9LCJMaW5lV2VpZ2h0IjowLjAsIkxpbmVUeXBlIjowLCJQYXJlbnRTdHlsZSI6eyIkcmVmIjoiMTA0In19LCJQYXJlbnRTdHlsZSI6eyIkcmVmIjoiMTAxIn19LCJUaXRsZVN0eWxlIjp7IiRpZCI6IjIyOCIsIkZvbnRTZXR0aW5ncyI6eyIkaWQiOiIyMjkiLCJGb250U2l6ZSI6OCwiRm9udE5hbWUiOiJDYWxpYnJpIiwiSXNCb2xkIjp0cnVlLCJJc0l0YWxpYyI6ZmFsc2UsIklzVW5kZXJsaW5lZCI6ZmFsc2UsIlBhcmVudFN0eWxlIjp7IiRyZWYiOiIxMDgifX0sIkF1dG9TaXplIjoyLCJGb3JlZ3JvdW5kIjp7IiRpZCI6IjIzMCIsIkNvbG9yIjp7IiRpZCI6IjIzMSIsIkEiOjI1NSwiUiI6MjU1LCJHIjoyNTUsIkIiOjI1NX19LCJNYXhXaWR0aCI6ODMuMjU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IzMiIsIkxpbmVDb2xvciI6bnVsbCwiTGluZVdlaWdodCI6MC4wLCJMaW5lVHlwZSI6MCwiUGFyZW50U3R5bGUiOm51bGx9LCJQYXJlbnRTdHlsZSI6eyIkcmVmIjoiMTA3In19LCJEYXRlU3R5bGUiOnsiJGlkIjoiMjMzIiwiRm9udFNldHRpbmdzIjp7IiRpZCI6IjIzNCIsIkZvbnRTaXplIjoxMCwiRm9udE5hbWUiOiJDYWxpYnJpIiwiSXNCb2xkIjpmYWxzZSwiSXNJdGFsaWMiOmZhbHNlLCJJc1VuZGVybGluZWQiOmZhbHNlLCJQYXJlbnRTdHlsZSI6eyIkcmVmIjoiMTE1In19LCJBdXRvU2l6ZSI6MiwiRm9yZWdyb3VuZCI6eyIkcmVmIjoiMTE2In0sIk1heFdpZHRoIjo0Mi43NDUwNDA4OTM1NTQ2ODg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zNSIsIkxpbmVDb2xvciI6bnVsbCwiTGluZVdlaWdodCI6MC4wLCJMaW5lVHlwZSI6MCwiUGFyZW50U3R5bGUiOm51bGx9LCJQYXJlbnRTdHlsZSI6eyIkcmVmIjoiMTE0In19LCJEYXRlRm9ybWF0Ijp7IiRyZWYiOiIxMjEifSwiSXNWaXNpYmxlIjpmYWxzZSwiUGFyZW50U3R5bGUiOnsiJHJlZiI6IjgwIn19LCJJbmRleCI6MSwiU21hcnREdXJhdGlvbkFjdGl2YXRlZCI6ZmFsc2UsIkRhdGVGb3JtYXQiOnsiJHJlZiI6IjEyMSJ9LCJJZCI6IjZkZDFhZjZmLTg5MmQtNDk0MS04MzQxLWRlMmZhNDU1YjY5NiIsIkltcG9ydElkIjpudWxsLCJUaXRsZSI6IlVzZXIgQWNjZXB0YW5jZSBUZXN0aW5nIiwiTm90ZSI6bnVsbCwiSHlwZXJsaW5rIjpudWxsLCJJc0NoYW5nZWQiOmZhbHNlLCJJc05ldyI6ZmFsc2V9LHsiJGlkIjoiMjM2IiwiR3JvdXBOYW1lIjpudWxsLCJTdGFydERhdGUiOiIyMDE3LTA1LTE5VDAwOjAwOjAwWiIsIkVuZERhdGUiOiIyMDE3LTA2LTA5VDIzOjU5OjAwWiIsIlBlcmNlbnRhZ2VDb21wbGV0ZSI6bnVsbCwiU3R5bGUiOnsiJGlkIjoiMjM3IiwiU2hhcGUiOjgsIlNoYXBlVGhpY2tuZXNzIjowLCJEdXJhdGlvbkZvcm1hdCI6MCwiSW5jbHVkZU5vbldvcmtpbmdEYXlzSW5EdXJhdGlvbiI6dHJ1ZSwiUGVyY2VudGFnZUNvbXBsZXRlU3R5bGUiOnsiJGlkIjoiMjM4IiwiRm9udFNldHRpbmdzIjp7IiRpZCI6IjIzO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0MCIsIkxpbmVDb2xvciI6bnVsbCwiTGluZVdlaWdodCI6MC4wLCJMaW5lVHlwZSI6MCwiUGFyZW50U3R5bGUiOm51bGx9LCJQYXJlbnRTdHlsZSI6eyIkcmVmIjoiODEifX0sIkR1cmF0aW9uU3R5bGUiOnsiJGlkIjoiMjQxIiwiRm9udFNldHRpbmdzIjp7IiRpZCI6IjI0Mi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0MyIsIkxpbmVDb2xvciI6bnVsbCwiTGluZVdlaWdodCI6MC4wLCJMaW5lVHlwZSI6MCwiUGFyZW50U3R5bGUiOm51bGx9LCJQYXJlbnRTdHlsZSI6eyIkcmVmIjoiODgifX0sIkhvcml6b250YWxDb25uZWN0b3JTdHlsZSI6eyIkaWQiOiIyNDQiLCJMaW5lQ29sb3IiOnsiJHJlZiI6Ijk2In0sIkxpbmVXZWlnaHQiOjAuMCwiTGluZVR5cGUiOjAsIlBhcmVudFN0eWxlIjp7IiRyZWYiOiI5NSJ9fSwiVmVydGljYWxDb25uZWN0b3JTdHlsZSI6eyIkaWQiOiIyNDUiLCJMaW5lQ29sb3IiOnsiJHJlZiI6Ijk5In0sIkxpbmVXZWlnaHQiOjAuMCwiTGluZVR5cGUiOjAsIlBhcmVudFN0eWxlIjp7IiRyZWYiOiI5OCJ9fSwiTWFyZ2luIjpudWxsLCJTdGFydERhdGVQb3NpdGlvbiI6NiwiRW5kRGF0ZVBvc2l0aW9uIjo2LCJEYXRlSXNWaXNpYmxlIjpmYWxzZSwiVGl0bGVQb3NpdGlvbiI6MiwiRHVyYXRpb25Qb3NpdGlvbiI6NiwiUGVyY2VudGFnZUNvbXBsZXRlZFBvc2l0aW9uIjo2LCJTcGFjaW5nIjozLCJJc0JlbG93VGltZWJhbmQiOnRydWUsIlBlcmNlbnRhZ2VDb21wbGV0ZVNoYXBlT3BhY2l0eSI6MzUsIlNoYXBlU3R5bGUiOnsiJGlkIjoiMjQ2IiwiTWFyZ2luIjp7IiRyZWYiOiIxMDIifSwiUGFkZGluZyI6eyIkcmVmIjoiMTAzIn0sIkJhY2tncm91bmQiOnsiJGlkIjoiMjQ3IiwiQ29sb3IiOnsiJGlkIjoiMjQ4IiwiQSI6MjU1LCJSIjoyLCJHIjoxNzgsIkIiOjIzOH19LCJJc1Zpc2libGUiOnRydWUsIldpZHRoIjowLjAsIkhlaWdodCI6MTAuMCwiQm9yZGVyU3R5bGUiOnsiJGlkIjoiMjQ5IiwiTGluZUNvbG9yIjp7IiRyZWYiOiIxMDUifSwiTGluZVdlaWdodCI6MC4wLCJMaW5lVHlwZSI6MCwiUGFyZW50U3R5bGUiOnsiJHJlZiI6IjEwNCJ9fSwiUGFyZW50U3R5bGUiOnsiJHJlZiI6IjEwMSJ9fSwiVGl0bGVTdHlsZSI6eyIkaWQiOiIyNTAiLCJGb250U2V0dGluZ3MiOnsiJGlkIjoiMjUxIiwiRm9udFNpemUiOjgsIkZvbnROYW1lIjoiQ2FsaWJyaSIsIklzQm9sZCI6dHJ1ZSwiSXNJdGFsaWMiOmZhbHNlLCJJc1VuZGVybGluZWQiOmZhbHNlLCJQYXJlbnRTdHlsZSI6eyIkcmVmIjoiMTA4In19LCJBdXRvU2l6ZSI6MCwiRm9yZWdyb3VuZCI6eyIkaWQiOiIyNTIiLCJDb2xvciI6eyIkaWQiOiIyNTMiLCJBIjoyNTUsIlIiOjI1NSwiRyI6MjU1LCJCIjoyNTV9fSwiTWF4V2lkdGgiOjcyMC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yNTQiLCJMaW5lQ29sb3IiOm51bGwsIkxpbmVXZWlnaHQiOjAuMCwiTGluZVR5cGUiOjAsIlBhcmVudFN0eWxlIjpudWxsfSwiUGFyZW50U3R5bGUiOnsiJHJlZiI6IjEwNyJ9fSwiRGF0ZVN0eWxlIjp7IiRpZCI6IjI1NSIsIkZvbnRTZXR0aW5ncyI6eyIkaWQiOiIyNTY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1NyIsIkxpbmVDb2xvciI6bnVsbCwiTGluZVdlaWdodCI6MC4wLCJMaW5lVHlwZSI6MCwiUGFyZW50U3R5bGUiOm51bGx9LCJQYXJlbnRTdHlsZSI6eyIkcmVmIjoiMTE0In19LCJEYXRlRm9ybWF0Ijp7IiRyZWYiOiIxMjEifSwiSXNWaXNpYmxlIjpmYWxzZSwiUGFyZW50U3R5bGUiOnsiJHJlZiI6IjgwIn19LCJJbmRleCI6MiwiU21hcnREdXJhdGlvbkFjdGl2YXRlZCI6ZmFsc2UsIkRhdGVGb3JtYXQiOnsiJHJlZiI6IjEyMSJ9LCJJZCI6IjRjYjViNWZhLWM3ODItNGNiMS1iMjJmLTM4ZTBmNzRjNDIyNSIsIkltcG9ydElkIjpudWxsLCJUaXRsZSI6IlBhcmFsbGVsIFRlc3RpbmciLCJOb3RlIjpudWxsLCJIeXBlcmxpbmsiOm51bGwsIklzQ2hhbmdlZCI6ZmFsc2UsIklzTmV3IjpmYWxzZX0seyIkaWQiOiIyNTgiLCJHcm91cE5hbWUiOm51bGwsIlN0YXJ0RGF0ZSI6IjIwMTctMDYtMDlUMDA6MDA6MDBaIiwiRW5kRGF0ZSI6IjIwMTctMDYtMTZUMjM6NTk6MDBaIiwiUGVyY2VudGFnZUNvbXBsZXRlIjpudWxsLCJTdHlsZSI6eyIkaWQiOiIyNTkiLCJTaGFwZSI6OCwiU2hhcGVUaGlja25lc3MiOjAsIkR1cmF0aW9uRm9ybWF0IjowLCJJbmNsdWRlTm9uV29ya2luZ0RheXNJbkR1cmF0aW9uIjp0cnVlLCJQZXJjZW50YWdlQ29tcGxldGVTdHlsZSI6eyIkaWQiOiIyNjAiLCJGb250U2V0dGluZ3MiOnsiJGlkIjoiMjYx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yIiwiTGluZUNvbG9yIjpudWxsLCJMaW5lV2VpZ2h0IjowLjAsIkxpbmVUeXBlIjowLCJQYXJlbnRTdHlsZSI6bnVsbH0sIlBhcmVudFN0eWxlIjp7IiRyZWYiOiI4MSJ9fSwiRHVyYXRpb25TdHlsZSI6eyIkaWQiOiIyNjMiLCJGb250U2V0dGluZ3MiOnsiJGlkIjoiMjY0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Y1IiwiTGluZUNvbG9yIjpudWxsLCJMaW5lV2VpZ2h0IjowLjAsIkxpbmVUeXBlIjowLCJQYXJlbnRTdHlsZSI6bnVsbH0sIlBhcmVudFN0eWxlIjp7IiRyZWYiOiI4OCJ9fSwiSG9yaXpvbnRhbENvbm5lY3RvclN0eWxlIjp7IiRpZCI6IjI2NiIsIkxpbmVDb2xvciI6eyIkcmVmIjoiOTYifSwiTGluZVdlaWdodCI6MC4wLCJMaW5lVHlwZSI6MCwiUGFyZW50U3R5bGUiOnsiJHJlZiI6Ijk1In19LCJWZXJ0aWNhbENvbm5lY3RvclN0eWxlIjp7IiRpZCI6IjI2NyIsIkxpbmVDb2xvciI6eyIkcmVmIjoiOTkifSwiTGluZVdlaWdodCI6MC4wLCJMaW5lVHlwZSI6MCwiUGFyZW50U3R5bGUiOnsiJHJlZiI6Ijk4In19LCJNYXJnaW4iOm51bGwsIlN0YXJ0RGF0ZVBvc2l0aW9uIjo2LCJFbmREYXRlUG9zaXRpb24iOjYsIkRhdGVJc1Zpc2libGUiOmZhbHNlLCJUaXRsZVBvc2l0aW9uIjoyLCJEdXJhdGlvblBvc2l0aW9uIjo2LCJQZXJjZW50YWdlQ29tcGxldGVkUG9zaXRpb24iOjYsIlNwYWNpbmciOjMsIklzQmVsb3dUaW1lYmFuZCI6dHJ1ZSwiUGVyY2VudGFnZUNvbXBsZXRlU2hhcGVPcGFjaXR5IjozNSwiU2hhcGVTdHlsZSI6eyIkaWQiOiIyNjgiLCJNYXJnaW4iOnsiJHJlZiI6IjEwMiJ9LCJQYWRkaW5nIjp7IiRyZWYiOiIxMDMifSwiQmFja2dyb3VuZCI6eyIkaWQiOiIyNjkiLCJDb2xvciI6eyIkaWQiOiIyNzAiLCJBIjoyNTUsIlIiOjI2LCJHIjoxNzAsIkIiOjY2fX0sIklzVmlzaWJsZSI6dHJ1ZSwiV2lkdGgiOjAuMCwiSGVpZ2h0IjoxMC4wLCJCb3JkZXJTdHlsZSI6eyIkaWQiOiIyNzEiLCJMaW5lQ29sb3IiOnsiJHJlZiI6IjEwNSJ9LCJMaW5lV2VpZ2h0IjowLjAsIkxpbmVUeXBlIjowLCJQYXJlbnRTdHlsZSI6eyIkcmVmIjoiMTA0In19LCJQYXJlbnRTdHlsZSI6eyIkcmVmIjoiMTAxIn19LCJUaXRsZVN0eWxlIjp7IiRpZCI6IjI3MiIsIkZvbnRTZXR0aW5ncyI6eyIkaWQiOiIyNzMiLCJGb250U2l6ZSI6OCwiRm9udE5hbWUiOiJDYWxpYnJpIiwiSXNCb2xkIjp0cnVlLCJJc0l0YWxpYyI6ZmFsc2UsIklzVW5kZXJsaW5lZCI6ZmFsc2UsIlBhcmVudFN0eWxlIjp7IiRyZWYiOiIxMDgifX0sIkF1dG9TaXplIjowLCJGb3JlZ3JvdW5kIjp7IiRpZCI6IjI3NCIsIkNvbG9yIjp7IiRpZCI6IjI3NSIsIkEiOjI1NSwiUiI6MjU1LCJHIjoyNTUsIkIiOjI1NX19LCJNYXhXaWR0aCI6NzIwLjAsIk1heEhlaWdodCI6IkluZmluaXR5IiwiU21hcnRGb3JlZ3JvdW5kSXNBY3RpdmUiOmZhbHNlLCJIb3Jpem9udGFsQWxpZ25tZW50IjoxLCJWZXJ0aWNhbEFsaWdubWVudCI6MCwiU21hcnRGb3JlZ3JvdW5kIjpudWxsLCJNYXJnaW4iOnsiJHJlZiI6IjExMSJ9LCJQYWRkaW5nIjp7IiRyZWYiOiIxMTIifSwiQmFja2dyb3VuZCI6eyIkcmVmIjoiMTEzIn0sIklzVmlzaWJsZSI6dHJ1ZSwiV2lkdGgiOjAuMCwiSGVpZ2h0IjowLjAsIkJvcmRlclN0eWxlIjp7IiRpZCI6IjI3NiIsIkxpbmVDb2xvciI6bnVsbCwiTGluZVdlaWdodCI6MC4wLCJMaW5lVHlwZSI6MCwiUGFyZW50U3R5bGUiOm51bGx9LCJQYXJlbnRTdHlsZSI6eyIkcmVmIjoiMTA3In19LCJEYXRlU3R5bGUiOnsiJGlkIjoiMjc3IiwiRm9udFNldHRpbmdzIjp7IiRpZCI6IjI3OC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c5IiwiTGluZUNvbG9yIjpudWxsLCJMaW5lV2VpZ2h0IjowLjAsIkxpbmVUeXBlIjowLCJQYXJlbnRTdHlsZSI6bnVsbH0sIlBhcmVudFN0eWxlIjp7IiRyZWYiOiIxMTQifX0sIkRhdGVGb3JtYXQiOnsiJHJlZiI6IjEyMSJ9LCJJc1Zpc2libGUiOmZhbHNlLCJQYXJlbnRTdHlsZSI6eyIkcmVmIjoiODAifX0sIkluZGV4IjozLCJTbWFydER1cmF0aW9uQWN0aXZhdGVkIjpmYWxzZSwiRGF0ZUZvcm1hdCI6eyIkcmVmIjoiMTIxIn0sIklkIjoiM2E1ZjJmZjAtYjVhMS00MjQzLTkwZDEtYzQ1OTQ1MGIwYzE4IiwiSW1wb3J0SWQiOm51bGwsIlRpdGxlIjoiQ3V0b3ZlciIsIk5vdGUiOm51bGwsIkh5cGVybGluayI6bnVsbCwiSXNDaGFuZ2VkIjpmYWxzZSwiSXNOZXciOmZhbHNlfSx7IiRpZCI6IjI4MCIsIkdyb3VwTmFtZSI6bnVsbCwiU3RhcnREYXRlIjoiMjAxNy0wMy0xM1QwMDowMDowMFoiLCJFbmREYXRlIjoiMjAxNy0wNC0xM1QyMzo1OTowMFoiLCJQZXJjZW50YWdlQ29tcGxldGUiOm51bGwsIlN0eWxlIjp7IiRpZCI6IjI4MSIsIlNoYXBlIjo4LCJTaGFwZVRoaWNrbmVzcyI6MywiRHVyYXRpb25Gb3JtYXQiOjAsIkluY2x1ZGVOb25Xb3JraW5nRGF5c0luRHVyYXRpb24iOnRydWUsIlBlcmNlbnRhZ2VDb21wbGV0ZVN0eWxlIjp7IiRpZCI6IjI4MiIsIkZvbnRTZXR0aW5ncyI6eyIkaWQiOiIyODM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DQiLCJMaW5lQ29sb3IiOm51bGwsIkxpbmVXZWlnaHQiOjAuMCwiTGluZVR5cGUiOjAsIlBhcmVudFN0eWxlIjpudWxsfSwiUGFyZW50U3R5bGUiOnsiJHJlZiI6IjgxIn19LCJEdXJhdGlvblN0eWxlIjp7IiRpZCI6IjI4NSIsIkZvbnRTZXR0aW5ncyI6eyIkaWQiOiIyODY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ODciLCJMaW5lQ29sb3IiOm51bGwsIkxpbmVXZWlnaHQiOjAuMCwiTGluZVR5cGUiOjAsIlBhcmVudFN0eWxlIjpudWxsfSwiUGFyZW50U3R5bGUiOnsiJHJlZiI6Ijg4In19LCJIb3Jpem9udGFsQ29ubmVjdG9yU3R5bGUiOnsiJGlkIjoiMjg4IiwiTGluZUNvbG9yIjp7IiRyZWYiOiI5NiJ9LCJMaW5lV2VpZ2h0IjowLjAsIkxpbmVUeXBlIjowLCJQYXJlbnRTdHlsZSI6eyIkcmVmIjoiOTUifX0sIlZlcnRpY2FsQ29ubmVjdG9yU3R5bGUiOnsiJGlkIjoiMjg5IiwiTGluZUNvbG9yIjp7IiRyZWYiOiI5OSJ9LCJMaW5lV2VpZ2h0IjowLjAsIkxpbmVUeXBlIjowLCJQYXJlbnRTdHlsZSI6eyIkcmVmIjoiOTgifX0sIk1hcmdpbiI6bnVsbCwiU3RhcnREYXRlUG9zaXRpb24iOjYsIkVuZERhdGVQb3NpdGlvbiI6NiwiRGF0ZUlzVmlzaWJsZSI6ZmFsc2UsIlRpdGxlUG9zaXRpb24iOjIsIkR1cmF0aW9uUG9zaXRpb24iOjYsIlBlcmNlbnRhZ2VDb21wbGV0ZWRQb3NpdGlvbiI6NiwiU3BhY2luZyI6MywiSXNCZWxvd1RpbWViYW5kIjp0cnVlLCJQZXJjZW50YWdlQ29tcGxldGVTaGFwZU9wYWNpdHkiOjM1LCJTaGFwZVN0eWxlIjp7IiRpZCI6IjI5MCIsIk1hcmdpbiI6eyIkcmVmIjoiMTAyIn0sIlBhZGRpbmciOnsiJHJlZiI6IjEwMyJ9LCJCYWNrZ3JvdW5kIjp7IiRpZCI6IjI5MSIsIkNvbG9yIjp7IiRpZCI6IjI5MiIsIkEiOjI1NSwiUiI6OTUsIkciOjk1LCJCIjo5NX19LCJJc1Zpc2libGUiOnRydWUsIldpZHRoIjowLjAsIkhlaWdodCI6MTAuMDY5OTk5Njk0ODI0MjE5LCJCb3JkZXJTdHlsZSI6eyIkaWQiOiIyOTMiLCJMaW5lQ29sb3IiOnsiJHJlZiI6IjEwNSJ9LCJMaW5lV2VpZ2h0IjowLjAsIkxpbmVUeXBlIjowLCJQYXJlbnRTdHlsZSI6eyIkcmVmIjoiMTA0In19LCJQYXJlbnRTdHlsZSI6eyIkcmVmIjoiMTAxIn19LCJUaXRsZVN0eWxlIjp7IiRpZCI6IjI5NCIsIkZvbnRTZXR0aW5ncyI6eyIkaWQiOiIyOTUiLCJGb250U2l6ZSI6OCwiRm9udE5hbWUiOiJDYWxpYnJpIiwiSXNCb2xkIjp0cnVlLCJJc0l0YWxpYyI6ZmFsc2UsIklzVW5kZXJsaW5lZCI6ZmFsc2UsIlBhcmVudFN0eWxlIjp7IiRyZWYiOiIxMDgifX0sIkF1dG9TaXplIjoyLCJGb3JlZ3JvdW5kIjp7IiRpZCI6IjI5NiIsIkNvbG9yIjp7IiRpZCI6IjI5NyIsIkEiOjI1NSwiUiI6MjU1LCJHIjoyNTUsIkIiOjI1NX19LCJNYXhXaWR0aCI6NDAuNSwiTWF4SGVpZ2h0IjoiSW5maW5pdHkiLCJTbWFydEZvcmVncm91bmRJc0FjdGl2ZSI6ZmFsc2UsIkhvcml6b250YWxBbGlnbm1lbnQiOjEsIlZlcnRpY2FsQWxpZ25tZW50IjowLCJTbWFydEZvcmVncm91bmQiOm51bGwsIk1hcmdpbiI6eyIkcmVmIjoiMTExIn0sIlBhZGRpbmciOnsiJHJlZiI6IjExMiJ9LCJCYWNrZ3JvdW5kIjp7IiRyZWYiOiIxMTMifSwiSXNWaXNpYmxlIjp0cnVlLCJXaWR0aCI6MC4wLCJIZWlnaHQiOjAuMCwiQm9yZGVyU3R5bGUiOnsiJGlkIjoiMjk4IiwiTGluZUNvbG9yIjpudWxsLCJMaW5lV2VpZ2h0IjowLjAsIkxpbmVUeXBlIjowLCJQYXJlbnRTdHlsZSI6bnVsbH0sIlBhcmVudFN0eWxlIjp7IiRyZWYiOiIxMDcifX0sIkRhdGVTdHlsZSI6eyIkaWQiOiIyOTkiLCJGb250U2V0dGluZ3MiOnsiJGlkIjoiMzAwIiwiRm9udFNpemUiOjEwLCJGb250TmFtZSI6IkNhbGlicmkiLCJJc0JvbGQiOmZhbHNlLCJJc0l0YWxpYyI6ZmFsc2UsIklzVW5kZXJsaW5lZCI6ZmFsc2UsIlBhcmVudFN0eWxlIjp7IiRyZWYiOiIxMTUifX0sIkF1dG9TaXplIjoyLCJGb3JlZ3JvdW5kIjp7IiRyZWYiOiIxMTYifSwiTWF4V2lkdGgiOjU2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wMSIsIkxpbmVDb2xvciI6bnVsbCwiTGluZVdlaWdodCI6MC4wLCJMaW5lVHlwZSI6MCwiUGFyZW50U3R5bGUiOm51bGx9LCJQYXJlbnRTdHlsZSI6eyIkcmVmIjoiMTE0In19LCJEYXRlRm9ybWF0Ijp7IiRyZWYiOiIxMjEifSwiSXNWaXNpYmxlIjpmYWxzZSwiUGFyZW50U3R5bGUiOnsiJHJlZiI6IjgwIn19LCJJbmRleCI6NCwiU21hcnREdXJhdGlvbkFjdGl2YXRlZCI6ZmFsc2UsIkRhdGVGb3JtYXQiOnsiJHJlZiI6IjEyMSJ9LCJJZCI6IjViMTM2ZjU0LTVhN2UtNGNiMy04ZDQwLTI3M2EzMWRhMDhlMyIsIkltcG9ydElkIjpudWxsLCJUaXRsZSI6IlN5c3RlbSBUZXN0IiwiTm90ZSI6bnVsbCwiSHlwZXJsaW5rIjpudWxsLCJJc0NoYW5nZWQiOmZhbHNlLCJJc05ldyI6ZmFsc2V9LHsiJGlkIjoiMzAyIiwiR3JvdXBOYW1lIjpudWxsLCJTdGFydERhdGUiOiIyMDE3LTAzLTEzVDAwOjAwOjAwWiIsIkVuZERhdGUiOiIyMDE3LTA0LTEzVDIzOjU5OjAwWiIsIlBlcmNlbnRhZ2VDb21wbGV0ZSI6bnVsbCwiU3R5bGUiOnsiJGlkIjoiMzAzIiwiU2hhcGUiOjgsIlNoYXBlVGhpY2tuZXNzIjozLCJEdXJhdGlvbkZvcm1hdCI6MCwiSW5jbHVkZU5vbldvcmtpbmdEYXlzSW5EdXJhdGlvbiI6dHJ1ZSwiUGVyY2VudGFnZUNvbXBsZXRlU3R5bGUiOnsiJGlkIjoiMzA0IiwiRm9udFNldHRpbmdzIjp7IiRpZCI6IjMwN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wNiIsIkxpbmVDb2xvciI6bnVsbCwiTGluZVdlaWdodCI6MC4wLCJMaW5lVHlwZSI6MCwiUGFyZW50U3R5bGUiOm51bGx9LCJQYXJlbnRTdHlsZSI6eyIkcmVmIjoiODEifX0sIkR1cmF0aW9uU3R5bGUiOnsiJGlkIjoiMzA3IiwiRm9udFNldHRpbmdzIjp7IiRpZCI6IjMwOC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wOSIsIkxpbmVDb2xvciI6bnVsbCwiTGluZVdlaWdodCI6MC4wLCJMaW5lVHlwZSI6MCwiUGFyZW50U3R5bGUiOm51bGx9LCJQYXJlbnRTdHlsZSI6eyIkcmVmIjoiODgifX0sIkhvcml6b250YWxDb25uZWN0b3JTdHlsZSI6eyIkaWQiOiIzMTAiLCJMaW5lQ29sb3IiOnsiJHJlZiI6Ijk2In0sIkxpbmVXZWlnaHQiOjAuMCwiTGluZVR5cGUiOjAsIlBhcmVudFN0eWxlIjp7IiRyZWYiOiI5NSJ9fSwiVmVydGljYWxDb25uZWN0b3JTdHlsZSI6eyIkaWQiOiIzMTEiLCJMaW5lQ29sb3IiOnsiJHJlZiI6Ijk5In0sIkxpbmVXZWlnaHQiOjAuMCwiTGluZVR5cGUiOjAsIlBhcmVudFN0eWxlIjp7IiRyZWYiOiI5OCJ9fSwiTWFyZ2luIjpudWxsLCJTdGFydERhdGVQb3NpdGlvbiI6NiwiRW5kRGF0ZVBvc2l0aW9uIjo2LCJEYXRlSXNWaXNpYmxlIjpmYWxzZSwiVGl0bGVQb3NpdGlvbiI6MiwiRHVyYXRpb25Qb3NpdGlvbiI6NiwiUGVyY2VudGFnZUNvbXBsZXRlZFBvc2l0aW9uIjo2LCJTcGFjaW5nIjozLCJJc0JlbG93VGltZWJhbmQiOnRydWUsIlBlcmNlbnRhZ2VDb21wbGV0ZVNoYXBlT3BhY2l0eSI6MzUsIlNoYXBlU3R5bGUiOnsiJGlkIjoiMzEyIiwiTWFyZ2luIjp7IiRyZWYiOiIxMDIifSwiUGFkZGluZyI6eyIkcmVmIjoiMTAzIn0sIkJhY2tncm91bmQiOnsiJGlkIjoiMzEzIiwiQ29sb3IiOnsiJGlkIjoiMzE0IiwiQSI6MjU1LCJSIjo5NSwiRyI6OTUsIkIiOjk1fX0sIklzVmlzaWJsZSI6dHJ1ZSwiV2lkdGgiOjAuMCwiSGVpZ2h0IjoxMC4wNjk5OTk2OTQ4MjQyMTksIkJvcmRlclN0eWxlIjp7IiRpZCI6IjMxNSIsIkxpbmVDb2xvciI6eyIkcmVmIjoiMTA1In0sIkxpbmVXZWlnaHQiOjAuMCwiTGluZVR5cGUiOjAsIlBhcmVudFN0eWxlIjp7IiRyZWYiOiIxMDQifX0sIlBhcmVudFN0eWxlIjp7IiRyZWYiOiIxMDEifX0sIlRpdGxlU3R5bGUiOnsiJGlkIjoiMzE2IiwiRm9udFNldHRpbmdzIjp7IiRpZCI6IjMxNyIsIkZvbnRTaXplIjo4LCJGb250TmFtZSI6IkNhbGlicmkiLCJJc0JvbGQiOnRydWUsIklzSXRhbGljIjpmYWxzZSwiSXNVbmRlcmxpbmVkIjpmYWxzZSwiUGFyZW50U3R5bGUiOnsiJHJlZiI6IjEwOCJ9fSwiQXV0b1NpemUiOjIsIkZvcmVncm91bmQiOnsiJGlkIjoiMzE4IiwiQ29sb3IiOnsiJGlkIjoiMzE5IiwiQSI6MjU1LCJSIjoyNTUsIkciOjI1NSwiQiI6MjU1fX0sIk1heFdpZHRoIjo3NS4wLCJNYXhIZWlnaHQiOiJJbmZpbml0eSIsIlNtYXJ0Rm9yZWdyb3VuZElzQWN0aXZlIjpmYWxzZSwiSG9yaXpvbnRhbEFsaWdubWVudCI6MSwiVmVydGljYWxBbGlnbm1lbnQiOjAsIlNtYXJ0Rm9yZWdyb3VuZCI6bnVsbCwiTWFyZ2luIjp7IiRyZWYiOiIxMTEifSwiUGFkZGluZyI6eyIkcmVmIjoiMTEyIn0sIkJhY2tncm91bmQiOnsiJHJlZiI6IjExMyJ9LCJJc1Zpc2libGUiOnRydWUsIldpZHRoIjowLjAsIkhlaWdodCI6MC4wLCJCb3JkZXJTdHlsZSI6eyIkaWQiOiIzMjAiLCJMaW5lQ29sb3IiOm51bGwsIkxpbmVXZWlnaHQiOjAuMCwiTGluZVR5cGUiOjAsIlBhcmVudFN0eWxlIjpudWxsfSwiUGFyZW50U3R5bGUiOnsiJHJlZiI6IjEwNyJ9fSwiRGF0ZVN0eWxlIjp7IiRpZCI6IjMyMSIsIkZvbnRTZXR0aW5ncyI6eyIkaWQiOiIzMjIiLCJGb250U2l6ZSI6MTAsIkZvbnROYW1lIjoiQ2FsaWJyaSIsIklzQm9sZCI6ZmFsc2UsIklzSXRhbGljIjpmYWxzZSwiSXNVbmRlcmxpbmVkIjpmYWxzZSwiUGFyZW50U3R5bGUiOnsiJHJlZiI6IjExNSJ9fSwiQXV0b1NpemUiOjIsIkZvcmVncm91bmQiOnsiJHJlZiI6IjExNiJ9LCJNYXhXaWR0aCI6NTY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zIzIiwiTGluZUNvbG9yIjpudWxsLCJMaW5lV2VpZ2h0IjowLjAsIkxpbmVUeXBlIjowLCJQYXJlbnRTdHlsZSI6bnVsbH0sIlBhcmVudFN0eWxlIjp7IiRyZWYiOiIxMTQifX0sIkRhdGVGb3JtYXQiOnsiJHJlZiI6IjEyMSJ9LCJJc1Zpc2libGUiOmZhbHNlLCJQYXJlbnRTdHlsZSI6eyIkcmVmIjoiODAifX0sIkluZGV4Ijo1LCJTbWFydER1cmF0aW9uQWN0aXZhdGVkIjpmYWxzZSwiRGF0ZUZvcm1hdCI6eyIkcmVmIjoiMTIxIn0sIklkIjoiNzA1NDQ3OWYtZGUwZS00ZWJkLTkwYmQtZWIyNDVhNGI0Yzc4IiwiSW1wb3J0SWQiOm51bGwsIlRpdGxlIjoiSW5zdGl0dXRpb24gLSBCdWlsZCAodjEpIiwiTm90ZSI6bnVsbCwiSHlwZXJsaW5rIjpudWxsLCJJc0NoYW5nZWQiOmZhbHNlLCJJc05ldyI6ZmFsc2V9XSwiTXNQcm9qZWN0SXRlbXNUcmVlIjp7IiRpZCI6IjMyNCIsIlJvb3QiOnsiSW1wb3J0SWQiOm51bGwsIklzSW1wb3J0ZWQiOmZhbHNlLCJDaGlsZHJlbiI6W119fSwiTWV0YWRhdGEiOnsiJGlkIjoiMzI1In0sIlNldHRpbmdzIjp7IiRpZCI6IjMyNiIsIkltcGFPcHRpb25zIjp7IiRpZCI6IjMyNy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Db25maWd1cmF0aW9uIjp7IiRpZCI6IjMyOCIsIlVzZVRpbWUiOmZhbHNlLCJXb3JrRGF5U3RhcnQiOiIwMDowMDowMCIsIldvcmtEYXlFbmQiOiIyMzo1OTowMCJ9fQ=="/>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in title USG Standard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ndard_white_(4x3).pptx" id="{8653C77B-4718-4EE3-9475-0FC717853F4B}" vid="{207159AE-940F-4A3B-A79B-582F6B5A5F48}"/>
    </a:ext>
  </a:extLst>
</a:theme>
</file>

<file path=ppt/theme/theme3.xml><?xml version="1.0" encoding="utf-8"?>
<a:theme xmlns:a="http://schemas.openxmlformats.org/drawingml/2006/main" name="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andard_white_(4x3).pptx" id="{8653C77B-4718-4EE3-9475-0FC717853F4B}" vid="{F75BF828-B3EA-4AD9-AA0D-7D513AB32C2E}"/>
    </a:ext>
  </a:extLst>
</a:theme>
</file>

<file path=ppt/theme/theme4.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7DE896E8-4C4D-48FD-9E84-2A6B80602599}" vid="{FB6B3906-EB00-4F36-8EEC-F173EC4C315B}"/>
    </a:ext>
  </a:extLst>
</a:theme>
</file>

<file path=ppt/theme/theme5.xml><?xml version="1.0" encoding="utf-8"?>
<a:theme xmlns:a="http://schemas.openxmlformats.org/drawingml/2006/main" name="1_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D2F169C9EE7F499E5C9B7FA6AFC6FC" ma:contentTypeVersion="2" ma:contentTypeDescription="Create a new document." ma:contentTypeScope="" ma:versionID="2fb1e4924f3e66766854acf114184824">
  <xsd:schema xmlns:xsd="http://www.w3.org/2001/XMLSchema" xmlns:xs="http://www.w3.org/2001/XMLSchema" xmlns:p="http://schemas.microsoft.com/office/2006/metadata/properties" xmlns:ns2="0b047a42-3a00-4e05-b7e3-c9c491c46c03" targetNamespace="http://schemas.microsoft.com/office/2006/metadata/properties" ma:root="true" ma:fieldsID="3ad4f59ed94dff0e6201c2d4a0399970" ns2:_="">
    <xsd:import namespace="0b047a42-3a00-4e05-b7e3-c9c491c46c0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047a42-3a00-4e05-b7e3-c9c491c46c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795029-8337-4F54-8C7E-FD3F84F10C0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b047a42-3a00-4e05-b7e3-c9c491c46c03"/>
    <ds:schemaRef ds:uri="http://www.w3.org/XML/1998/namespace"/>
    <ds:schemaRef ds:uri="http://purl.org/dc/dcmitype/"/>
  </ds:schemaRefs>
</ds:datastoreItem>
</file>

<file path=customXml/itemProps2.xml><?xml version="1.0" encoding="utf-8"?>
<ds:datastoreItem xmlns:ds="http://schemas.openxmlformats.org/officeDocument/2006/customXml" ds:itemID="{83CC6296-DB30-40B5-8DA5-2DC9AD3D0261}">
  <ds:schemaRefs>
    <ds:schemaRef ds:uri="http://schemas.microsoft.com/sharepoint/v3/contenttype/forms"/>
  </ds:schemaRefs>
</ds:datastoreItem>
</file>

<file path=customXml/itemProps3.xml><?xml version="1.0" encoding="utf-8"?>
<ds:datastoreItem xmlns:ds="http://schemas.openxmlformats.org/officeDocument/2006/customXml" ds:itemID="{DF49851A-A71B-47A0-8722-10E5267D00FF}">
  <ds:schemaRefs>
    <ds:schemaRef ds:uri="0b047a42-3a00-4e05-b7e3-c9c491c46c0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6522</TotalTime>
  <Words>4261</Words>
  <Application>Microsoft Office PowerPoint</Application>
  <PresentationFormat>On-screen Show (16:9)</PresentationFormat>
  <Paragraphs>653</Paragraphs>
  <Slides>84</Slides>
  <Notes>3</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84</vt:i4>
      </vt:variant>
    </vt:vector>
  </HeadingPairs>
  <TitlesOfParts>
    <vt:vector size="97" baseType="lpstr">
      <vt:lpstr>Arial</vt:lpstr>
      <vt:lpstr>Calibri</vt:lpstr>
      <vt:lpstr>Calibri Light</vt:lpstr>
      <vt:lpstr>Cambria</vt:lpstr>
      <vt:lpstr>Century</vt:lpstr>
      <vt:lpstr>Century Gothic</vt:lpstr>
      <vt:lpstr>Georgia</vt:lpstr>
      <vt:lpstr>Office Theme</vt:lpstr>
      <vt:lpstr>Main title USG Standard white</vt:lpstr>
      <vt:lpstr>Secondary slides USG Widescreen white</vt:lpstr>
      <vt:lpstr>Theme1</vt:lpstr>
      <vt:lpstr>1_Secondary slides USG Widescreen white</vt:lpstr>
      <vt:lpstr>1_Office Theme</vt:lpstr>
      <vt:lpstr>Housekeeping</vt:lpstr>
      <vt:lpstr>Using Chat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vt:lpstr>
      <vt:lpstr>Review and Questions</vt:lpstr>
      <vt:lpstr>PowerPoint Presentation</vt:lpstr>
      <vt:lpstr>1099 Withholding Amounts for CY2020</vt:lpstr>
      <vt:lpstr>PowerPoint Presentation</vt:lpstr>
      <vt:lpstr>PowerPoint Presentation</vt:lpstr>
      <vt:lpstr>PowerPoint Presentation</vt:lpstr>
      <vt:lpstr>PowerPoint Presentation</vt:lpstr>
      <vt:lpstr>PowerPoint Presentation</vt:lpstr>
      <vt:lpstr>PowerPoint Presentation</vt:lpstr>
      <vt:lpstr>Review and Questions</vt:lpstr>
      <vt:lpstr>PowerPoint Presentation</vt:lpstr>
      <vt:lpstr>Review and Questions</vt:lpstr>
      <vt:lpstr>PowerPoint Presentation</vt:lpstr>
      <vt:lpstr>PowerPoint Presentation</vt:lpstr>
      <vt:lpstr>PowerPoint Presentation</vt:lpstr>
      <vt:lpstr>PowerPoint Presentation</vt:lpstr>
      <vt:lpstr>PowerPoint Presentation</vt:lpstr>
      <vt:lpstr>Review and Questions</vt:lpstr>
      <vt:lpstr>PowerPoint Presentation</vt:lpstr>
      <vt:lpstr>PowerPoint Presentation</vt:lpstr>
      <vt:lpstr>PowerPoint Presentation</vt:lpstr>
      <vt:lpstr>PowerPoint Presentation</vt:lpstr>
      <vt:lpstr>DEMO</vt:lpstr>
      <vt:lpstr>Review and Questions</vt:lpstr>
      <vt:lpstr>PowerPoint Presentation</vt:lpstr>
      <vt:lpstr>PowerPoint Presentation</vt:lpstr>
      <vt:lpstr>DEMO</vt:lpstr>
      <vt:lpstr>PowerPoint Presentation</vt:lpstr>
      <vt:lpstr>Review and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vt:lpstr>
      <vt:lpstr>Review and Questions</vt:lpstr>
      <vt:lpstr>PowerPoint Presentation</vt:lpstr>
      <vt:lpstr>PowerPoint Presentation</vt:lpstr>
      <vt:lpstr>PowerPoint Presentation</vt:lpstr>
      <vt:lpstr>New Change: IRS_001_%.TXT File for CY2020</vt:lpstr>
      <vt:lpstr>New Change: IRS_001_%.TXT File for CY2020</vt:lpstr>
      <vt:lpstr>DEMO</vt:lpstr>
      <vt:lpstr>Review and Questions</vt:lpstr>
      <vt:lpstr>PowerPoint Presentation</vt:lpstr>
      <vt:lpstr>New Change: Print Copy B Files  1099-MISC AND 1099-NEC</vt:lpstr>
      <vt:lpstr>PRODUCING 1099 COPY B REPORTS </vt:lpstr>
      <vt:lpstr>PRODUCING 1099 COPY B REPORTS </vt:lpstr>
      <vt:lpstr>PRODUCING 1099 COPY B REPORTS </vt:lpstr>
      <vt:lpstr>PRODUCING 1099 COPY B REPORTS </vt:lpstr>
      <vt:lpstr>PRODUCING 1099 COPY B REPORTS </vt:lpstr>
      <vt:lpstr>PRODUCING 1099 COPY B REPORTS </vt:lpstr>
      <vt:lpstr>PRODUCING 1099 COPY B REPORTS </vt:lpstr>
      <vt:lpstr>DEMO</vt:lpstr>
      <vt:lpstr>Review and Questions</vt:lpstr>
      <vt:lpstr>PowerPoint Presentation</vt:lpstr>
      <vt:lpstr>PowerPoint Presentation</vt:lpstr>
      <vt:lpstr>RUNNING 1099 Withhold to Send Detail Report</vt:lpstr>
      <vt:lpstr>RUNNING 1099 Withhold to Send Detail Report</vt:lpstr>
      <vt:lpstr>RUNNING 1099 Withhold to Send Detail Report</vt:lpstr>
      <vt:lpstr>RUNNING 1099 Withhold to Send Detail Report</vt:lpstr>
      <vt:lpstr>BORRY010 – 1099 Reportable Transactions</vt:lpstr>
      <vt:lpstr>BORRY010 – 1099 Reportable Transactions</vt:lpstr>
      <vt:lpstr>BORRY010 – 1099 Reportable Transactions</vt:lpstr>
      <vt:lpstr>BORRY010 – 1099 Reportable Transactions</vt:lpstr>
      <vt:lpstr>Review and Questions</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Jonathan Hemphill</cp:lastModifiedBy>
  <cp:revision>373</cp:revision>
  <cp:lastPrinted>2014-12-05T13:59:43Z</cp:lastPrinted>
  <dcterms:created xsi:type="dcterms:W3CDTF">2011-09-28T19:18:53Z</dcterms:created>
  <dcterms:modified xsi:type="dcterms:W3CDTF">2021-03-04T17:19:50Z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0x010100BBD2F169C9EE7F499E5C9B7FA6AFC6FC</vt:lpwstr>
  </property>
</Properties>
</file>