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95" r:id="rId3"/>
    <p:sldId id="271" r:id="rId4"/>
    <p:sldId id="275" r:id="rId5"/>
    <p:sldId id="285" r:id="rId6"/>
    <p:sldId id="286" r:id="rId7"/>
    <p:sldId id="287" r:id="rId8"/>
    <p:sldId id="288" r:id="rId9"/>
    <p:sldId id="289" r:id="rId10"/>
    <p:sldId id="290" r:id="rId11"/>
    <p:sldId id="276" r:id="rId12"/>
    <p:sldId id="291" r:id="rId13"/>
    <p:sldId id="283" r:id="rId14"/>
    <p:sldId id="284" r:id="rId15"/>
    <p:sldId id="282" r:id="rId16"/>
    <p:sldId id="277" r:id="rId17"/>
    <p:sldId id="280" r:id="rId18"/>
    <p:sldId id="281" r:id="rId19"/>
    <p:sldId id="278" r:id="rId20"/>
    <p:sldId id="270" r:id="rId21"/>
    <p:sldId id="305" r:id="rId22"/>
    <p:sldId id="258" r:id="rId23"/>
    <p:sldId id="294" r:id="rId24"/>
    <p:sldId id="296" r:id="rId25"/>
    <p:sldId id="297" r:id="rId26"/>
    <p:sldId id="267" r:id="rId27"/>
    <p:sldId id="266" r:id="rId28"/>
    <p:sldId id="293" r:id="rId29"/>
    <p:sldId id="268" r:id="rId30"/>
    <p:sldId id="269" r:id="rId31"/>
    <p:sldId id="306" r:id="rId32"/>
    <p:sldId id="273" r:id="rId33"/>
    <p:sldId id="272" r:id="rId34"/>
    <p:sldId id="298" r:id="rId35"/>
    <p:sldId id="307" r:id="rId36"/>
    <p:sldId id="303" r:id="rId37"/>
    <p:sldId id="308" r:id="rId38"/>
    <p:sldId id="309" r:id="rId39"/>
    <p:sldId id="310" r:id="rId40"/>
    <p:sldId id="29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A0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15" autoAdjust="0"/>
    <p:restoredTop sz="94767" autoAdjust="0"/>
  </p:normalViewPr>
  <p:slideViewPr>
    <p:cSldViewPr snapToGrid="0" snapToObjects="1">
      <p:cViewPr varScale="1">
        <p:scale>
          <a:sx n="107" d="100"/>
          <a:sy n="107" d="100"/>
        </p:scale>
        <p:origin x="258" y="162"/>
      </p:cViewPr>
      <p:guideLst/>
    </p:cSldViewPr>
  </p:slideViewPr>
  <p:outlineViewPr>
    <p:cViewPr>
      <p:scale>
        <a:sx n="33" d="100"/>
        <a:sy n="33" d="100"/>
      </p:scale>
      <p:origin x="0" y="-2430"/>
    </p:cViewPr>
  </p:outlin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4AD98-C779-AD48-8AAF-D721EDEFADDA}" type="datetimeFigureOut">
              <a:rPr lang="en-US" smtClean="0"/>
              <a:t>9/17/2018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FEDA9-A633-D644-A8CE-BDEC3C687CB7}" type="slidenum">
              <a:rPr lang="en-US" smtClean="0"/>
              <a:t>‹#›</a:t>
            </a:fld>
            <a:endParaRPr lang="en-US"/>
          </a:p>
        </p:txBody>
      </p:sp>
    </p:spTree>
    <p:extLst>
      <p:ext uri="{BB962C8B-B14F-4D97-AF65-F5344CB8AC3E}">
        <p14:creationId xmlns:p14="http://schemas.microsoft.com/office/powerpoint/2010/main" val="58841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new Reference field… this</a:t>
            </a:r>
            <a:r>
              <a:rPr lang="en-US" baseline="0" dirty="0" smtClean="0"/>
              <a:t> field has been present on Expense Reports for some time.  We do not use the Reference field, so just leave it blank.</a:t>
            </a:r>
            <a:endParaRPr lang="en-US" dirty="0"/>
          </a:p>
        </p:txBody>
      </p:sp>
      <p:sp>
        <p:nvSpPr>
          <p:cNvPr id="4" name="Slide Number Placeholder 3"/>
          <p:cNvSpPr>
            <a:spLocks noGrp="1"/>
          </p:cNvSpPr>
          <p:nvPr>
            <p:ph type="sldNum" sz="quarter" idx="10"/>
          </p:nvPr>
        </p:nvSpPr>
        <p:spPr/>
        <p:txBody>
          <a:bodyPr/>
          <a:lstStyle/>
          <a:p>
            <a:fld id="{6B0FEDA9-A633-D644-A8CE-BDEC3C687CB7}" type="slidenum">
              <a:rPr lang="en-US" smtClean="0"/>
              <a:t>4</a:t>
            </a:fld>
            <a:endParaRPr lang="en-US"/>
          </a:p>
        </p:txBody>
      </p:sp>
    </p:spTree>
    <p:extLst>
      <p:ext uri="{BB962C8B-B14F-4D97-AF65-F5344CB8AC3E}">
        <p14:creationId xmlns:p14="http://schemas.microsoft.com/office/powerpoint/2010/main" val="1463354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806F31-A8A7-CF43-BE15-E8C0B82D1A63}"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CA6EB-7F71-4E4E-8BAA-EB30D60F1F1E}" type="slidenum">
              <a:rPr lang="en-US" smtClean="0"/>
              <a:t>‹#›</a:t>
            </a:fld>
            <a:endParaRPr lang="en-US"/>
          </a:p>
        </p:txBody>
      </p:sp>
    </p:spTree>
    <p:extLst>
      <p:ext uri="{BB962C8B-B14F-4D97-AF65-F5344CB8AC3E}">
        <p14:creationId xmlns:p14="http://schemas.microsoft.com/office/powerpoint/2010/main" val="526224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806F31-A8A7-CF43-BE15-E8C0B82D1A63}"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CA6EB-7F71-4E4E-8BAA-EB30D60F1F1E}" type="slidenum">
              <a:rPr lang="en-US" smtClean="0"/>
              <a:t>‹#›</a:t>
            </a:fld>
            <a:endParaRPr lang="en-US"/>
          </a:p>
        </p:txBody>
      </p:sp>
    </p:spTree>
    <p:extLst>
      <p:ext uri="{BB962C8B-B14F-4D97-AF65-F5344CB8AC3E}">
        <p14:creationId xmlns:p14="http://schemas.microsoft.com/office/powerpoint/2010/main" val="985836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806F31-A8A7-CF43-BE15-E8C0B82D1A63}"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CA6EB-7F71-4E4E-8BAA-EB30D60F1F1E}" type="slidenum">
              <a:rPr lang="en-US" smtClean="0"/>
              <a:t>‹#›</a:t>
            </a:fld>
            <a:endParaRPr lang="en-US"/>
          </a:p>
        </p:txBody>
      </p:sp>
    </p:spTree>
    <p:extLst>
      <p:ext uri="{BB962C8B-B14F-4D97-AF65-F5344CB8AC3E}">
        <p14:creationId xmlns:p14="http://schemas.microsoft.com/office/powerpoint/2010/main" val="112022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806F31-A8A7-CF43-BE15-E8C0B82D1A63}"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CA6EB-7F71-4E4E-8BAA-EB30D60F1F1E}" type="slidenum">
              <a:rPr lang="en-US" smtClean="0"/>
              <a:t>‹#›</a:t>
            </a:fld>
            <a:endParaRPr lang="en-US"/>
          </a:p>
        </p:txBody>
      </p:sp>
    </p:spTree>
    <p:extLst>
      <p:ext uri="{BB962C8B-B14F-4D97-AF65-F5344CB8AC3E}">
        <p14:creationId xmlns:p14="http://schemas.microsoft.com/office/powerpoint/2010/main" val="924538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806F31-A8A7-CF43-BE15-E8C0B82D1A63}"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CA6EB-7F71-4E4E-8BAA-EB30D60F1F1E}" type="slidenum">
              <a:rPr lang="en-US" smtClean="0"/>
              <a:t>‹#›</a:t>
            </a:fld>
            <a:endParaRPr lang="en-US"/>
          </a:p>
        </p:txBody>
      </p:sp>
    </p:spTree>
    <p:extLst>
      <p:ext uri="{BB962C8B-B14F-4D97-AF65-F5344CB8AC3E}">
        <p14:creationId xmlns:p14="http://schemas.microsoft.com/office/powerpoint/2010/main" val="1674047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806F31-A8A7-CF43-BE15-E8C0B82D1A63}"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CA6EB-7F71-4E4E-8BAA-EB30D60F1F1E}" type="slidenum">
              <a:rPr lang="en-US" smtClean="0"/>
              <a:t>‹#›</a:t>
            </a:fld>
            <a:endParaRPr lang="en-US"/>
          </a:p>
        </p:txBody>
      </p:sp>
    </p:spTree>
    <p:extLst>
      <p:ext uri="{BB962C8B-B14F-4D97-AF65-F5344CB8AC3E}">
        <p14:creationId xmlns:p14="http://schemas.microsoft.com/office/powerpoint/2010/main" val="1529963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806F31-A8A7-CF43-BE15-E8C0B82D1A63}" type="datetimeFigureOut">
              <a:rPr lang="en-US" smtClean="0"/>
              <a:t>9/17/2018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4CA6EB-7F71-4E4E-8BAA-EB30D60F1F1E}" type="slidenum">
              <a:rPr lang="en-US" smtClean="0"/>
              <a:t>‹#›</a:t>
            </a:fld>
            <a:endParaRPr lang="en-US"/>
          </a:p>
        </p:txBody>
      </p:sp>
    </p:spTree>
    <p:extLst>
      <p:ext uri="{BB962C8B-B14F-4D97-AF65-F5344CB8AC3E}">
        <p14:creationId xmlns:p14="http://schemas.microsoft.com/office/powerpoint/2010/main" val="13337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806F31-A8A7-CF43-BE15-E8C0B82D1A63}" type="datetimeFigureOut">
              <a:rPr lang="en-US" smtClean="0"/>
              <a:t>9/17/2018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4CA6EB-7F71-4E4E-8BAA-EB30D60F1F1E}" type="slidenum">
              <a:rPr lang="en-US" smtClean="0"/>
              <a:t>‹#›</a:t>
            </a:fld>
            <a:endParaRPr lang="en-US"/>
          </a:p>
        </p:txBody>
      </p:sp>
    </p:spTree>
    <p:extLst>
      <p:ext uri="{BB962C8B-B14F-4D97-AF65-F5344CB8AC3E}">
        <p14:creationId xmlns:p14="http://schemas.microsoft.com/office/powerpoint/2010/main" val="176159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06F31-A8A7-CF43-BE15-E8C0B82D1A63}" type="datetimeFigureOut">
              <a:rPr lang="en-US" smtClean="0"/>
              <a:t>9/17/2018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4CA6EB-7F71-4E4E-8BAA-EB30D60F1F1E}" type="slidenum">
              <a:rPr lang="en-US" smtClean="0"/>
              <a:t>‹#›</a:t>
            </a:fld>
            <a:endParaRPr lang="en-US"/>
          </a:p>
        </p:txBody>
      </p:sp>
    </p:spTree>
    <p:extLst>
      <p:ext uri="{BB962C8B-B14F-4D97-AF65-F5344CB8AC3E}">
        <p14:creationId xmlns:p14="http://schemas.microsoft.com/office/powerpoint/2010/main" val="187012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806F31-A8A7-CF43-BE15-E8C0B82D1A63}"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CA6EB-7F71-4E4E-8BAA-EB30D60F1F1E}" type="slidenum">
              <a:rPr lang="en-US" smtClean="0"/>
              <a:t>‹#›</a:t>
            </a:fld>
            <a:endParaRPr lang="en-US"/>
          </a:p>
        </p:txBody>
      </p:sp>
    </p:spTree>
    <p:extLst>
      <p:ext uri="{BB962C8B-B14F-4D97-AF65-F5344CB8AC3E}">
        <p14:creationId xmlns:p14="http://schemas.microsoft.com/office/powerpoint/2010/main" val="66531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806F31-A8A7-CF43-BE15-E8C0B82D1A63}"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CA6EB-7F71-4E4E-8BAA-EB30D60F1F1E}" type="slidenum">
              <a:rPr lang="en-US" smtClean="0"/>
              <a:t>‹#›</a:t>
            </a:fld>
            <a:endParaRPr lang="en-US"/>
          </a:p>
        </p:txBody>
      </p:sp>
    </p:spTree>
    <p:extLst>
      <p:ext uri="{BB962C8B-B14F-4D97-AF65-F5344CB8AC3E}">
        <p14:creationId xmlns:p14="http://schemas.microsoft.com/office/powerpoint/2010/main" val="2076883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06F31-A8A7-CF43-BE15-E8C0B82D1A63}" type="datetimeFigureOut">
              <a:rPr lang="en-US" smtClean="0"/>
              <a:t>9/17/2018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CA6EB-7F71-4E4E-8BAA-EB30D60F1F1E}" type="slidenum">
              <a:rPr lang="en-US" smtClean="0"/>
              <a:t>‹#›</a:t>
            </a:fld>
            <a:endParaRPr lang="en-US"/>
          </a:p>
        </p:txBody>
      </p:sp>
    </p:spTree>
    <p:extLst>
      <p:ext uri="{BB962C8B-B14F-4D97-AF65-F5344CB8AC3E}">
        <p14:creationId xmlns:p14="http://schemas.microsoft.com/office/powerpoint/2010/main" val="1744773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4" name="Title 1"/>
          <p:cNvSpPr>
            <a:spLocks noGrp="1"/>
          </p:cNvSpPr>
          <p:nvPr>
            <p:ph type="ctrTitle"/>
          </p:nvPr>
        </p:nvSpPr>
        <p:spPr>
          <a:xfrm>
            <a:off x="1524000" y="1122363"/>
            <a:ext cx="9144000" cy="2387600"/>
          </a:xfrm>
        </p:spPr>
        <p:txBody>
          <a:bodyPr/>
          <a:lstStyle/>
          <a:p>
            <a:r>
              <a:rPr lang="en-US" dirty="0" smtClean="0"/>
              <a:t>Interacting with PeopleSoft Travel &amp; Expenses</a:t>
            </a:r>
            <a:endParaRPr lang="en-US" dirty="0"/>
          </a:p>
        </p:txBody>
      </p:sp>
      <p:sp>
        <p:nvSpPr>
          <p:cNvPr id="5" name="Subtitle 2"/>
          <p:cNvSpPr>
            <a:spLocks noGrp="1"/>
          </p:cNvSpPr>
          <p:nvPr>
            <p:ph type="subTitle" idx="1"/>
          </p:nvPr>
        </p:nvSpPr>
        <p:spPr>
          <a:xfrm>
            <a:off x="1524000" y="3974123"/>
            <a:ext cx="9144000" cy="1415561"/>
          </a:xfrm>
        </p:spPr>
        <p:txBody>
          <a:bodyPr/>
          <a:lstStyle/>
          <a:p>
            <a:r>
              <a:rPr lang="en-US" dirty="0" smtClean="0"/>
              <a:t>Kate Smith and Kristi Bradshaw</a:t>
            </a:r>
          </a:p>
          <a:p>
            <a:r>
              <a:rPr lang="en-US" dirty="0" smtClean="0"/>
              <a:t>Information Technology Services</a:t>
            </a:r>
          </a:p>
          <a:p>
            <a:endParaRPr lang="en-US" dirty="0"/>
          </a:p>
          <a:p>
            <a:endParaRPr lang="en-US" dirty="0"/>
          </a:p>
        </p:txBody>
      </p:sp>
    </p:spTree>
    <p:extLst>
      <p:ext uri="{BB962C8B-B14F-4D97-AF65-F5344CB8AC3E}">
        <p14:creationId xmlns:p14="http://schemas.microsoft.com/office/powerpoint/2010/main" val="601147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a:xfrm>
            <a:off x="663191" y="106507"/>
            <a:ext cx="11443816" cy="1325563"/>
          </a:xfrm>
        </p:spPr>
        <p:txBody>
          <a:bodyPr/>
          <a:lstStyle/>
          <a:p>
            <a:r>
              <a:rPr lang="en-US" dirty="0" smtClean="0"/>
              <a:t>New </a:t>
            </a:r>
            <a:r>
              <a:rPr lang="en-US" dirty="0"/>
              <a:t>Classic Plus </a:t>
            </a:r>
            <a:r>
              <a:rPr lang="en-US" dirty="0" smtClean="0"/>
              <a:t>Pages – View Cash Advance</a:t>
            </a:r>
            <a:endParaRPr lang="en-US" dirty="0"/>
          </a:p>
        </p:txBody>
      </p:sp>
      <p:pic>
        <p:nvPicPr>
          <p:cNvPr id="4" name="Picture 3"/>
          <p:cNvPicPr>
            <a:picLocks noChangeAspect="1"/>
          </p:cNvPicPr>
          <p:nvPr/>
        </p:nvPicPr>
        <p:blipFill>
          <a:blip r:embed="rId3"/>
          <a:stretch>
            <a:fillRect/>
          </a:stretch>
        </p:blipFill>
        <p:spPr>
          <a:xfrm>
            <a:off x="1772384" y="1108931"/>
            <a:ext cx="8743218" cy="4986709"/>
          </a:xfrm>
          <a:prstGeom prst="rect">
            <a:avLst/>
          </a:prstGeom>
          <a:ln>
            <a:solidFill>
              <a:schemeClr val="tx1"/>
            </a:solidFill>
          </a:ln>
        </p:spPr>
      </p:pic>
    </p:spTree>
    <p:extLst>
      <p:ext uri="{BB962C8B-B14F-4D97-AF65-F5344CB8AC3E}">
        <p14:creationId xmlns:p14="http://schemas.microsoft.com/office/powerpoint/2010/main" val="4257143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a:xfrm>
            <a:off x="263769" y="105148"/>
            <a:ext cx="11090031" cy="1325563"/>
          </a:xfrm>
        </p:spPr>
        <p:txBody>
          <a:bodyPr/>
          <a:lstStyle/>
          <a:p>
            <a:r>
              <a:rPr lang="en-US" dirty="0" smtClean="0"/>
              <a:t>New </a:t>
            </a:r>
            <a:r>
              <a:rPr lang="en-US" dirty="0"/>
              <a:t>Classic Plus </a:t>
            </a:r>
            <a:r>
              <a:rPr lang="en-US" dirty="0" smtClean="0"/>
              <a:t>Pages – Create Expense Report</a:t>
            </a:r>
            <a:endParaRPr lang="en-US" dirty="0"/>
          </a:p>
        </p:txBody>
      </p:sp>
      <p:pic>
        <p:nvPicPr>
          <p:cNvPr id="4" name="Picture 3"/>
          <p:cNvPicPr>
            <a:picLocks noChangeAspect="1"/>
          </p:cNvPicPr>
          <p:nvPr/>
        </p:nvPicPr>
        <p:blipFill>
          <a:blip r:embed="rId3"/>
          <a:stretch>
            <a:fillRect/>
          </a:stretch>
        </p:blipFill>
        <p:spPr>
          <a:xfrm>
            <a:off x="2072811" y="3672987"/>
            <a:ext cx="8046375" cy="2430030"/>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1817318" y="1165437"/>
            <a:ext cx="8557363" cy="2376200"/>
          </a:xfrm>
          <a:prstGeom prst="rect">
            <a:avLst/>
          </a:prstGeom>
          <a:ln>
            <a:solidFill>
              <a:schemeClr val="tx1"/>
            </a:solidFill>
          </a:ln>
        </p:spPr>
      </p:pic>
      <p:sp>
        <p:nvSpPr>
          <p:cNvPr id="6" name="TextBox 5"/>
          <p:cNvSpPr txBox="1"/>
          <p:nvPr/>
        </p:nvSpPr>
        <p:spPr>
          <a:xfrm rot="16200000">
            <a:off x="-948190" y="3356971"/>
            <a:ext cx="4625124" cy="369332"/>
          </a:xfrm>
          <a:prstGeom prst="rect">
            <a:avLst/>
          </a:prstGeom>
          <a:noFill/>
        </p:spPr>
        <p:txBody>
          <a:bodyPr wrap="square" rtlCol="0">
            <a:spAutoFit/>
          </a:bodyPr>
          <a:lstStyle/>
          <a:p>
            <a:r>
              <a:rPr lang="en-US" dirty="0"/>
              <a:t> </a:t>
            </a:r>
            <a:r>
              <a:rPr lang="en-US" dirty="0" smtClean="0"/>
              <a:t>             Classic 		  Classic Plus</a:t>
            </a:r>
            <a:endParaRPr lang="en-US" dirty="0"/>
          </a:p>
        </p:txBody>
      </p:sp>
    </p:spTree>
    <p:extLst>
      <p:ext uri="{BB962C8B-B14F-4D97-AF65-F5344CB8AC3E}">
        <p14:creationId xmlns:p14="http://schemas.microsoft.com/office/powerpoint/2010/main" val="709078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a:xfrm>
            <a:off x="263769" y="105148"/>
            <a:ext cx="11090031" cy="1325563"/>
          </a:xfrm>
        </p:spPr>
        <p:txBody>
          <a:bodyPr/>
          <a:lstStyle/>
          <a:p>
            <a:r>
              <a:rPr lang="en-US" dirty="0" smtClean="0"/>
              <a:t>New </a:t>
            </a:r>
            <a:r>
              <a:rPr lang="en-US" dirty="0"/>
              <a:t>Classic Plus </a:t>
            </a:r>
            <a:r>
              <a:rPr lang="en-US" dirty="0" smtClean="0"/>
              <a:t>Pages – Print Expense Report</a:t>
            </a:r>
            <a:endParaRPr lang="en-US" dirty="0"/>
          </a:p>
        </p:txBody>
      </p:sp>
      <p:pic>
        <p:nvPicPr>
          <p:cNvPr id="4" name="Picture 3"/>
          <p:cNvPicPr>
            <a:picLocks noChangeAspect="1"/>
          </p:cNvPicPr>
          <p:nvPr/>
        </p:nvPicPr>
        <p:blipFill>
          <a:blip r:embed="rId3"/>
          <a:stretch>
            <a:fillRect/>
          </a:stretch>
        </p:blipFill>
        <p:spPr>
          <a:xfrm>
            <a:off x="1343025" y="1900237"/>
            <a:ext cx="9505950" cy="3057525"/>
          </a:xfrm>
          <a:prstGeom prst="rect">
            <a:avLst/>
          </a:prstGeom>
          <a:ln>
            <a:solidFill>
              <a:schemeClr val="tx1"/>
            </a:solidFill>
          </a:ln>
        </p:spPr>
      </p:pic>
    </p:spTree>
    <p:extLst>
      <p:ext uri="{BB962C8B-B14F-4D97-AF65-F5344CB8AC3E}">
        <p14:creationId xmlns:p14="http://schemas.microsoft.com/office/powerpoint/2010/main" val="3528743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a:xfrm>
            <a:off x="263769" y="105148"/>
            <a:ext cx="11090031" cy="1325563"/>
          </a:xfrm>
        </p:spPr>
        <p:txBody>
          <a:bodyPr/>
          <a:lstStyle/>
          <a:p>
            <a:r>
              <a:rPr lang="en-US" dirty="0" smtClean="0"/>
              <a:t>New </a:t>
            </a:r>
            <a:r>
              <a:rPr lang="en-US" dirty="0"/>
              <a:t>Classic Plus </a:t>
            </a:r>
            <a:r>
              <a:rPr lang="en-US" dirty="0" smtClean="0"/>
              <a:t>Pages – View Expense Report</a:t>
            </a:r>
            <a:endParaRPr lang="en-US" dirty="0"/>
          </a:p>
        </p:txBody>
      </p:sp>
      <p:pic>
        <p:nvPicPr>
          <p:cNvPr id="5" name="Picture 4"/>
          <p:cNvPicPr>
            <a:picLocks noChangeAspect="1"/>
          </p:cNvPicPr>
          <p:nvPr/>
        </p:nvPicPr>
        <p:blipFill>
          <a:blip r:embed="rId3"/>
          <a:stretch>
            <a:fillRect/>
          </a:stretch>
        </p:blipFill>
        <p:spPr>
          <a:xfrm>
            <a:off x="3596743" y="1205286"/>
            <a:ext cx="4998513" cy="4933934"/>
          </a:xfrm>
          <a:prstGeom prst="rect">
            <a:avLst/>
          </a:prstGeom>
          <a:ln>
            <a:solidFill>
              <a:schemeClr val="tx1"/>
            </a:solidFill>
          </a:ln>
        </p:spPr>
      </p:pic>
    </p:spTree>
    <p:extLst>
      <p:ext uri="{BB962C8B-B14F-4D97-AF65-F5344CB8AC3E}">
        <p14:creationId xmlns:p14="http://schemas.microsoft.com/office/powerpoint/2010/main" val="3467892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a:xfrm>
            <a:off x="263769" y="105148"/>
            <a:ext cx="11090031" cy="1325563"/>
          </a:xfrm>
        </p:spPr>
        <p:txBody>
          <a:bodyPr/>
          <a:lstStyle/>
          <a:p>
            <a:r>
              <a:rPr lang="en-US" dirty="0" smtClean="0"/>
              <a:t>New </a:t>
            </a:r>
            <a:r>
              <a:rPr lang="en-US" dirty="0"/>
              <a:t>Classic Plus </a:t>
            </a:r>
            <a:r>
              <a:rPr lang="en-US" dirty="0" smtClean="0"/>
              <a:t>Pages – View Expense Report</a:t>
            </a:r>
            <a:endParaRPr lang="en-US" dirty="0"/>
          </a:p>
        </p:txBody>
      </p:sp>
      <p:pic>
        <p:nvPicPr>
          <p:cNvPr id="9" name="Picture 8"/>
          <p:cNvPicPr>
            <a:picLocks noChangeAspect="1"/>
          </p:cNvPicPr>
          <p:nvPr/>
        </p:nvPicPr>
        <p:blipFill>
          <a:blip r:embed="rId3"/>
          <a:stretch>
            <a:fillRect/>
          </a:stretch>
        </p:blipFill>
        <p:spPr>
          <a:xfrm>
            <a:off x="1184030" y="1185582"/>
            <a:ext cx="9692055" cy="4901327"/>
          </a:xfrm>
          <a:prstGeom prst="rect">
            <a:avLst/>
          </a:prstGeom>
          <a:ln>
            <a:solidFill>
              <a:schemeClr val="tx1"/>
            </a:solidFill>
          </a:ln>
        </p:spPr>
      </p:pic>
    </p:spTree>
    <p:extLst>
      <p:ext uri="{BB962C8B-B14F-4D97-AF65-F5344CB8AC3E}">
        <p14:creationId xmlns:p14="http://schemas.microsoft.com/office/powerpoint/2010/main" val="1470372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a:xfrm>
            <a:off x="263769" y="105148"/>
            <a:ext cx="11090031" cy="1325563"/>
          </a:xfrm>
        </p:spPr>
        <p:txBody>
          <a:bodyPr/>
          <a:lstStyle/>
          <a:p>
            <a:r>
              <a:rPr lang="en-US" dirty="0" smtClean="0"/>
              <a:t>New </a:t>
            </a:r>
            <a:r>
              <a:rPr lang="en-US" dirty="0"/>
              <a:t>Classic Plus </a:t>
            </a:r>
            <a:r>
              <a:rPr lang="en-US" dirty="0" smtClean="0"/>
              <a:t>Pages – View Expense Report</a:t>
            </a:r>
            <a:endParaRPr lang="en-US" dirty="0"/>
          </a:p>
        </p:txBody>
      </p:sp>
      <p:pic>
        <p:nvPicPr>
          <p:cNvPr id="8" name="Picture 7"/>
          <p:cNvPicPr>
            <a:picLocks noChangeAspect="1"/>
          </p:cNvPicPr>
          <p:nvPr/>
        </p:nvPicPr>
        <p:blipFill>
          <a:blip r:embed="rId3"/>
          <a:stretch>
            <a:fillRect/>
          </a:stretch>
        </p:blipFill>
        <p:spPr>
          <a:xfrm>
            <a:off x="338655" y="1187607"/>
            <a:ext cx="11514690" cy="4729616"/>
          </a:xfrm>
          <a:prstGeom prst="rect">
            <a:avLst/>
          </a:prstGeom>
          <a:ln>
            <a:solidFill>
              <a:schemeClr val="tx1"/>
            </a:solidFill>
          </a:ln>
        </p:spPr>
      </p:pic>
    </p:spTree>
    <p:extLst>
      <p:ext uri="{BB962C8B-B14F-4D97-AF65-F5344CB8AC3E}">
        <p14:creationId xmlns:p14="http://schemas.microsoft.com/office/powerpoint/2010/main" val="3608193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 y="-171450"/>
            <a:ext cx="12192000" cy="7112000"/>
          </a:xfrm>
          <a:prstGeom prst="rect">
            <a:avLst/>
          </a:prstGeom>
        </p:spPr>
      </p:pic>
      <p:sp>
        <p:nvSpPr>
          <p:cNvPr id="2" name="Title 1"/>
          <p:cNvSpPr>
            <a:spLocks noGrp="1"/>
          </p:cNvSpPr>
          <p:nvPr>
            <p:ph type="title"/>
          </p:nvPr>
        </p:nvSpPr>
        <p:spPr>
          <a:xfrm>
            <a:off x="838200" y="105148"/>
            <a:ext cx="10515600" cy="1325563"/>
          </a:xfrm>
        </p:spPr>
        <p:txBody>
          <a:bodyPr/>
          <a:lstStyle/>
          <a:p>
            <a:r>
              <a:rPr lang="en-US" dirty="0" smtClean="0"/>
              <a:t>New </a:t>
            </a:r>
            <a:r>
              <a:rPr lang="en-US" dirty="0"/>
              <a:t>Classic Plus </a:t>
            </a:r>
            <a:r>
              <a:rPr lang="en-US" dirty="0" smtClean="0"/>
              <a:t>Pages – Expense Processing</a:t>
            </a:r>
            <a:endParaRPr lang="en-US" dirty="0"/>
          </a:p>
        </p:txBody>
      </p:sp>
      <p:pic>
        <p:nvPicPr>
          <p:cNvPr id="5" name="Picture 4"/>
          <p:cNvPicPr>
            <a:picLocks noChangeAspect="1"/>
          </p:cNvPicPr>
          <p:nvPr/>
        </p:nvPicPr>
        <p:blipFill rotWithShape="1">
          <a:blip r:embed="rId3"/>
          <a:srcRect t="7239"/>
          <a:stretch/>
        </p:blipFill>
        <p:spPr>
          <a:xfrm>
            <a:off x="1388268" y="1351581"/>
            <a:ext cx="9413082" cy="4713073"/>
          </a:xfrm>
          <a:prstGeom prst="rect">
            <a:avLst/>
          </a:prstGeom>
          <a:ln>
            <a:solidFill>
              <a:schemeClr val="tx1"/>
            </a:solidFill>
          </a:ln>
        </p:spPr>
      </p:pic>
    </p:spTree>
    <p:extLst>
      <p:ext uri="{BB962C8B-B14F-4D97-AF65-F5344CB8AC3E}">
        <p14:creationId xmlns:p14="http://schemas.microsoft.com/office/powerpoint/2010/main" val="1179116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 y="-171450"/>
            <a:ext cx="12192000" cy="7112000"/>
          </a:xfrm>
          <a:prstGeom prst="rect">
            <a:avLst/>
          </a:prstGeom>
        </p:spPr>
      </p:pic>
      <p:sp>
        <p:nvSpPr>
          <p:cNvPr id="2" name="Title 1"/>
          <p:cNvSpPr>
            <a:spLocks noGrp="1"/>
          </p:cNvSpPr>
          <p:nvPr>
            <p:ph type="title"/>
          </p:nvPr>
        </p:nvSpPr>
        <p:spPr>
          <a:xfrm>
            <a:off x="659423" y="105148"/>
            <a:ext cx="11438791" cy="1325563"/>
          </a:xfrm>
        </p:spPr>
        <p:txBody>
          <a:bodyPr/>
          <a:lstStyle/>
          <a:p>
            <a:r>
              <a:rPr lang="en-US" dirty="0" smtClean="0"/>
              <a:t>New </a:t>
            </a:r>
            <a:r>
              <a:rPr lang="en-US" dirty="0"/>
              <a:t>Classic Plus </a:t>
            </a:r>
            <a:r>
              <a:rPr lang="en-US" dirty="0" smtClean="0"/>
              <a:t>Pages – Authorize Expense Users</a:t>
            </a:r>
            <a:endParaRPr lang="en-US" dirty="0"/>
          </a:p>
        </p:txBody>
      </p:sp>
      <p:pic>
        <p:nvPicPr>
          <p:cNvPr id="6" name="Picture 5"/>
          <p:cNvPicPr>
            <a:picLocks noChangeAspect="1"/>
          </p:cNvPicPr>
          <p:nvPr/>
        </p:nvPicPr>
        <p:blipFill>
          <a:blip r:embed="rId3"/>
          <a:stretch>
            <a:fillRect/>
          </a:stretch>
        </p:blipFill>
        <p:spPr>
          <a:xfrm>
            <a:off x="2339944" y="1430711"/>
            <a:ext cx="7509730" cy="4470279"/>
          </a:xfrm>
          <a:prstGeom prst="rect">
            <a:avLst/>
          </a:prstGeom>
          <a:ln>
            <a:solidFill>
              <a:schemeClr val="tx1"/>
            </a:solidFill>
          </a:ln>
        </p:spPr>
      </p:pic>
    </p:spTree>
    <p:extLst>
      <p:ext uri="{BB962C8B-B14F-4D97-AF65-F5344CB8AC3E}">
        <p14:creationId xmlns:p14="http://schemas.microsoft.com/office/powerpoint/2010/main" val="2984471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 y="-171450"/>
            <a:ext cx="12192000" cy="7112000"/>
          </a:xfrm>
          <a:prstGeom prst="rect">
            <a:avLst/>
          </a:prstGeom>
        </p:spPr>
      </p:pic>
      <p:sp>
        <p:nvSpPr>
          <p:cNvPr id="2" name="Title 1"/>
          <p:cNvSpPr>
            <a:spLocks noGrp="1"/>
          </p:cNvSpPr>
          <p:nvPr>
            <p:ph type="title"/>
          </p:nvPr>
        </p:nvSpPr>
        <p:spPr>
          <a:xfrm>
            <a:off x="659423" y="105148"/>
            <a:ext cx="11438791" cy="1325563"/>
          </a:xfrm>
        </p:spPr>
        <p:txBody>
          <a:bodyPr/>
          <a:lstStyle/>
          <a:p>
            <a:r>
              <a:rPr lang="en-US" dirty="0" smtClean="0"/>
              <a:t>New </a:t>
            </a:r>
            <a:r>
              <a:rPr lang="en-US" dirty="0"/>
              <a:t>Classic Plus </a:t>
            </a:r>
            <a:r>
              <a:rPr lang="en-US" dirty="0" smtClean="0"/>
              <a:t>Pages – Reassign Approval Work</a:t>
            </a:r>
            <a:endParaRPr lang="en-US" dirty="0"/>
          </a:p>
        </p:txBody>
      </p:sp>
      <p:pic>
        <p:nvPicPr>
          <p:cNvPr id="8" name="Picture 7"/>
          <p:cNvPicPr>
            <a:picLocks noChangeAspect="1"/>
          </p:cNvPicPr>
          <p:nvPr/>
        </p:nvPicPr>
        <p:blipFill>
          <a:blip r:embed="rId3"/>
          <a:stretch>
            <a:fillRect/>
          </a:stretch>
        </p:blipFill>
        <p:spPr>
          <a:xfrm>
            <a:off x="471616" y="1845652"/>
            <a:ext cx="11246386" cy="3535240"/>
          </a:xfrm>
          <a:prstGeom prst="rect">
            <a:avLst/>
          </a:prstGeom>
          <a:ln>
            <a:solidFill>
              <a:schemeClr val="tx1"/>
            </a:solidFill>
          </a:ln>
        </p:spPr>
      </p:pic>
    </p:spTree>
    <p:extLst>
      <p:ext uri="{BB962C8B-B14F-4D97-AF65-F5344CB8AC3E}">
        <p14:creationId xmlns:p14="http://schemas.microsoft.com/office/powerpoint/2010/main" val="4103929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p:txBody>
          <a:bodyPr/>
          <a:lstStyle/>
          <a:p>
            <a:r>
              <a:rPr lang="en-US" dirty="0" smtClean="0"/>
              <a:t>Annual Maintenance Release Preparation</a:t>
            </a:r>
            <a:endParaRPr lang="en-US" dirty="0"/>
          </a:p>
        </p:txBody>
      </p:sp>
      <p:sp>
        <p:nvSpPr>
          <p:cNvPr id="4" name="Content Placeholder 3"/>
          <p:cNvSpPr>
            <a:spLocks noGrp="1"/>
          </p:cNvSpPr>
          <p:nvPr>
            <p:ph idx="1"/>
          </p:nvPr>
        </p:nvSpPr>
        <p:spPr/>
        <p:txBody>
          <a:bodyPr>
            <a:normAutofit/>
          </a:bodyPr>
          <a:lstStyle/>
          <a:p>
            <a:r>
              <a:rPr lang="en-US" sz="3200" dirty="0" smtClean="0"/>
              <a:t>Fully approve OR send back all transactions</a:t>
            </a:r>
          </a:p>
          <a:p>
            <a:endParaRPr lang="en-US" sz="3200" dirty="0" smtClean="0"/>
          </a:p>
          <a:p>
            <a:r>
              <a:rPr lang="en-US" sz="3200" dirty="0" smtClean="0"/>
              <a:t>No transactions should be in workflow</a:t>
            </a:r>
            <a:endParaRPr lang="en-US" sz="3200" dirty="0"/>
          </a:p>
        </p:txBody>
      </p:sp>
      <p:pic>
        <p:nvPicPr>
          <p:cNvPr id="5" name="Picture 4" descr="Stage 7 – Message Outline | Biblical Preach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116" y="2373923"/>
            <a:ext cx="4520279" cy="3537118"/>
          </a:xfrm>
          <a:prstGeom prst="rect">
            <a:avLst/>
          </a:prstGeom>
        </p:spPr>
      </p:pic>
    </p:spTree>
    <p:extLst>
      <p:ext uri="{BB962C8B-B14F-4D97-AF65-F5344CB8AC3E}">
        <p14:creationId xmlns:p14="http://schemas.microsoft.com/office/powerpoint/2010/main" val="597170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4" name="Title 3"/>
          <p:cNvSpPr>
            <a:spLocks noGrp="1"/>
          </p:cNvSpPr>
          <p:nvPr>
            <p:ph type="title"/>
          </p:nvPr>
        </p:nvSpPr>
        <p:spPr/>
        <p:txBody>
          <a:bodyPr/>
          <a:lstStyle/>
          <a:p>
            <a:r>
              <a:rPr lang="en-US" dirty="0" smtClean="0"/>
              <a:t>Travel and Expense Support</a:t>
            </a:r>
            <a:endParaRPr lang="en-US" dirty="0"/>
          </a:p>
        </p:txBody>
      </p:sp>
      <p:sp>
        <p:nvSpPr>
          <p:cNvPr id="5" name="Content Placeholder 4"/>
          <p:cNvSpPr>
            <a:spLocks noGrp="1"/>
          </p:cNvSpPr>
          <p:nvPr>
            <p:ph sz="half" idx="1"/>
          </p:nvPr>
        </p:nvSpPr>
        <p:spPr/>
        <p:txBody>
          <a:bodyPr/>
          <a:lstStyle/>
          <a:p>
            <a:pPr marL="0" indent="0">
              <a:buNone/>
            </a:pPr>
            <a:r>
              <a:rPr lang="en-US" b="1" dirty="0" smtClean="0"/>
              <a:t>Kate Smith</a:t>
            </a:r>
          </a:p>
          <a:p>
            <a:pPr lvl="1"/>
            <a:r>
              <a:rPr lang="en-US" dirty="0" smtClean="0"/>
              <a:t>Kate joined ITS in 2012 supporting the Travel and Expense module and is transitioning to the General Ledger and Commitment Control modules. Prior to joining ITS, she served in various roles in consumer banking and college administration. Kate received a Bachelor of Arts degree in Business Administration from Piedmont College.</a:t>
            </a:r>
          </a:p>
        </p:txBody>
      </p:sp>
      <p:sp>
        <p:nvSpPr>
          <p:cNvPr id="7" name="Content Placeholder 6"/>
          <p:cNvSpPr>
            <a:spLocks noGrp="1"/>
          </p:cNvSpPr>
          <p:nvPr>
            <p:ph sz="half" idx="2"/>
          </p:nvPr>
        </p:nvSpPr>
        <p:spPr>
          <a:xfrm>
            <a:off x="6830437" y="1841905"/>
            <a:ext cx="5066491" cy="4351338"/>
          </a:xfrm>
        </p:spPr>
        <p:txBody>
          <a:bodyPr/>
          <a:lstStyle/>
          <a:p>
            <a:pPr marL="0" indent="0">
              <a:buNone/>
            </a:pPr>
            <a:r>
              <a:rPr lang="en-US" b="1" dirty="0" smtClean="0"/>
              <a:t>Kristi Bradshaw</a:t>
            </a:r>
          </a:p>
          <a:p>
            <a:pPr lvl="1"/>
            <a:r>
              <a:rPr lang="en-US" dirty="0" smtClean="0"/>
              <a:t>Kristi has been employed with ITS for over 3 years. She has supported the General Ledger and Commitment Control modules and is transitioning to the Travel and Expense module.  Prior to joining ITS, Kristi spent over 20 years in the banking industry, serving in various roles. </a:t>
            </a:r>
            <a:endParaRPr lang="en-US" dirty="0"/>
          </a:p>
        </p:txBody>
      </p:sp>
      <p:pic>
        <p:nvPicPr>
          <p:cNvPr id="1026" name="Picture 2" descr="bf489746-a046-442e-919a-e4b96bdde408@namprd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3492" y="2381487"/>
            <a:ext cx="1289015" cy="173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137285" y="2381487"/>
            <a:ext cx="1401829" cy="1707356"/>
          </a:xfrm>
          <a:prstGeom prst="rect">
            <a:avLst/>
          </a:prstGeom>
        </p:spPr>
      </p:pic>
    </p:spTree>
    <p:extLst>
      <p:ext uri="{BB962C8B-B14F-4D97-AF65-F5344CB8AC3E}">
        <p14:creationId xmlns:p14="http://schemas.microsoft.com/office/powerpoint/2010/main" val="3519652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p:txBody>
          <a:bodyPr/>
          <a:lstStyle/>
          <a:p>
            <a:pPr algn="ctr"/>
            <a:r>
              <a:rPr lang="en-US" dirty="0" smtClean="0"/>
              <a:t>New Query BOR_EX_DESIGNATED_APPROVERS</a:t>
            </a:r>
            <a:endParaRPr lang="en-US" dirty="0"/>
          </a:p>
        </p:txBody>
      </p:sp>
      <p:sp>
        <p:nvSpPr>
          <p:cNvPr id="4" name="Content Placeholder 3"/>
          <p:cNvSpPr>
            <a:spLocks noGrp="1"/>
          </p:cNvSpPr>
          <p:nvPr>
            <p:ph idx="1"/>
          </p:nvPr>
        </p:nvSpPr>
        <p:spPr>
          <a:xfrm>
            <a:off x="501162" y="1758462"/>
            <a:ext cx="11113476" cy="4418501"/>
          </a:xfrm>
        </p:spPr>
        <p:txBody>
          <a:bodyPr/>
          <a:lstStyle/>
          <a:p>
            <a:pPr marL="0" indent="0">
              <a:buNone/>
            </a:pPr>
            <a:r>
              <a:rPr lang="en-US" dirty="0" smtClean="0"/>
              <a:t>Returns all employees with a Designated Approver. Available now in FPROD.</a:t>
            </a:r>
          </a:p>
        </p:txBody>
      </p:sp>
      <p:pic>
        <p:nvPicPr>
          <p:cNvPr id="5" name="Picture 4"/>
          <p:cNvPicPr>
            <a:picLocks noChangeAspect="1"/>
          </p:cNvPicPr>
          <p:nvPr/>
        </p:nvPicPr>
        <p:blipFill>
          <a:blip r:embed="rId3"/>
          <a:stretch>
            <a:fillRect/>
          </a:stretch>
        </p:blipFill>
        <p:spPr>
          <a:xfrm>
            <a:off x="1853570" y="2332526"/>
            <a:ext cx="8484859" cy="3844437"/>
          </a:xfrm>
          <a:prstGeom prst="rect">
            <a:avLst/>
          </a:prstGeom>
          <a:ln>
            <a:solidFill>
              <a:schemeClr val="tx1"/>
            </a:solidFill>
          </a:ln>
        </p:spPr>
      </p:pic>
      <p:sp>
        <p:nvSpPr>
          <p:cNvPr id="6" name="Rounded Rectangle 5"/>
          <p:cNvSpPr/>
          <p:nvPr/>
        </p:nvSpPr>
        <p:spPr>
          <a:xfrm>
            <a:off x="7244177" y="5108331"/>
            <a:ext cx="3094252" cy="51874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0913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a:xfrm>
            <a:off x="838200" y="553915"/>
            <a:ext cx="10515600" cy="1949023"/>
          </a:xfrm>
        </p:spPr>
        <p:txBody>
          <a:bodyPr>
            <a:noAutofit/>
          </a:bodyPr>
          <a:lstStyle/>
          <a:p>
            <a:pPr algn="ctr"/>
            <a:r>
              <a:rPr lang="en-US" dirty="0"/>
              <a:t>How </a:t>
            </a:r>
            <a:r>
              <a:rPr lang="en-US" dirty="0" smtClean="0"/>
              <a:t>does the process flow for Travel and Expense payments </a:t>
            </a:r>
            <a:r>
              <a:rPr lang="en-US" i="1" dirty="0" smtClean="0"/>
              <a:t>interact</a:t>
            </a:r>
            <a:r>
              <a:rPr lang="en-US" dirty="0" smtClean="0"/>
              <a:t> with Accounts Payable?</a:t>
            </a:r>
            <a:endParaRPr lang="en-US" dirty="0"/>
          </a:p>
        </p:txBody>
      </p:sp>
    </p:spTree>
    <p:extLst>
      <p:ext uri="{BB962C8B-B14F-4D97-AF65-F5344CB8AC3E}">
        <p14:creationId xmlns:p14="http://schemas.microsoft.com/office/powerpoint/2010/main" val="2542961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p:txBody>
          <a:bodyPr/>
          <a:lstStyle/>
          <a:p>
            <a:r>
              <a:rPr lang="en-US" dirty="0" smtClean="0"/>
              <a:t>Expense Report Payment Process</a:t>
            </a:r>
            <a:endParaRPr lang="en-US" dirty="0"/>
          </a:p>
        </p:txBody>
      </p:sp>
      <p:pic>
        <p:nvPicPr>
          <p:cNvPr id="5" name="Picture 4"/>
          <p:cNvPicPr>
            <a:picLocks noChangeAspect="1"/>
          </p:cNvPicPr>
          <p:nvPr/>
        </p:nvPicPr>
        <p:blipFill>
          <a:blip r:embed="rId3"/>
          <a:stretch>
            <a:fillRect/>
          </a:stretch>
        </p:blipFill>
        <p:spPr>
          <a:xfrm>
            <a:off x="84646" y="2328861"/>
            <a:ext cx="12022708" cy="2622517"/>
          </a:xfrm>
          <a:prstGeom prst="rect">
            <a:avLst/>
          </a:prstGeom>
        </p:spPr>
      </p:pic>
    </p:spTree>
    <p:extLst>
      <p:ext uri="{BB962C8B-B14F-4D97-AF65-F5344CB8AC3E}">
        <p14:creationId xmlns:p14="http://schemas.microsoft.com/office/powerpoint/2010/main" val="365657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p:txBody>
          <a:bodyPr/>
          <a:lstStyle/>
          <a:p>
            <a:r>
              <a:rPr lang="en-US" dirty="0"/>
              <a:t>How to </a:t>
            </a:r>
            <a:r>
              <a:rPr lang="en-US" dirty="0" smtClean="0"/>
              <a:t>Void </a:t>
            </a:r>
            <a:r>
              <a:rPr lang="en-US" dirty="0"/>
              <a:t>an Expense </a:t>
            </a:r>
            <a:r>
              <a:rPr lang="en-US" dirty="0" smtClean="0"/>
              <a:t>payment </a:t>
            </a:r>
            <a:r>
              <a:rPr lang="en-US" dirty="0"/>
              <a:t>and reissue to a different </a:t>
            </a:r>
            <a:r>
              <a:rPr lang="en-US" dirty="0" smtClean="0"/>
              <a:t>bank account </a:t>
            </a:r>
            <a:r>
              <a:rPr lang="en-US" dirty="0"/>
              <a:t>or as a check</a:t>
            </a:r>
          </a:p>
        </p:txBody>
      </p:sp>
      <p:pic>
        <p:nvPicPr>
          <p:cNvPr id="7" name="Picture 6"/>
          <p:cNvPicPr>
            <a:picLocks noChangeAspect="1"/>
          </p:cNvPicPr>
          <p:nvPr/>
        </p:nvPicPr>
        <p:blipFill>
          <a:blip r:embed="rId3"/>
          <a:stretch>
            <a:fillRect/>
          </a:stretch>
        </p:blipFill>
        <p:spPr>
          <a:xfrm rot="783556">
            <a:off x="1196890" y="2924737"/>
            <a:ext cx="3904126" cy="1472181"/>
          </a:xfrm>
          <a:prstGeom prst="rect">
            <a:avLst/>
          </a:prstGeom>
        </p:spPr>
      </p:pic>
      <p:pic>
        <p:nvPicPr>
          <p:cNvPr id="8" name="Picture 7"/>
          <p:cNvPicPr>
            <a:picLocks noChangeAspect="1"/>
          </p:cNvPicPr>
          <p:nvPr/>
        </p:nvPicPr>
        <p:blipFill>
          <a:blip r:embed="rId4"/>
          <a:stretch>
            <a:fillRect/>
          </a:stretch>
        </p:blipFill>
        <p:spPr>
          <a:xfrm>
            <a:off x="5904284" y="2392904"/>
            <a:ext cx="5449516" cy="2535846"/>
          </a:xfrm>
          <a:prstGeom prst="rect">
            <a:avLst/>
          </a:prstGeom>
        </p:spPr>
      </p:pic>
    </p:spTree>
    <p:extLst>
      <p:ext uri="{BB962C8B-B14F-4D97-AF65-F5344CB8AC3E}">
        <p14:creationId xmlns:p14="http://schemas.microsoft.com/office/powerpoint/2010/main" val="233883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4" name="Title 3"/>
          <p:cNvSpPr>
            <a:spLocks noGrp="1"/>
          </p:cNvSpPr>
          <p:nvPr>
            <p:ph type="title"/>
          </p:nvPr>
        </p:nvSpPr>
        <p:spPr>
          <a:xfrm>
            <a:off x="710119" y="365125"/>
            <a:ext cx="10643681" cy="1325563"/>
          </a:xfrm>
        </p:spPr>
        <p:txBody>
          <a:bodyPr/>
          <a:lstStyle/>
          <a:p>
            <a:r>
              <a:rPr lang="en-US" dirty="0" smtClean="0"/>
              <a:t>Expense Report Void/Reissue Payment Process</a:t>
            </a:r>
            <a:endParaRPr lang="en-US" dirty="0"/>
          </a:p>
        </p:txBody>
      </p:sp>
      <p:pic>
        <p:nvPicPr>
          <p:cNvPr id="6" name="Picture 5"/>
          <p:cNvPicPr>
            <a:picLocks noChangeAspect="1"/>
          </p:cNvPicPr>
          <p:nvPr/>
        </p:nvPicPr>
        <p:blipFill>
          <a:blip r:embed="rId3"/>
          <a:stretch>
            <a:fillRect/>
          </a:stretch>
        </p:blipFill>
        <p:spPr>
          <a:xfrm>
            <a:off x="141025" y="2357437"/>
            <a:ext cx="11909950" cy="1954587"/>
          </a:xfrm>
          <a:prstGeom prst="rect">
            <a:avLst/>
          </a:prstGeom>
        </p:spPr>
      </p:pic>
    </p:spTree>
    <p:extLst>
      <p:ext uri="{BB962C8B-B14F-4D97-AF65-F5344CB8AC3E}">
        <p14:creationId xmlns:p14="http://schemas.microsoft.com/office/powerpoint/2010/main" val="3889422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sz="4100" dirty="0"/>
              <a:t>Accounts Payable Voids/Reissues Payment</a:t>
            </a:r>
          </a:p>
        </p:txBody>
      </p:sp>
      <p:sp>
        <p:nvSpPr>
          <p:cNvPr id="5" name="Content Placeholder 4"/>
          <p:cNvSpPr>
            <a:spLocks noGrp="1"/>
          </p:cNvSpPr>
          <p:nvPr>
            <p:ph idx="1"/>
          </p:nvPr>
        </p:nvSpPr>
        <p:spPr>
          <a:xfrm>
            <a:off x="369277" y="1825625"/>
            <a:ext cx="11623431" cy="4351338"/>
          </a:xfrm>
        </p:spPr>
        <p:txBody>
          <a:bodyPr/>
          <a:lstStyle/>
          <a:p>
            <a:pPr marL="457200" lvl="1" indent="0">
              <a:buNone/>
            </a:pPr>
            <a:r>
              <a:rPr lang="en-US" sz="3200" dirty="0" smtClean="0"/>
              <a:t>Accounts </a:t>
            </a:r>
            <a:r>
              <a:rPr lang="en-US" sz="3200" dirty="0"/>
              <a:t>Payable &gt; Payments &gt; Cancel/Void Payments &gt; Payment </a:t>
            </a:r>
            <a:r>
              <a:rPr lang="en-US" sz="3200" dirty="0" smtClean="0"/>
              <a:t>Cancellation</a:t>
            </a:r>
          </a:p>
          <a:p>
            <a:pPr lvl="1"/>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51251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6" name="Content Placeholder 3"/>
          <p:cNvSpPr txBox="1">
            <a:spLocks/>
          </p:cNvSpPr>
          <p:nvPr/>
        </p:nvSpPr>
        <p:spPr>
          <a:xfrm>
            <a:off x="931986" y="437323"/>
            <a:ext cx="10157564" cy="1759226"/>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800" dirty="0">
                <a:latin typeface="+mj-lt"/>
                <a:ea typeface="+mj-ea"/>
                <a:cs typeface="+mj-cs"/>
              </a:rPr>
              <a:t>Run Cancel Payments in Expense Processing</a:t>
            </a:r>
          </a:p>
          <a:p>
            <a:r>
              <a:rPr lang="en-US" sz="3600" dirty="0"/>
              <a:t>Travel and Expenses &gt; Process Expenses &gt; Expense </a:t>
            </a:r>
            <a:r>
              <a:rPr lang="en-US" sz="3600" dirty="0" smtClean="0"/>
              <a:t>Processing</a:t>
            </a:r>
          </a:p>
          <a:p>
            <a:r>
              <a:rPr lang="en-US" sz="3600" dirty="0" smtClean="0"/>
              <a:t>Status changes from Paid back to Staged</a:t>
            </a:r>
          </a:p>
          <a:p>
            <a:r>
              <a:rPr lang="en-US" sz="3600" dirty="0" smtClean="0"/>
              <a:t>CANCEL </a:t>
            </a:r>
            <a:r>
              <a:rPr lang="en-US" sz="3600" dirty="0"/>
              <a:t>accounting entries </a:t>
            </a:r>
            <a:r>
              <a:rPr lang="en-US" sz="3600" dirty="0" smtClean="0"/>
              <a:t>are created</a:t>
            </a:r>
            <a:endParaRPr lang="en-US" sz="3600" dirty="0"/>
          </a:p>
          <a:p>
            <a:pPr lvl="1"/>
            <a:endParaRPr lang="en-US" dirty="0"/>
          </a:p>
          <a:p>
            <a:endParaRPr lang="en-US" dirty="0"/>
          </a:p>
          <a:p>
            <a:pPr marL="0" indent="0">
              <a:buNone/>
            </a:pPr>
            <a:endParaRPr lang="en-US" dirty="0"/>
          </a:p>
          <a:p>
            <a:pPr marL="0" indent="0">
              <a:buNone/>
            </a:pPr>
            <a:endParaRPr lang="en-US" dirty="0"/>
          </a:p>
          <a:p>
            <a:endParaRPr lang="en-US" dirty="0"/>
          </a:p>
        </p:txBody>
      </p:sp>
      <p:pic>
        <p:nvPicPr>
          <p:cNvPr id="2" name="Picture 1"/>
          <p:cNvPicPr>
            <a:picLocks noChangeAspect="1"/>
          </p:cNvPicPr>
          <p:nvPr/>
        </p:nvPicPr>
        <p:blipFill>
          <a:blip r:embed="rId3"/>
          <a:stretch>
            <a:fillRect/>
          </a:stretch>
        </p:blipFill>
        <p:spPr>
          <a:xfrm>
            <a:off x="1306255" y="2196549"/>
            <a:ext cx="9579489" cy="3975264"/>
          </a:xfrm>
          <a:prstGeom prst="rect">
            <a:avLst/>
          </a:prstGeom>
          <a:ln>
            <a:solidFill>
              <a:schemeClr val="tx1"/>
            </a:solidFill>
          </a:ln>
        </p:spPr>
      </p:pic>
      <p:sp>
        <p:nvSpPr>
          <p:cNvPr id="7" name="Rounded Rectangle 6"/>
          <p:cNvSpPr/>
          <p:nvPr/>
        </p:nvSpPr>
        <p:spPr>
          <a:xfrm>
            <a:off x="1433146" y="5527120"/>
            <a:ext cx="1655339" cy="348343"/>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1221621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dirty="0" smtClean="0"/>
              <a:t>Expense Administrator changes Payment Method or confirms correct Bank Account </a:t>
            </a:r>
            <a:endParaRPr lang="en-US" dirty="0"/>
          </a:p>
        </p:txBody>
      </p:sp>
      <p:sp>
        <p:nvSpPr>
          <p:cNvPr id="5" name="Content Placeholder 4"/>
          <p:cNvSpPr>
            <a:spLocks noGrp="1"/>
          </p:cNvSpPr>
          <p:nvPr>
            <p:ph idx="1"/>
          </p:nvPr>
        </p:nvSpPr>
        <p:spPr>
          <a:xfrm>
            <a:off x="838200" y="1825625"/>
            <a:ext cx="10825264" cy="4351338"/>
          </a:xfrm>
        </p:spPr>
        <p:txBody>
          <a:bodyPr/>
          <a:lstStyle/>
          <a:p>
            <a:r>
              <a:rPr lang="en-US" dirty="0" smtClean="0"/>
              <a:t>Travel </a:t>
            </a:r>
            <a:r>
              <a:rPr lang="en-US" dirty="0"/>
              <a:t>and Expenses &gt; Manage Employee Information &gt; Update Profile</a:t>
            </a:r>
          </a:p>
          <a:p>
            <a:pPr lvl="1"/>
            <a:endParaRPr lang="en-US" dirty="0" smtClean="0"/>
          </a:p>
          <a:p>
            <a:r>
              <a:rPr lang="en-US" dirty="0" smtClean="0"/>
              <a:t>If </a:t>
            </a:r>
            <a:r>
              <a:rPr lang="en-US" dirty="0"/>
              <a:t>switching to a System Check, </a:t>
            </a:r>
            <a:r>
              <a:rPr lang="en-US" dirty="0" smtClean="0"/>
              <a:t>change </a:t>
            </a:r>
            <a:r>
              <a:rPr lang="en-US" dirty="0"/>
              <a:t>Payment Method </a:t>
            </a:r>
            <a:r>
              <a:rPr lang="en-US" dirty="0" smtClean="0"/>
              <a:t>to </a:t>
            </a:r>
            <a:r>
              <a:rPr lang="en-US" dirty="0"/>
              <a:t>System Check</a:t>
            </a:r>
          </a:p>
          <a:p>
            <a:endParaRPr lang="en-US" dirty="0"/>
          </a:p>
          <a:p>
            <a:endParaRPr lang="en-US" dirty="0"/>
          </a:p>
          <a:p>
            <a:endParaRPr lang="en-US" dirty="0"/>
          </a:p>
          <a:p>
            <a:endParaRPr lang="en-US" dirty="0"/>
          </a:p>
          <a:p>
            <a:endParaRPr lang="en-US" dirty="0"/>
          </a:p>
        </p:txBody>
      </p:sp>
      <p:pic>
        <p:nvPicPr>
          <p:cNvPr id="6" name="Picture 5"/>
          <p:cNvPicPr/>
          <p:nvPr/>
        </p:nvPicPr>
        <p:blipFill rotWithShape="1">
          <a:blip r:embed="rId3"/>
          <a:srcRect l="368" t="24406" r="19878" b="56917"/>
          <a:stretch/>
        </p:blipFill>
        <p:spPr bwMode="auto">
          <a:xfrm>
            <a:off x="1058974" y="3587931"/>
            <a:ext cx="10383715" cy="2238010"/>
          </a:xfrm>
          <a:prstGeom prst="rect">
            <a:avLst/>
          </a:prstGeom>
          <a:ln>
            <a:solidFill>
              <a:schemeClr val="tx1"/>
            </a:solidFill>
          </a:ln>
          <a:extLst>
            <a:ext uri="{53640926-AAD7-44D8-BBD7-CCE9431645EC}">
              <a14:shadowObscured xmlns:a14="http://schemas.microsoft.com/office/drawing/2010/main"/>
            </a:ext>
          </a:extLst>
        </p:spPr>
      </p:pic>
      <p:sp>
        <p:nvSpPr>
          <p:cNvPr id="4" name="Rounded Rectangle 3"/>
          <p:cNvSpPr/>
          <p:nvPr/>
        </p:nvSpPr>
        <p:spPr>
          <a:xfrm>
            <a:off x="1944970" y="5213651"/>
            <a:ext cx="3427130" cy="40939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3384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pic>
        <p:nvPicPr>
          <p:cNvPr id="7" name="Picture 6"/>
          <p:cNvPicPr>
            <a:picLocks noChangeAspect="1"/>
          </p:cNvPicPr>
          <p:nvPr/>
        </p:nvPicPr>
        <p:blipFill>
          <a:blip r:embed="rId3"/>
          <a:stretch>
            <a:fillRect/>
          </a:stretch>
        </p:blipFill>
        <p:spPr>
          <a:xfrm>
            <a:off x="1679090" y="2504033"/>
            <a:ext cx="8593495" cy="3724466"/>
          </a:xfrm>
          <a:prstGeom prst="rect">
            <a:avLst/>
          </a:prstGeom>
          <a:ln>
            <a:solidFill>
              <a:schemeClr val="tx1"/>
            </a:solidFill>
          </a:ln>
        </p:spPr>
      </p:pic>
      <p:sp>
        <p:nvSpPr>
          <p:cNvPr id="4" name="Rounded Rectangle 3"/>
          <p:cNvSpPr/>
          <p:nvPr/>
        </p:nvSpPr>
        <p:spPr>
          <a:xfrm>
            <a:off x="2530023" y="4260185"/>
            <a:ext cx="2917840" cy="2121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447863" y="5672802"/>
            <a:ext cx="783355" cy="33122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349578" y="5672801"/>
            <a:ext cx="1777204" cy="33122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838200" y="1690688"/>
            <a:ext cx="10515600" cy="4486275"/>
          </a:xfrm>
        </p:spPr>
        <p:txBody>
          <a:bodyPr/>
          <a:lstStyle/>
          <a:p>
            <a:r>
              <a:rPr lang="en-US" dirty="0" smtClean="0"/>
              <a:t>If issuing to a </a:t>
            </a:r>
            <a:r>
              <a:rPr lang="en-US" dirty="0"/>
              <a:t>new bank </a:t>
            </a:r>
            <a:r>
              <a:rPr lang="en-US" dirty="0" smtClean="0"/>
              <a:t>account, verify the new account </a:t>
            </a:r>
            <a:r>
              <a:rPr lang="en-US" dirty="0"/>
              <a:t>is present on the Bank Accounts tab </a:t>
            </a:r>
          </a:p>
          <a:p>
            <a:endParaRPr lang="en-US" dirty="0"/>
          </a:p>
        </p:txBody>
      </p:sp>
      <p:sp>
        <p:nvSpPr>
          <p:cNvPr id="10" name="Title 1"/>
          <p:cNvSpPr>
            <a:spLocks noGrp="1"/>
          </p:cNvSpPr>
          <p:nvPr>
            <p:ph type="title"/>
          </p:nvPr>
        </p:nvSpPr>
        <p:spPr>
          <a:xfrm>
            <a:off x="597877" y="365125"/>
            <a:ext cx="10755923" cy="1325563"/>
          </a:xfrm>
        </p:spPr>
        <p:txBody>
          <a:bodyPr>
            <a:normAutofit/>
          </a:bodyPr>
          <a:lstStyle/>
          <a:p>
            <a:r>
              <a:rPr lang="en-US" dirty="0" smtClean="0"/>
              <a:t>Expense Administrator changes Payment Method or confirms correct Bank Account </a:t>
            </a:r>
            <a:endParaRPr lang="en-US" dirty="0"/>
          </a:p>
        </p:txBody>
      </p:sp>
    </p:spTree>
    <p:extLst>
      <p:ext uri="{BB962C8B-B14F-4D97-AF65-F5344CB8AC3E}">
        <p14:creationId xmlns:p14="http://schemas.microsoft.com/office/powerpoint/2010/main" val="1874343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9" name="Content Placeholder 3"/>
          <p:cNvSpPr txBox="1">
            <a:spLocks/>
          </p:cNvSpPr>
          <p:nvPr/>
        </p:nvSpPr>
        <p:spPr>
          <a:xfrm>
            <a:off x="553914" y="342901"/>
            <a:ext cx="9863715" cy="18536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None/>
            </a:pPr>
            <a:r>
              <a:rPr lang="en-US" sz="4400" dirty="0">
                <a:latin typeface="+mj-lt"/>
                <a:ea typeface="+mj-ea"/>
                <a:cs typeface="+mj-cs"/>
              </a:rPr>
              <a:t>Run </a:t>
            </a:r>
            <a:r>
              <a:rPr lang="en-US" sz="4400" dirty="0" err="1">
                <a:latin typeface="+mj-lt"/>
                <a:ea typeface="+mj-ea"/>
                <a:cs typeface="+mj-cs"/>
              </a:rPr>
              <a:t>Unstage</a:t>
            </a:r>
            <a:r>
              <a:rPr lang="en-US" sz="4400" dirty="0">
                <a:latin typeface="+mj-lt"/>
                <a:ea typeface="+mj-ea"/>
                <a:cs typeface="+mj-cs"/>
              </a:rPr>
              <a:t> Payments</a:t>
            </a:r>
          </a:p>
          <a:p>
            <a:pPr lvl="1"/>
            <a:endParaRPr lang="en-US" dirty="0"/>
          </a:p>
          <a:p>
            <a:endParaRPr lang="en-US" dirty="0"/>
          </a:p>
          <a:p>
            <a:pPr marL="0" indent="0">
              <a:buNone/>
            </a:pPr>
            <a:endParaRPr lang="en-US" dirty="0"/>
          </a:p>
          <a:p>
            <a:pPr marL="0" indent="0">
              <a:buNone/>
            </a:pPr>
            <a:endParaRPr lang="en-US" dirty="0"/>
          </a:p>
          <a:p>
            <a:endParaRPr lang="en-US" dirty="0"/>
          </a:p>
        </p:txBody>
      </p:sp>
      <p:pic>
        <p:nvPicPr>
          <p:cNvPr id="6" name="Picture 5"/>
          <p:cNvPicPr>
            <a:picLocks noChangeAspect="1"/>
          </p:cNvPicPr>
          <p:nvPr/>
        </p:nvPicPr>
        <p:blipFill>
          <a:blip r:embed="rId3"/>
          <a:stretch>
            <a:fillRect/>
          </a:stretch>
        </p:blipFill>
        <p:spPr>
          <a:xfrm>
            <a:off x="1183163" y="1729501"/>
            <a:ext cx="9579489" cy="3975264"/>
          </a:xfrm>
          <a:prstGeom prst="rect">
            <a:avLst/>
          </a:prstGeom>
          <a:ln>
            <a:solidFill>
              <a:schemeClr val="tx1"/>
            </a:solidFill>
          </a:ln>
        </p:spPr>
      </p:pic>
      <p:sp>
        <p:nvSpPr>
          <p:cNvPr id="10" name="Rounded Rectangle 9"/>
          <p:cNvSpPr/>
          <p:nvPr/>
        </p:nvSpPr>
        <p:spPr>
          <a:xfrm>
            <a:off x="6912009" y="5063546"/>
            <a:ext cx="1655339" cy="348343"/>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1232516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p:txBody>
          <a:bodyPr/>
          <a:lstStyle/>
          <a:p>
            <a:r>
              <a:rPr lang="en-US" dirty="0" smtClean="0"/>
              <a:t>Annual Maintenance Release 5.40 Updates</a:t>
            </a:r>
            <a:endParaRPr lang="en-US" dirty="0"/>
          </a:p>
        </p:txBody>
      </p:sp>
      <p:sp>
        <p:nvSpPr>
          <p:cNvPr id="4" name="Content Placeholder 3"/>
          <p:cNvSpPr>
            <a:spLocks noGrp="1"/>
          </p:cNvSpPr>
          <p:nvPr>
            <p:ph idx="1"/>
          </p:nvPr>
        </p:nvSpPr>
        <p:spPr/>
        <p:txBody>
          <a:bodyPr/>
          <a:lstStyle/>
          <a:p>
            <a:pPr marL="0" indent="0">
              <a:buNone/>
            </a:pPr>
            <a:r>
              <a:rPr lang="en-US" sz="3200" dirty="0" smtClean="0"/>
              <a:t>Introducing Classic Plus pages</a:t>
            </a:r>
            <a:endParaRPr lang="en-US" dirty="0"/>
          </a:p>
          <a:p>
            <a:pPr marL="0" indent="0">
              <a:buNone/>
            </a:pPr>
            <a:endParaRPr lang="en-US" sz="2800" dirty="0" smtClean="0"/>
          </a:p>
          <a:p>
            <a:pPr lvl="1"/>
            <a:r>
              <a:rPr lang="en-US" sz="3200" dirty="0"/>
              <a:t>Hybrid between existing Classic and </a:t>
            </a:r>
            <a:r>
              <a:rPr lang="en-US" sz="3200" dirty="0" smtClean="0"/>
              <a:t>Fluid</a:t>
            </a:r>
            <a:endParaRPr lang="en-US" sz="3200" dirty="0"/>
          </a:p>
          <a:p>
            <a:pPr lvl="1"/>
            <a:endParaRPr lang="en-US" sz="3200" dirty="0" smtClean="0"/>
          </a:p>
          <a:p>
            <a:pPr lvl="1"/>
            <a:r>
              <a:rPr lang="en-US" sz="3200" dirty="0" smtClean="0"/>
              <a:t>Classic Plus present throughout Travel and Expenses</a:t>
            </a:r>
          </a:p>
          <a:p>
            <a:pPr lvl="1"/>
            <a:endParaRPr lang="en-US" sz="3200" dirty="0"/>
          </a:p>
          <a:p>
            <a:pPr lvl="1"/>
            <a:r>
              <a:rPr lang="en-US" sz="3200" dirty="0" smtClean="0"/>
              <a:t>Slightly different look but same page layout </a:t>
            </a:r>
          </a:p>
        </p:txBody>
      </p:sp>
    </p:spTree>
    <p:extLst>
      <p:ext uri="{BB962C8B-B14F-4D97-AF65-F5344CB8AC3E}">
        <p14:creationId xmlns:p14="http://schemas.microsoft.com/office/powerpoint/2010/main" val="32968132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pic>
        <p:nvPicPr>
          <p:cNvPr id="7" name="Picture 6"/>
          <p:cNvPicPr>
            <a:picLocks noChangeAspect="1"/>
          </p:cNvPicPr>
          <p:nvPr/>
        </p:nvPicPr>
        <p:blipFill>
          <a:blip r:embed="rId3"/>
          <a:stretch>
            <a:fillRect/>
          </a:stretch>
        </p:blipFill>
        <p:spPr>
          <a:xfrm>
            <a:off x="1163129" y="1918601"/>
            <a:ext cx="9579489" cy="3975264"/>
          </a:xfrm>
          <a:prstGeom prst="rect">
            <a:avLst/>
          </a:prstGeom>
          <a:ln>
            <a:solidFill>
              <a:schemeClr val="tx1"/>
            </a:solidFill>
          </a:ln>
        </p:spPr>
      </p:pic>
      <p:sp>
        <p:nvSpPr>
          <p:cNvPr id="9" name="Content Placeholder 3"/>
          <p:cNvSpPr txBox="1">
            <a:spLocks/>
          </p:cNvSpPr>
          <p:nvPr/>
        </p:nvSpPr>
        <p:spPr>
          <a:xfrm>
            <a:off x="536331" y="358192"/>
            <a:ext cx="10524392" cy="1759226"/>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None/>
            </a:pPr>
            <a:r>
              <a:rPr lang="en-US" sz="5200" dirty="0">
                <a:latin typeface="+mj-lt"/>
                <a:ea typeface="+mj-ea"/>
                <a:cs typeface="+mj-cs"/>
              </a:rPr>
              <a:t>Run Stage Payments</a:t>
            </a:r>
          </a:p>
          <a:p>
            <a:r>
              <a:rPr lang="en-US" sz="3300" dirty="0"/>
              <a:t>Stage Payments creates NEW payment information so your Expense payment will generate to the new bank account or as a System </a:t>
            </a:r>
            <a:r>
              <a:rPr lang="en-US" sz="3300" dirty="0" smtClean="0"/>
              <a:t>Check</a:t>
            </a:r>
            <a:endParaRPr lang="en-US" sz="3300" dirty="0"/>
          </a:p>
          <a:p>
            <a:pPr marL="0" indent="0">
              <a:buNone/>
            </a:pPr>
            <a:endParaRPr lang="en-US" dirty="0"/>
          </a:p>
          <a:p>
            <a:pPr marL="0" indent="0">
              <a:buNone/>
            </a:pPr>
            <a:endParaRPr lang="en-US" dirty="0"/>
          </a:p>
          <a:p>
            <a:endParaRPr lang="en-US" dirty="0"/>
          </a:p>
        </p:txBody>
      </p:sp>
      <p:sp>
        <p:nvSpPr>
          <p:cNvPr id="10" name="Rounded Rectangle 9"/>
          <p:cNvSpPr/>
          <p:nvPr/>
        </p:nvSpPr>
        <p:spPr>
          <a:xfrm>
            <a:off x="1163129" y="3915800"/>
            <a:ext cx="1655339" cy="348343"/>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9673020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9" name="Content Placeholder 3"/>
          <p:cNvSpPr txBox="1">
            <a:spLocks/>
          </p:cNvSpPr>
          <p:nvPr/>
        </p:nvSpPr>
        <p:spPr>
          <a:xfrm>
            <a:off x="536331" y="358192"/>
            <a:ext cx="10444899" cy="175922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None/>
            </a:pPr>
            <a:r>
              <a:rPr lang="en-US" sz="4400" dirty="0">
                <a:latin typeface="+mj-lt"/>
                <a:ea typeface="+mj-ea"/>
                <a:cs typeface="+mj-cs"/>
              </a:rPr>
              <a:t>Accounts Payable Runs Pay Cycle and reissued payment is </a:t>
            </a:r>
            <a:r>
              <a:rPr lang="en-US" sz="4400" dirty="0" smtClean="0">
                <a:latin typeface="+mj-lt"/>
                <a:ea typeface="+mj-ea"/>
                <a:cs typeface="+mj-cs"/>
              </a:rPr>
              <a:t>generated</a:t>
            </a:r>
            <a:endParaRPr lang="en-US" sz="4400" dirty="0">
              <a:latin typeface="+mj-lt"/>
              <a:ea typeface="+mj-ea"/>
              <a:cs typeface="+mj-cs"/>
            </a:endParaRPr>
          </a:p>
          <a:p>
            <a:pPr lvl="1"/>
            <a:endParaRPr lang="en-US" sz="2400" dirty="0"/>
          </a:p>
          <a:p>
            <a:pPr lvl="2"/>
            <a:endParaRPr lang="en-US" sz="2200" dirty="0"/>
          </a:p>
          <a:p>
            <a:pPr lvl="1"/>
            <a:endParaRPr lang="en-US" dirty="0"/>
          </a:p>
          <a:p>
            <a:endParaRPr lang="en-US" dirty="0"/>
          </a:p>
          <a:p>
            <a:pPr marL="0" indent="0">
              <a:buNone/>
            </a:pPr>
            <a:endParaRPr lang="en-US" dirty="0"/>
          </a:p>
          <a:p>
            <a:pPr marL="0" indent="0">
              <a:buNone/>
            </a:pPr>
            <a:endParaRPr lang="en-US" dirty="0"/>
          </a:p>
          <a:p>
            <a:endParaRPr lang="en-US" dirty="0"/>
          </a:p>
        </p:txBody>
      </p:sp>
      <p:pic>
        <p:nvPicPr>
          <p:cNvPr id="8" name="Picture 7"/>
          <p:cNvPicPr>
            <a:picLocks noChangeAspect="1"/>
          </p:cNvPicPr>
          <p:nvPr/>
        </p:nvPicPr>
        <p:blipFill>
          <a:blip r:embed="rId3"/>
          <a:stretch>
            <a:fillRect/>
          </a:stretch>
        </p:blipFill>
        <p:spPr>
          <a:xfrm rot="21034471">
            <a:off x="3877054" y="3021453"/>
            <a:ext cx="3904126" cy="1472181"/>
          </a:xfrm>
          <a:prstGeom prst="rect">
            <a:avLst/>
          </a:prstGeom>
        </p:spPr>
      </p:pic>
    </p:spTree>
    <p:extLst>
      <p:ext uri="{BB962C8B-B14F-4D97-AF65-F5344CB8AC3E}">
        <p14:creationId xmlns:p14="http://schemas.microsoft.com/office/powerpoint/2010/main" val="1346741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p:txBody>
          <a:bodyPr/>
          <a:lstStyle/>
          <a:p>
            <a:r>
              <a:rPr lang="en-US" dirty="0" smtClean="0"/>
              <a:t>BOR_EX_DUE and the Trial Register Report</a:t>
            </a:r>
            <a:endParaRPr lang="en-US" dirty="0"/>
          </a:p>
        </p:txBody>
      </p:sp>
      <p:sp>
        <p:nvSpPr>
          <p:cNvPr id="4" name="Content Placeholder 3"/>
          <p:cNvSpPr>
            <a:spLocks noGrp="1"/>
          </p:cNvSpPr>
          <p:nvPr>
            <p:ph idx="1"/>
          </p:nvPr>
        </p:nvSpPr>
        <p:spPr/>
        <p:txBody>
          <a:bodyPr>
            <a:normAutofit lnSpcReduction="10000"/>
          </a:bodyPr>
          <a:lstStyle/>
          <a:p>
            <a:r>
              <a:rPr lang="en-US" dirty="0" smtClean="0"/>
              <a:t>Occasional instances of employees not showing on the BOR_EX_DUE query or the Trial Register Report</a:t>
            </a:r>
          </a:p>
          <a:p>
            <a:pPr lvl="1"/>
            <a:endParaRPr lang="en-US" dirty="0" smtClean="0"/>
          </a:p>
          <a:p>
            <a:pPr lvl="1"/>
            <a:r>
              <a:rPr lang="en-US" dirty="0" smtClean="0"/>
              <a:t>Run BOR_AP_PAYMENT_REGISTER query and see if they display</a:t>
            </a:r>
          </a:p>
          <a:p>
            <a:pPr lvl="1"/>
            <a:endParaRPr lang="en-US" dirty="0" smtClean="0"/>
          </a:p>
          <a:p>
            <a:pPr lvl="1"/>
            <a:r>
              <a:rPr lang="en-US" dirty="0" smtClean="0"/>
              <a:t>Report </a:t>
            </a:r>
            <a:r>
              <a:rPr lang="en-US" dirty="0"/>
              <a:t>to </a:t>
            </a:r>
            <a:r>
              <a:rPr lang="en-US" dirty="0" smtClean="0"/>
              <a:t>ITS</a:t>
            </a:r>
          </a:p>
          <a:p>
            <a:pPr lvl="1"/>
            <a:endParaRPr lang="en-US" dirty="0"/>
          </a:p>
          <a:p>
            <a:pPr lvl="1"/>
            <a:endParaRPr lang="en-US" dirty="0" smtClean="0"/>
          </a:p>
          <a:p>
            <a:pPr lvl="1"/>
            <a:endParaRPr lang="en-US" dirty="0"/>
          </a:p>
          <a:p>
            <a:pPr lvl="1"/>
            <a:endParaRPr lang="en-US" dirty="0" smtClean="0"/>
          </a:p>
          <a:p>
            <a:pPr lvl="1"/>
            <a:r>
              <a:rPr lang="en-US" i="1" dirty="0" smtClean="0"/>
              <a:t>What </a:t>
            </a:r>
            <a:r>
              <a:rPr lang="en-US" i="1" dirty="0"/>
              <a:t>supporting documentation do you use for your pay cycles?</a:t>
            </a:r>
          </a:p>
          <a:p>
            <a:pPr lvl="1"/>
            <a:endParaRPr lang="en-US" dirty="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5464560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pic>
        <p:nvPicPr>
          <p:cNvPr id="5" name="Picture 4"/>
          <p:cNvPicPr>
            <a:picLocks noChangeAspect="1"/>
          </p:cNvPicPr>
          <p:nvPr/>
        </p:nvPicPr>
        <p:blipFill>
          <a:blip r:embed="rId3"/>
          <a:stretch>
            <a:fillRect/>
          </a:stretch>
        </p:blipFill>
        <p:spPr>
          <a:xfrm>
            <a:off x="1556995" y="-1"/>
            <a:ext cx="9078009" cy="6346803"/>
          </a:xfrm>
          <a:prstGeom prst="rect">
            <a:avLst/>
          </a:prstGeom>
        </p:spPr>
      </p:pic>
    </p:spTree>
    <p:extLst>
      <p:ext uri="{BB962C8B-B14F-4D97-AF65-F5344CB8AC3E}">
        <p14:creationId xmlns:p14="http://schemas.microsoft.com/office/powerpoint/2010/main" val="19287559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a:xfrm>
            <a:off x="831850" y="782638"/>
            <a:ext cx="10515600" cy="2852737"/>
          </a:xfrm>
        </p:spPr>
        <p:txBody>
          <a:bodyPr>
            <a:normAutofit/>
          </a:bodyPr>
          <a:lstStyle/>
          <a:p>
            <a:pPr algn="ctr"/>
            <a:r>
              <a:rPr lang="en-US" sz="5400" dirty="0" smtClean="0"/>
              <a:t>What status must an Expense Report or Cash Advance be in to successfully pick up in a pay cycle? </a:t>
            </a:r>
            <a:endParaRPr lang="en-US" sz="5400" dirty="0"/>
          </a:p>
        </p:txBody>
      </p:sp>
      <p:sp>
        <p:nvSpPr>
          <p:cNvPr id="5" name="Text Placeholder 4"/>
          <p:cNvSpPr>
            <a:spLocks noGrp="1"/>
          </p:cNvSpPr>
          <p:nvPr>
            <p:ph type="body" idx="1"/>
          </p:nvPr>
        </p:nvSpPr>
        <p:spPr>
          <a:xfrm>
            <a:off x="954943" y="3824655"/>
            <a:ext cx="10712450" cy="2379174"/>
          </a:xfrm>
        </p:spPr>
        <p:txBody>
          <a:bodyPr>
            <a:normAutofit/>
          </a:bodyPr>
          <a:lstStyle/>
          <a:p>
            <a:pPr marL="742950" indent="-742950">
              <a:buAutoNum type="alphaUcPeriod"/>
            </a:pPr>
            <a:r>
              <a:rPr lang="en-US" sz="4400" dirty="0" smtClean="0">
                <a:solidFill>
                  <a:srgbClr val="22A0C8"/>
                </a:solidFill>
              </a:rPr>
              <a:t>Approved</a:t>
            </a:r>
          </a:p>
          <a:p>
            <a:pPr marL="742950" indent="-742950">
              <a:buAutoNum type="alphaUcPeriod"/>
            </a:pPr>
            <a:r>
              <a:rPr lang="en-US" sz="4400" dirty="0" smtClean="0">
                <a:solidFill>
                  <a:srgbClr val="22A0C8"/>
                </a:solidFill>
              </a:rPr>
              <a:t>Staged</a:t>
            </a:r>
          </a:p>
          <a:p>
            <a:pPr marL="742950" indent="-742950">
              <a:buAutoNum type="alphaUcPeriod"/>
            </a:pPr>
            <a:r>
              <a:rPr lang="en-US" sz="4400" dirty="0" smtClean="0">
                <a:solidFill>
                  <a:srgbClr val="22A0C8"/>
                </a:solidFill>
              </a:rPr>
              <a:t>Submitted				</a:t>
            </a:r>
            <a:endParaRPr lang="en-US" sz="4400" dirty="0">
              <a:solidFill>
                <a:srgbClr val="22A0C8"/>
              </a:solidFill>
            </a:endParaRPr>
          </a:p>
        </p:txBody>
      </p:sp>
    </p:spTree>
    <p:extLst>
      <p:ext uri="{BB962C8B-B14F-4D97-AF65-F5344CB8AC3E}">
        <p14:creationId xmlns:p14="http://schemas.microsoft.com/office/powerpoint/2010/main" val="41363786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a:xfrm>
            <a:off x="831850" y="782638"/>
            <a:ext cx="10515600" cy="2852737"/>
          </a:xfrm>
        </p:spPr>
        <p:txBody>
          <a:bodyPr>
            <a:normAutofit/>
          </a:bodyPr>
          <a:lstStyle/>
          <a:p>
            <a:pPr algn="ctr"/>
            <a:r>
              <a:rPr lang="en-US" sz="5400" dirty="0" smtClean="0"/>
              <a:t>What status must an Expense Report or Cash Advance be in to successfully pick up in a pay cycle? </a:t>
            </a:r>
            <a:endParaRPr lang="en-US" sz="5400" dirty="0"/>
          </a:p>
        </p:txBody>
      </p:sp>
      <p:sp>
        <p:nvSpPr>
          <p:cNvPr id="5" name="Text Placeholder 4"/>
          <p:cNvSpPr>
            <a:spLocks noGrp="1"/>
          </p:cNvSpPr>
          <p:nvPr>
            <p:ph type="body" idx="1"/>
          </p:nvPr>
        </p:nvSpPr>
        <p:spPr>
          <a:xfrm>
            <a:off x="954943" y="3824655"/>
            <a:ext cx="10712450" cy="2379174"/>
          </a:xfrm>
        </p:spPr>
        <p:txBody>
          <a:bodyPr>
            <a:normAutofit/>
          </a:bodyPr>
          <a:lstStyle/>
          <a:p>
            <a:pPr marL="742950" indent="-742950">
              <a:buAutoNum type="alphaUcPeriod"/>
            </a:pPr>
            <a:r>
              <a:rPr lang="en-US" sz="4400" dirty="0" smtClean="0">
                <a:solidFill>
                  <a:srgbClr val="22A0C8"/>
                </a:solidFill>
              </a:rPr>
              <a:t>Approved</a:t>
            </a:r>
          </a:p>
          <a:p>
            <a:pPr marL="742950" indent="-742950">
              <a:buAutoNum type="alphaUcPeriod"/>
            </a:pPr>
            <a:r>
              <a:rPr lang="en-US" sz="4400" dirty="0" smtClean="0">
                <a:solidFill>
                  <a:srgbClr val="22A0C8"/>
                </a:solidFill>
              </a:rPr>
              <a:t>Staged</a:t>
            </a:r>
          </a:p>
          <a:p>
            <a:pPr marL="742950" indent="-742950">
              <a:buAutoNum type="alphaUcPeriod"/>
            </a:pPr>
            <a:r>
              <a:rPr lang="en-US" sz="4400" dirty="0" smtClean="0">
                <a:solidFill>
                  <a:srgbClr val="22A0C8"/>
                </a:solidFill>
              </a:rPr>
              <a:t>Submitted				</a:t>
            </a:r>
            <a:endParaRPr lang="en-US" sz="4400" dirty="0">
              <a:solidFill>
                <a:srgbClr val="22A0C8"/>
              </a:solidFill>
            </a:endParaRPr>
          </a:p>
        </p:txBody>
      </p:sp>
      <p:sp>
        <p:nvSpPr>
          <p:cNvPr id="7" name="Oval 6"/>
          <p:cNvSpPr/>
          <p:nvPr/>
        </p:nvSpPr>
        <p:spPr>
          <a:xfrm>
            <a:off x="430336" y="4422532"/>
            <a:ext cx="3710840" cy="9759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5513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a:xfrm>
            <a:off x="831850" y="782638"/>
            <a:ext cx="10515600" cy="2852737"/>
          </a:xfrm>
        </p:spPr>
        <p:txBody>
          <a:bodyPr>
            <a:normAutofit fontScale="90000"/>
          </a:bodyPr>
          <a:lstStyle/>
          <a:p>
            <a:pPr algn="ctr"/>
            <a:r>
              <a:rPr lang="en-US" sz="5400" dirty="0" smtClean="0"/>
              <a:t>Once Accounts Payable Voids/Reissues an Expense payment, what must be done in Expense Processing to re-stage the transaction so it will reissue in another pay cycle?</a:t>
            </a:r>
            <a:endParaRPr lang="en-US" sz="5400" dirty="0"/>
          </a:p>
        </p:txBody>
      </p:sp>
      <p:sp>
        <p:nvSpPr>
          <p:cNvPr id="5" name="Text Placeholder 4"/>
          <p:cNvSpPr>
            <a:spLocks noGrp="1"/>
          </p:cNvSpPr>
          <p:nvPr>
            <p:ph type="body" idx="1"/>
          </p:nvPr>
        </p:nvSpPr>
        <p:spPr>
          <a:xfrm>
            <a:off x="954943" y="3962093"/>
            <a:ext cx="10712450" cy="2212121"/>
          </a:xfrm>
        </p:spPr>
        <p:txBody>
          <a:bodyPr>
            <a:normAutofit/>
          </a:bodyPr>
          <a:lstStyle/>
          <a:p>
            <a:pPr marL="742950" indent="-742950">
              <a:buAutoNum type="alphaUcPeriod"/>
            </a:pPr>
            <a:r>
              <a:rPr lang="en-US" sz="4400" dirty="0" smtClean="0">
                <a:solidFill>
                  <a:srgbClr val="22A0C8"/>
                </a:solidFill>
              </a:rPr>
              <a:t>Run Cancel Payments	        </a:t>
            </a:r>
          </a:p>
          <a:p>
            <a:pPr marL="742950" indent="-742950">
              <a:buAutoNum type="alphaUcPeriod" startAt="2"/>
            </a:pPr>
            <a:r>
              <a:rPr lang="en-US" sz="4400" dirty="0" smtClean="0">
                <a:solidFill>
                  <a:srgbClr val="22A0C8"/>
                </a:solidFill>
              </a:rPr>
              <a:t>Run Stage Payment         </a:t>
            </a:r>
          </a:p>
          <a:p>
            <a:r>
              <a:rPr lang="en-US" sz="4400" dirty="0" smtClean="0">
                <a:solidFill>
                  <a:srgbClr val="22A0C8"/>
                </a:solidFill>
              </a:rPr>
              <a:t>				</a:t>
            </a:r>
            <a:endParaRPr lang="en-US" sz="4400" dirty="0">
              <a:solidFill>
                <a:srgbClr val="22A0C8"/>
              </a:solidFill>
            </a:endParaRPr>
          </a:p>
        </p:txBody>
      </p:sp>
    </p:spTree>
    <p:extLst>
      <p:ext uri="{BB962C8B-B14F-4D97-AF65-F5344CB8AC3E}">
        <p14:creationId xmlns:p14="http://schemas.microsoft.com/office/powerpoint/2010/main" val="36591765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a:xfrm>
            <a:off x="831850" y="782638"/>
            <a:ext cx="10515600" cy="2852737"/>
          </a:xfrm>
        </p:spPr>
        <p:txBody>
          <a:bodyPr>
            <a:normAutofit fontScale="90000"/>
          </a:bodyPr>
          <a:lstStyle/>
          <a:p>
            <a:pPr algn="ctr"/>
            <a:r>
              <a:rPr lang="en-US" sz="5400" dirty="0"/>
              <a:t>Once Accounts Payable Voids/Reissues an Expense payment, what must be done in Expense Processing to re-stage the transaction so it will reissue in another pay cycle?</a:t>
            </a:r>
          </a:p>
        </p:txBody>
      </p:sp>
      <p:sp>
        <p:nvSpPr>
          <p:cNvPr id="5" name="Text Placeholder 4"/>
          <p:cNvSpPr>
            <a:spLocks noGrp="1"/>
          </p:cNvSpPr>
          <p:nvPr>
            <p:ph type="body" idx="1"/>
          </p:nvPr>
        </p:nvSpPr>
        <p:spPr>
          <a:xfrm>
            <a:off x="954943" y="3962093"/>
            <a:ext cx="10712450" cy="2212121"/>
          </a:xfrm>
        </p:spPr>
        <p:txBody>
          <a:bodyPr>
            <a:normAutofit/>
          </a:bodyPr>
          <a:lstStyle/>
          <a:p>
            <a:pPr marL="742950" indent="-742950">
              <a:buAutoNum type="alphaUcPeriod"/>
            </a:pPr>
            <a:r>
              <a:rPr lang="en-US" sz="4400" dirty="0" smtClean="0">
                <a:solidFill>
                  <a:srgbClr val="22A0C8"/>
                </a:solidFill>
              </a:rPr>
              <a:t>Run Cancel Payments	        </a:t>
            </a:r>
          </a:p>
          <a:p>
            <a:pPr marL="742950" indent="-742950">
              <a:buAutoNum type="alphaUcPeriod" startAt="2"/>
            </a:pPr>
            <a:r>
              <a:rPr lang="en-US" sz="4400" dirty="0" smtClean="0">
                <a:solidFill>
                  <a:srgbClr val="22A0C8"/>
                </a:solidFill>
              </a:rPr>
              <a:t>Run Stage Payment         				</a:t>
            </a:r>
            <a:endParaRPr lang="en-US" sz="4400" dirty="0">
              <a:solidFill>
                <a:srgbClr val="22A0C8"/>
              </a:solidFill>
            </a:endParaRPr>
          </a:p>
        </p:txBody>
      </p:sp>
      <p:sp>
        <p:nvSpPr>
          <p:cNvPr id="6" name="Oval 5"/>
          <p:cNvSpPr/>
          <p:nvPr/>
        </p:nvSpPr>
        <p:spPr>
          <a:xfrm>
            <a:off x="131884" y="3745523"/>
            <a:ext cx="7350369" cy="10726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61270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a:xfrm>
            <a:off x="831850" y="782638"/>
            <a:ext cx="10515600" cy="3719024"/>
          </a:xfrm>
        </p:spPr>
        <p:txBody>
          <a:bodyPr>
            <a:normAutofit fontScale="90000"/>
          </a:bodyPr>
          <a:lstStyle/>
          <a:p>
            <a:pPr algn="ctr"/>
            <a:r>
              <a:rPr lang="en-US" sz="5400" dirty="0" smtClean="0"/>
              <a:t>In order to change the payment method of an Expense payment, after Accounts Payable Voids/Reissues and Cancel Payments is run in Expense Processing, the payment must be </a:t>
            </a:r>
            <a:r>
              <a:rPr lang="en-US" sz="5400" dirty="0" err="1" smtClean="0"/>
              <a:t>unstaged</a:t>
            </a:r>
            <a:r>
              <a:rPr lang="en-US" sz="5400" dirty="0" smtClean="0"/>
              <a:t> and then restaged.</a:t>
            </a:r>
            <a:endParaRPr lang="en-US" sz="5400" dirty="0"/>
          </a:p>
        </p:txBody>
      </p:sp>
      <p:sp>
        <p:nvSpPr>
          <p:cNvPr id="5" name="Text Placeholder 4"/>
          <p:cNvSpPr>
            <a:spLocks noGrp="1"/>
          </p:cNvSpPr>
          <p:nvPr>
            <p:ph type="body" idx="1"/>
          </p:nvPr>
        </p:nvSpPr>
        <p:spPr>
          <a:xfrm>
            <a:off x="954943" y="4651131"/>
            <a:ext cx="10712450" cy="1611008"/>
          </a:xfrm>
        </p:spPr>
        <p:txBody>
          <a:bodyPr>
            <a:normAutofit/>
          </a:bodyPr>
          <a:lstStyle/>
          <a:p>
            <a:pPr marL="742950" indent="-742950">
              <a:buAutoNum type="alphaUcPeriod"/>
            </a:pPr>
            <a:r>
              <a:rPr lang="en-US" sz="4400" dirty="0" smtClean="0">
                <a:solidFill>
                  <a:srgbClr val="22A0C8"/>
                </a:solidFill>
              </a:rPr>
              <a:t>True</a:t>
            </a:r>
          </a:p>
          <a:p>
            <a:pPr marL="742950" indent="-742950">
              <a:buAutoNum type="alphaUcPeriod"/>
            </a:pPr>
            <a:r>
              <a:rPr lang="en-US" sz="4400" dirty="0" smtClean="0">
                <a:solidFill>
                  <a:srgbClr val="22A0C8"/>
                </a:solidFill>
              </a:rPr>
              <a:t>False				</a:t>
            </a:r>
            <a:endParaRPr lang="en-US" sz="4400" dirty="0">
              <a:solidFill>
                <a:srgbClr val="22A0C8"/>
              </a:solidFill>
            </a:endParaRPr>
          </a:p>
        </p:txBody>
      </p:sp>
    </p:spTree>
    <p:extLst>
      <p:ext uri="{BB962C8B-B14F-4D97-AF65-F5344CB8AC3E}">
        <p14:creationId xmlns:p14="http://schemas.microsoft.com/office/powerpoint/2010/main" val="16424808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a:xfrm>
            <a:off x="831850" y="782638"/>
            <a:ext cx="10515600" cy="3719024"/>
          </a:xfrm>
        </p:spPr>
        <p:txBody>
          <a:bodyPr>
            <a:normAutofit fontScale="90000"/>
          </a:bodyPr>
          <a:lstStyle/>
          <a:p>
            <a:pPr algn="ctr"/>
            <a:r>
              <a:rPr lang="en-US" sz="5400" dirty="0" smtClean="0"/>
              <a:t>In order to change the payment method of an Expense payment, after Accounts Payable Voids/Reissues and Cancel Payments is run in Expense Processing, the payment must be </a:t>
            </a:r>
            <a:r>
              <a:rPr lang="en-US" sz="5400" dirty="0" err="1" smtClean="0"/>
              <a:t>unstaged</a:t>
            </a:r>
            <a:r>
              <a:rPr lang="en-US" sz="5400" dirty="0" smtClean="0"/>
              <a:t> and then restaged.</a:t>
            </a:r>
            <a:endParaRPr lang="en-US" sz="5400" dirty="0"/>
          </a:p>
        </p:txBody>
      </p:sp>
      <p:sp>
        <p:nvSpPr>
          <p:cNvPr id="5" name="Text Placeholder 4"/>
          <p:cNvSpPr>
            <a:spLocks noGrp="1"/>
          </p:cNvSpPr>
          <p:nvPr>
            <p:ph type="body" idx="1"/>
          </p:nvPr>
        </p:nvSpPr>
        <p:spPr>
          <a:xfrm>
            <a:off x="954943" y="4651131"/>
            <a:ext cx="10712450" cy="1611008"/>
          </a:xfrm>
        </p:spPr>
        <p:txBody>
          <a:bodyPr>
            <a:normAutofit/>
          </a:bodyPr>
          <a:lstStyle/>
          <a:p>
            <a:pPr marL="742950" indent="-742950">
              <a:buAutoNum type="alphaUcPeriod"/>
            </a:pPr>
            <a:r>
              <a:rPr lang="en-US" sz="4400" dirty="0" smtClean="0">
                <a:solidFill>
                  <a:srgbClr val="22A0C8"/>
                </a:solidFill>
              </a:rPr>
              <a:t>True</a:t>
            </a:r>
          </a:p>
          <a:p>
            <a:pPr marL="742950" indent="-742950">
              <a:buAutoNum type="alphaUcPeriod"/>
            </a:pPr>
            <a:r>
              <a:rPr lang="en-US" sz="4400" dirty="0" smtClean="0">
                <a:solidFill>
                  <a:srgbClr val="22A0C8"/>
                </a:solidFill>
              </a:rPr>
              <a:t>False				</a:t>
            </a:r>
            <a:endParaRPr lang="en-US" sz="4400" dirty="0">
              <a:solidFill>
                <a:srgbClr val="22A0C8"/>
              </a:solidFill>
            </a:endParaRPr>
          </a:p>
        </p:txBody>
      </p:sp>
      <p:sp>
        <p:nvSpPr>
          <p:cNvPr id="6" name="Oval 5"/>
          <p:cNvSpPr/>
          <p:nvPr/>
        </p:nvSpPr>
        <p:spPr>
          <a:xfrm>
            <a:off x="307243" y="4479804"/>
            <a:ext cx="3710840" cy="9759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094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a:xfrm>
            <a:off x="175846" y="106507"/>
            <a:ext cx="11931161" cy="1325563"/>
          </a:xfrm>
        </p:spPr>
        <p:txBody>
          <a:bodyPr/>
          <a:lstStyle/>
          <a:p>
            <a:r>
              <a:rPr lang="en-US" dirty="0" smtClean="0"/>
              <a:t>New </a:t>
            </a:r>
            <a:r>
              <a:rPr lang="en-US" dirty="0"/>
              <a:t>Classic Plus </a:t>
            </a:r>
            <a:r>
              <a:rPr lang="en-US" dirty="0" smtClean="0"/>
              <a:t>Pages – Create Travel Authorization</a:t>
            </a:r>
            <a:endParaRPr lang="en-US" dirty="0"/>
          </a:p>
        </p:txBody>
      </p:sp>
      <p:pic>
        <p:nvPicPr>
          <p:cNvPr id="5" name="Picture 4"/>
          <p:cNvPicPr>
            <a:picLocks noChangeAspect="1"/>
          </p:cNvPicPr>
          <p:nvPr/>
        </p:nvPicPr>
        <p:blipFill>
          <a:blip r:embed="rId4"/>
          <a:stretch>
            <a:fillRect/>
          </a:stretch>
        </p:blipFill>
        <p:spPr>
          <a:xfrm>
            <a:off x="1386357" y="1177883"/>
            <a:ext cx="9419286" cy="2284821"/>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1632490" y="3578182"/>
            <a:ext cx="8927020" cy="2224825"/>
          </a:xfrm>
          <a:prstGeom prst="rect">
            <a:avLst/>
          </a:prstGeom>
          <a:ln>
            <a:solidFill>
              <a:schemeClr val="tx1"/>
            </a:solidFill>
          </a:ln>
        </p:spPr>
      </p:pic>
      <p:sp>
        <p:nvSpPr>
          <p:cNvPr id="4" name="TextBox 3"/>
          <p:cNvSpPr txBox="1"/>
          <p:nvPr/>
        </p:nvSpPr>
        <p:spPr>
          <a:xfrm rot="16200000">
            <a:off x="-1397946" y="3305779"/>
            <a:ext cx="4625124" cy="369332"/>
          </a:xfrm>
          <a:prstGeom prst="rect">
            <a:avLst/>
          </a:prstGeom>
          <a:noFill/>
        </p:spPr>
        <p:txBody>
          <a:bodyPr wrap="square" rtlCol="0">
            <a:spAutoFit/>
          </a:bodyPr>
          <a:lstStyle/>
          <a:p>
            <a:r>
              <a:rPr lang="en-US" dirty="0"/>
              <a:t> </a:t>
            </a:r>
            <a:r>
              <a:rPr lang="en-US" dirty="0" smtClean="0"/>
              <a:t>             Classic 		  Classic Plus</a:t>
            </a:r>
            <a:endParaRPr lang="en-US" dirty="0"/>
          </a:p>
        </p:txBody>
      </p:sp>
    </p:spTree>
    <p:extLst>
      <p:ext uri="{BB962C8B-B14F-4D97-AF65-F5344CB8AC3E}">
        <p14:creationId xmlns:p14="http://schemas.microsoft.com/office/powerpoint/2010/main" val="42235744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a:xfrm>
            <a:off x="838200" y="2428264"/>
            <a:ext cx="10515600" cy="1325563"/>
          </a:xfrm>
        </p:spPr>
        <p:txBody>
          <a:bodyPr>
            <a:normAutofit/>
          </a:bodyPr>
          <a:lstStyle/>
          <a:p>
            <a:pPr algn="ctr"/>
            <a:r>
              <a:rPr lang="en-US" sz="5400" dirty="0" smtClean="0"/>
              <a:t>Questions?</a:t>
            </a:r>
            <a:endParaRPr lang="en-US" sz="5400" dirty="0"/>
          </a:p>
        </p:txBody>
      </p:sp>
    </p:spTree>
    <p:extLst>
      <p:ext uri="{BB962C8B-B14F-4D97-AF65-F5344CB8AC3E}">
        <p14:creationId xmlns:p14="http://schemas.microsoft.com/office/powerpoint/2010/main" val="2327488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a:xfrm>
            <a:off x="263769" y="105148"/>
            <a:ext cx="11702562" cy="1325563"/>
          </a:xfrm>
        </p:spPr>
        <p:txBody>
          <a:bodyPr/>
          <a:lstStyle/>
          <a:p>
            <a:r>
              <a:rPr lang="en-US" dirty="0" smtClean="0"/>
              <a:t>New </a:t>
            </a:r>
            <a:r>
              <a:rPr lang="en-US" dirty="0"/>
              <a:t>Classic Plus </a:t>
            </a:r>
            <a:r>
              <a:rPr lang="en-US" dirty="0" smtClean="0"/>
              <a:t>Pages – View Travel Authorization</a:t>
            </a:r>
            <a:endParaRPr lang="en-US" dirty="0"/>
          </a:p>
        </p:txBody>
      </p:sp>
      <p:pic>
        <p:nvPicPr>
          <p:cNvPr id="4" name="Picture 3"/>
          <p:cNvPicPr>
            <a:picLocks noChangeAspect="1"/>
          </p:cNvPicPr>
          <p:nvPr/>
        </p:nvPicPr>
        <p:blipFill>
          <a:blip r:embed="rId3"/>
          <a:stretch>
            <a:fillRect/>
          </a:stretch>
        </p:blipFill>
        <p:spPr>
          <a:xfrm>
            <a:off x="3639283" y="1238617"/>
            <a:ext cx="4906840" cy="4754004"/>
          </a:xfrm>
          <a:prstGeom prst="rect">
            <a:avLst/>
          </a:prstGeom>
          <a:ln>
            <a:solidFill>
              <a:schemeClr val="tx1"/>
            </a:solidFill>
          </a:ln>
        </p:spPr>
      </p:pic>
    </p:spTree>
    <p:extLst>
      <p:ext uri="{BB962C8B-B14F-4D97-AF65-F5344CB8AC3E}">
        <p14:creationId xmlns:p14="http://schemas.microsoft.com/office/powerpoint/2010/main" val="3432098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a:xfrm>
            <a:off x="263769" y="105148"/>
            <a:ext cx="11702562" cy="1325563"/>
          </a:xfrm>
        </p:spPr>
        <p:txBody>
          <a:bodyPr/>
          <a:lstStyle/>
          <a:p>
            <a:r>
              <a:rPr lang="en-US" dirty="0" smtClean="0"/>
              <a:t>New </a:t>
            </a:r>
            <a:r>
              <a:rPr lang="en-US" dirty="0"/>
              <a:t>Classic Plus </a:t>
            </a:r>
            <a:r>
              <a:rPr lang="en-US" dirty="0" smtClean="0"/>
              <a:t>Pages – View Travel Authorization</a:t>
            </a:r>
            <a:endParaRPr lang="en-US" dirty="0"/>
          </a:p>
        </p:txBody>
      </p:sp>
      <p:pic>
        <p:nvPicPr>
          <p:cNvPr id="5" name="Picture 4"/>
          <p:cNvPicPr>
            <a:picLocks noChangeAspect="1"/>
          </p:cNvPicPr>
          <p:nvPr/>
        </p:nvPicPr>
        <p:blipFill rotWithShape="1">
          <a:blip r:embed="rId3"/>
          <a:srcRect b="10361"/>
          <a:stretch/>
        </p:blipFill>
        <p:spPr>
          <a:xfrm>
            <a:off x="885125" y="1221812"/>
            <a:ext cx="10455022" cy="4721787"/>
          </a:xfrm>
          <a:prstGeom prst="rect">
            <a:avLst/>
          </a:prstGeom>
          <a:ln>
            <a:solidFill>
              <a:schemeClr val="tx1"/>
            </a:solidFill>
          </a:ln>
        </p:spPr>
      </p:pic>
    </p:spTree>
    <p:extLst>
      <p:ext uri="{BB962C8B-B14F-4D97-AF65-F5344CB8AC3E}">
        <p14:creationId xmlns:p14="http://schemas.microsoft.com/office/powerpoint/2010/main" val="2063969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a:xfrm>
            <a:off x="263769" y="105148"/>
            <a:ext cx="11702562" cy="1325563"/>
          </a:xfrm>
        </p:spPr>
        <p:txBody>
          <a:bodyPr/>
          <a:lstStyle/>
          <a:p>
            <a:r>
              <a:rPr lang="en-US" dirty="0" smtClean="0"/>
              <a:t>New </a:t>
            </a:r>
            <a:r>
              <a:rPr lang="en-US" dirty="0"/>
              <a:t>Classic Plus </a:t>
            </a:r>
            <a:r>
              <a:rPr lang="en-US" dirty="0" smtClean="0"/>
              <a:t>Pages – View Travel Authorization</a:t>
            </a:r>
            <a:endParaRPr lang="en-US" dirty="0"/>
          </a:p>
        </p:txBody>
      </p:sp>
      <p:pic>
        <p:nvPicPr>
          <p:cNvPr id="5" name="Picture 4"/>
          <p:cNvPicPr>
            <a:picLocks noChangeAspect="1"/>
          </p:cNvPicPr>
          <p:nvPr/>
        </p:nvPicPr>
        <p:blipFill>
          <a:blip r:embed="rId3"/>
          <a:stretch>
            <a:fillRect/>
          </a:stretch>
        </p:blipFill>
        <p:spPr>
          <a:xfrm>
            <a:off x="971176" y="1255059"/>
            <a:ext cx="10249648" cy="4392706"/>
          </a:xfrm>
          <a:prstGeom prst="rect">
            <a:avLst/>
          </a:prstGeom>
          <a:ln>
            <a:solidFill>
              <a:schemeClr val="tx1"/>
            </a:solidFill>
          </a:ln>
        </p:spPr>
      </p:pic>
    </p:spTree>
    <p:extLst>
      <p:ext uri="{BB962C8B-B14F-4D97-AF65-F5344CB8AC3E}">
        <p14:creationId xmlns:p14="http://schemas.microsoft.com/office/powerpoint/2010/main" val="4178148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a:xfrm>
            <a:off x="175846" y="106507"/>
            <a:ext cx="11931161" cy="1325563"/>
          </a:xfrm>
        </p:spPr>
        <p:txBody>
          <a:bodyPr/>
          <a:lstStyle/>
          <a:p>
            <a:r>
              <a:rPr lang="en-US" dirty="0" smtClean="0"/>
              <a:t>New </a:t>
            </a:r>
            <a:r>
              <a:rPr lang="en-US" dirty="0"/>
              <a:t>Classic Plus </a:t>
            </a:r>
            <a:r>
              <a:rPr lang="en-US" dirty="0" smtClean="0"/>
              <a:t>Pages – Create Cash Advance</a:t>
            </a:r>
            <a:endParaRPr lang="en-US" dirty="0"/>
          </a:p>
        </p:txBody>
      </p:sp>
      <p:pic>
        <p:nvPicPr>
          <p:cNvPr id="4" name="Picture 3"/>
          <p:cNvPicPr>
            <a:picLocks noChangeAspect="1"/>
          </p:cNvPicPr>
          <p:nvPr/>
        </p:nvPicPr>
        <p:blipFill>
          <a:blip r:embed="rId3"/>
          <a:stretch>
            <a:fillRect/>
          </a:stretch>
        </p:blipFill>
        <p:spPr>
          <a:xfrm>
            <a:off x="1232755" y="1200150"/>
            <a:ext cx="9820844" cy="4558812"/>
          </a:xfrm>
          <a:prstGeom prst="rect">
            <a:avLst/>
          </a:prstGeom>
          <a:ln>
            <a:solidFill>
              <a:schemeClr val="tx1"/>
            </a:solidFill>
          </a:ln>
        </p:spPr>
      </p:pic>
    </p:spTree>
    <p:extLst>
      <p:ext uri="{BB962C8B-B14F-4D97-AF65-F5344CB8AC3E}">
        <p14:creationId xmlns:p14="http://schemas.microsoft.com/office/powerpoint/2010/main" val="2786148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
            <a:ext cx="12192000" cy="7112000"/>
          </a:xfrm>
          <a:prstGeom prst="rect">
            <a:avLst/>
          </a:prstGeom>
        </p:spPr>
      </p:pic>
      <p:sp>
        <p:nvSpPr>
          <p:cNvPr id="2" name="Title 1"/>
          <p:cNvSpPr>
            <a:spLocks noGrp="1"/>
          </p:cNvSpPr>
          <p:nvPr>
            <p:ph type="title"/>
          </p:nvPr>
        </p:nvSpPr>
        <p:spPr>
          <a:xfrm>
            <a:off x="673239" y="106507"/>
            <a:ext cx="11433767" cy="1325563"/>
          </a:xfrm>
        </p:spPr>
        <p:txBody>
          <a:bodyPr/>
          <a:lstStyle/>
          <a:p>
            <a:r>
              <a:rPr lang="en-US" dirty="0" smtClean="0"/>
              <a:t>New </a:t>
            </a:r>
            <a:r>
              <a:rPr lang="en-US" dirty="0"/>
              <a:t>Classic Plus </a:t>
            </a:r>
            <a:r>
              <a:rPr lang="en-US" dirty="0" smtClean="0"/>
              <a:t>Pages – View Cash Advance</a:t>
            </a:r>
            <a:endParaRPr lang="en-US" dirty="0"/>
          </a:p>
        </p:txBody>
      </p:sp>
      <p:pic>
        <p:nvPicPr>
          <p:cNvPr id="4" name="Picture 3"/>
          <p:cNvPicPr>
            <a:picLocks noChangeAspect="1"/>
          </p:cNvPicPr>
          <p:nvPr/>
        </p:nvPicPr>
        <p:blipFill>
          <a:blip r:embed="rId3"/>
          <a:stretch>
            <a:fillRect/>
          </a:stretch>
        </p:blipFill>
        <p:spPr>
          <a:xfrm>
            <a:off x="3738929" y="1257300"/>
            <a:ext cx="4701686" cy="4897064"/>
          </a:xfrm>
          <a:prstGeom prst="rect">
            <a:avLst/>
          </a:prstGeom>
          <a:ln>
            <a:solidFill>
              <a:schemeClr val="tx1"/>
            </a:solidFill>
          </a:ln>
        </p:spPr>
      </p:pic>
    </p:spTree>
    <p:extLst>
      <p:ext uri="{BB962C8B-B14F-4D97-AF65-F5344CB8AC3E}">
        <p14:creationId xmlns:p14="http://schemas.microsoft.com/office/powerpoint/2010/main" val="2630249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2310</TotalTime>
  <Words>752</Words>
  <Application>Microsoft Office PowerPoint</Application>
  <PresentationFormat>Widescreen</PresentationFormat>
  <Paragraphs>115</Paragraphs>
  <Slides>40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Interacting with PeopleSoft Travel &amp; Expenses</vt:lpstr>
      <vt:lpstr>Travel and Expense Support</vt:lpstr>
      <vt:lpstr>Annual Maintenance Release 5.40 Updates</vt:lpstr>
      <vt:lpstr>New Classic Plus Pages – Create Travel Authorization</vt:lpstr>
      <vt:lpstr>New Classic Plus Pages – View Travel Authorization</vt:lpstr>
      <vt:lpstr>New Classic Plus Pages – View Travel Authorization</vt:lpstr>
      <vt:lpstr>New Classic Plus Pages – View Travel Authorization</vt:lpstr>
      <vt:lpstr>New Classic Plus Pages – Create Cash Advance</vt:lpstr>
      <vt:lpstr>New Classic Plus Pages – View Cash Advance</vt:lpstr>
      <vt:lpstr>New Classic Plus Pages – View Cash Advance</vt:lpstr>
      <vt:lpstr>New Classic Plus Pages – Create Expense Report</vt:lpstr>
      <vt:lpstr>New Classic Plus Pages – Print Expense Report</vt:lpstr>
      <vt:lpstr>New Classic Plus Pages – View Expense Report</vt:lpstr>
      <vt:lpstr>New Classic Plus Pages – View Expense Report</vt:lpstr>
      <vt:lpstr>New Classic Plus Pages – View Expense Report</vt:lpstr>
      <vt:lpstr>New Classic Plus Pages – Expense Processing</vt:lpstr>
      <vt:lpstr>New Classic Plus Pages – Authorize Expense Users</vt:lpstr>
      <vt:lpstr>New Classic Plus Pages – Reassign Approval Work</vt:lpstr>
      <vt:lpstr>Annual Maintenance Release Preparation</vt:lpstr>
      <vt:lpstr>New Query BOR_EX_DESIGNATED_APPROVERS</vt:lpstr>
      <vt:lpstr>How does the process flow for Travel and Expense payments interact with Accounts Payable?</vt:lpstr>
      <vt:lpstr>Expense Report Payment Process</vt:lpstr>
      <vt:lpstr>How to Void an Expense payment and reissue to a different bank account or as a check</vt:lpstr>
      <vt:lpstr>Expense Report Void/Reissue Payment Process</vt:lpstr>
      <vt:lpstr>Accounts Payable Voids/Reissues Payment</vt:lpstr>
      <vt:lpstr>PowerPoint Presentation</vt:lpstr>
      <vt:lpstr>Expense Administrator changes Payment Method or confirms correct Bank Account </vt:lpstr>
      <vt:lpstr>Expense Administrator changes Payment Method or confirms correct Bank Account </vt:lpstr>
      <vt:lpstr>PowerPoint Presentation</vt:lpstr>
      <vt:lpstr>PowerPoint Presentation</vt:lpstr>
      <vt:lpstr>PowerPoint Presentation</vt:lpstr>
      <vt:lpstr>BOR_EX_DUE and the Trial Register Report</vt:lpstr>
      <vt:lpstr>PowerPoint Presentation</vt:lpstr>
      <vt:lpstr>What status must an Expense Report or Cash Advance be in to successfully pick up in a pay cycle? </vt:lpstr>
      <vt:lpstr>What status must an Expense Report or Cash Advance be in to successfully pick up in a pay cycle? </vt:lpstr>
      <vt:lpstr>Once Accounts Payable Voids/Reissues an Expense payment, what must be done in Expense Processing to re-stage the transaction so it will reissue in another pay cycle?</vt:lpstr>
      <vt:lpstr>Once Accounts Payable Voids/Reissues an Expense payment, what must be done in Expense Processing to re-stage the transaction so it will reissue in another pay cycle?</vt:lpstr>
      <vt:lpstr>In order to change the payment method of an Expense payment, after Accounts Payable Voids/Reissues and Cancel Payments is run in Expense Processing, the payment must be unstaged and then restaged.</vt:lpstr>
      <vt:lpstr>In order to change the payment method of an Expense payment, after Accounts Payable Voids/Reissues and Cancel Payments is run in Expense Processing, the payment must be unstaged and then restaged.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Kate Smith</cp:lastModifiedBy>
  <cp:revision>95</cp:revision>
  <dcterms:created xsi:type="dcterms:W3CDTF">2018-01-30T20:41:36Z</dcterms:created>
  <dcterms:modified xsi:type="dcterms:W3CDTF">2018-09-17T14:16:54Z</dcterms:modified>
</cp:coreProperties>
</file>